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542" r:id="rId2"/>
    <p:sldId id="761" r:id="rId3"/>
    <p:sldId id="610" r:id="rId4"/>
    <p:sldId id="502" r:id="rId5"/>
    <p:sldId id="260" r:id="rId6"/>
    <p:sldId id="614" r:id="rId7"/>
    <p:sldId id="615" r:id="rId8"/>
    <p:sldId id="616" r:id="rId9"/>
    <p:sldId id="617" r:id="rId10"/>
    <p:sldId id="618" r:id="rId11"/>
    <p:sldId id="619" r:id="rId12"/>
    <p:sldId id="620" r:id="rId13"/>
    <p:sldId id="621" r:id="rId14"/>
    <p:sldId id="622" r:id="rId15"/>
    <p:sldId id="623" r:id="rId16"/>
    <p:sldId id="624" r:id="rId17"/>
    <p:sldId id="625" r:id="rId18"/>
    <p:sldId id="626" r:id="rId19"/>
    <p:sldId id="627" r:id="rId20"/>
    <p:sldId id="540" r:id="rId21"/>
    <p:sldId id="265" r:id="rId22"/>
    <p:sldId id="541" r:id="rId23"/>
    <p:sldId id="551" r:id="rId24"/>
    <p:sldId id="553" r:id="rId25"/>
    <p:sldId id="552" r:id="rId26"/>
    <p:sldId id="630" r:id="rId27"/>
    <p:sldId id="635" r:id="rId28"/>
    <p:sldId id="631" r:id="rId29"/>
    <p:sldId id="632" r:id="rId30"/>
    <p:sldId id="633" r:id="rId31"/>
    <p:sldId id="634" r:id="rId32"/>
    <p:sldId id="637" r:id="rId33"/>
    <p:sldId id="639" r:id="rId34"/>
    <p:sldId id="638" r:id="rId35"/>
    <p:sldId id="563" r:id="rId36"/>
    <p:sldId id="564" r:id="rId37"/>
    <p:sldId id="565" r:id="rId38"/>
    <p:sldId id="566" r:id="rId39"/>
    <p:sldId id="571" r:id="rId40"/>
    <p:sldId id="572" r:id="rId41"/>
    <p:sldId id="573" r:id="rId42"/>
    <p:sldId id="574" r:id="rId43"/>
    <p:sldId id="577" r:id="rId44"/>
    <p:sldId id="578" r:id="rId45"/>
    <p:sldId id="579" r:id="rId46"/>
    <p:sldId id="580" r:id="rId47"/>
    <p:sldId id="582" r:id="rId48"/>
    <p:sldId id="581" r:id="rId49"/>
    <p:sldId id="584" r:id="rId50"/>
    <p:sldId id="585" r:id="rId51"/>
    <p:sldId id="586" r:id="rId52"/>
    <p:sldId id="587" r:id="rId53"/>
    <p:sldId id="640" r:id="rId54"/>
    <p:sldId id="589" r:id="rId55"/>
    <p:sldId id="590" r:id="rId56"/>
    <p:sldId id="591" r:id="rId57"/>
    <p:sldId id="641" r:id="rId58"/>
    <p:sldId id="592" r:id="rId59"/>
    <p:sldId id="593" r:id="rId60"/>
    <p:sldId id="642" r:id="rId61"/>
    <p:sldId id="643" r:id="rId62"/>
    <p:sldId id="644" r:id="rId63"/>
    <p:sldId id="645" r:id="rId64"/>
    <p:sldId id="646" r:id="rId65"/>
    <p:sldId id="647" r:id="rId66"/>
    <p:sldId id="648" r:id="rId67"/>
    <p:sldId id="594" r:id="rId68"/>
    <p:sldId id="596" r:id="rId69"/>
    <p:sldId id="595" r:id="rId70"/>
    <p:sldId id="597" r:id="rId71"/>
    <p:sldId id="598" r:id="rId72"/>
    <p:sldId id="599" r:id="rId73"/>
    <p:sldId id="600" r:id="rId74"/>
    <p:sldId id="601" r:id="rId75"/>
    <p:sldId id="602" r:id="rId76"/>
    <p:sldId id="603" r:id="rId77"/>
    <p:sldId id="604" r:id="rId78"/>
    <p:sldId id="605" r:id="rId79"/>
    <p:sldId id="606" r:id="rId80"/>
    <p:sldId id="607" r:id="rId81"/>
    <p:sldId id="608" r:id="rId82"/>
    <p:sldId id="649" r:id="rId83"/>
    <p:sldId id="762" r:id="rId84"/>
    <p:sldId id="763" r:id="rId85"/>
    <p:sldId id="764" r:id="rId86"/>
    <p:sldId id="765" r:id="rId87"/>
    <p:sldId id="766" r:id="rId88"/>
    <p:sldId id="767" r:id="rId89"/>
    <p:sldId id="768" r:id="rId90"/>
    <p:sldId id="769" r:id="rId91"/>
    <p:sldId id="770" r:id="rId92"/>
    <p:sldId id="771" r:id="rId93"/>
    <p:sldId id="772" r:id="rId94"/>
    <p:sldId id="773" r:id="rId95"/>
    <p:sldId id="774" r:id="rId96"/>
    <p:sldId id="775" r:id="rId97"/>
    <p:sldId id="776" r:id="rId98"/>
    <p:sldId id="777" r:id="rId99"/>
    <p:sldId id="609" r:id="rId100"/>
    <p:sldId id="549" r:id="rId101"/>
    <p:sldId id="550" r:id="rId102"/>
    <p:sldId id="650" r:id="rId103"/>
    <p:sldId id="651" r:id="rId104"/>
    <p:sldId id="652" r:id="rId105"/>
    <p:sldId id="653" r:id="rId106"/>
    <p:sldId id="654" r:id="rId107"/>
    <p:sldId id="655" r:id="rId108"/>
    <p:sldId id="656" r:id="rId109"/>
    <p:sldId id="658" r:id="rId110"/>
    <p:sldId id="659" r:id="rId111"/>
    <p:sldId id="660" r:id="rId112"/>
    <p:sldId id="662" r:id="rId113"/>
    <p:sldId id="661" r:id="rId114"/>
    <p:sldId id="663" r:id="rId115"/>
    <p:sldId id="664" r:id="rId116"/>
    <p:sldId id="665" r:id="rId117"/>
    <p:sldId id="666" r:id="rId118"/>
    <p:sldId id="667" r:id="rId119"/>
    <p:sldId id="668" r:id="rId120"/>
    <p:sldId id="669" r:id="rId121"/>
    <p:sldId id="670" r:id="rId122"/>
    <p:sldId id="671" r:id="rId123"/>
    <p:sldId id="672" r:id="rId124"/>
    <p:sldId id="673" r:id="rId125"/>
    <p:sldId id="674" r:id="rId126"/>
    <p:sldId id="675" r:id="rId127"/>
    <p:sldId id="676" r:id="rId128"/>
    <p:sldId id="677" r:id="rId129"/>
    <p:sldId id="678" r:id="rId130"/>
    <p:sldId id="679" r:id="rId131"/>
    <p:sldId id="680" r:id="rId132"/>
    <p:sldId id="681" r:id="rId133"/>
    <p:sldId id="682" r:id="rId134"/>
    <p:sldId id="683" r:id="rId135"/>
    <p:sldId id="684" r:id="rId136"/>
    <p:sldId id="685" r:id="rId137"/>
    <p:sldId id="686" r:id="rId138"/>
    <p:sldId id="687" r:id="rId139"/>
    <p:sldId id="688" r:id="rId140"/>
    <p:sldId id="689" r:id="rId141"/>
    <p:sldId id="690" r:id="rId142"/>
    <p:sldId id="691" r:id="rId143"/>
    <p:sldId id="692" r:id="rId144"/>
    <p:sldId id="693" r:id="rId145"/>
    <p:sldId id="694" r:id="rId146"/>
    <p:sldId id="695" r:id="rId147"/>
    <p:sldId id="696" r:id="rId148"/>
    <p:sldId id="697" r:id="rId149"/>
    <p:sldId id="698" r:id="rId150"/>
    <p:sldId id="699" r:id="rId151"/>
    <p:sldId id="700" r:id="rId152"/>
    <p:sldId id="701" r:id="rId153"/>
    <p:sldId id="703" r:id="rId154"/>
    <p:sldId id="704" r:id="rId155"/>
    <p:sldId id="705" r:id="rId156"/>
    <p:sldId id="706" r:id="rId157"/>
    <p:sldId id="707" r:id="rId158"/>
    <p:sldId id="708" r:id="rId159"/>
    <p:sldId id="709" r:id="rId160"/>
    <p:sldId id="710" r:id="rId161"/>
    <p:sldId id="711" r:id="rId162"/>
    <p:sldId id="712" r:id="rId163"/>
    <p:sldId id="713" r:id="rId164"/>
    <p:sldId id="714" r:id="rId165"/>
    <p:sldId id="715" r:id="rId166"/>
    <p:sldId id="716" r:id="rId167"/>
    <p:sldId id="717" r:id="rId168"/>
    <p:sldId id="718" r:id="rId169"/>
    <p:sldId id="719" r:id="rId170"/>
    <p:sldId id="720" r:id="rId171"/>
    <p:sldId id="721" r:id="rId172"/>
    <p:sldId id="722" r:id="rId173"/>
    <p:sldId id="723" r:id="rId174"/>
    <p:sldId id="724" r:id="rId175"/>
    <p:sldId id="725" r:id="rId176"/>
    <p:sldId id="726" r:id="rId177"/>
    <p:sldId id="727" r:id="rId178"/>
    <p:sldId id="728" r:id="rId179"/>
    <p:sldId id="729" r:id="rId180"/>
    <p:sldId id="730" r:id="rId181"/>
    <p:sldId id="731" r:id="rId182"/>
    <p:sldId id="732" r:id="rId183"/>
    <p:sldId id="733" r:id="rId184"/>
    <p:sldId id="734" r:id="rId185"/>
    <p:sldId id="735" r:id="rId186"/>
    <p:sldId id="736" r:id="rId187"/>
    <p:sldId id="737" r:id="rId188"/>
    <p:sldId id="738" r:id="rId189"/>
    <p:sldId id="739" r:id="rId190"/>
    <p:sldId id="740" r:id="rId191"/>
    <p:sldId id="741" r:id="rId192"/>
    <p:sldId id="742" r:id="rId193"/>
    <p:sldId id="743" r:id="rId194"/>
    <p:sldId id="744" r:id="rId195"/>
    <p:sldId id="745" r:id="rId196"/>
    <p:sldId id="746" r:id="rId197"/>
    <p:sldId id="747" r:id="rId198"/>
    <p:sldId id="748" r:id="rId199"/>
    <p:sldId id="749" r:id="rId200"/>
    <p:sldId id="750" r:id="rId201"/>
    <p:sldId id="751" r:id="rId202"/>
    <p:sldId id="752" r:id="rId203"/>
    <p:sldId id="753" r:id="rId204"/>
    <p:sldId id="754" r:id="rId205"/>
    <p:sldId id="755" r:id="rId206"/>
    <p:sldId id="756" r:id="rId207"/>
    <p:sldId id="757" r:id="rId208"/>
    <p:sldId id="758" r:id="rId209"/>
    <p:sldId id="759" r:id="rId210"/>
    <p:sldId id="760" r:id="rId2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9429" autoAdjust="0"/>
  </p:normalViewPr>
  <p:slideViewPr>
    <p:cSldViewPr snapToGrid="0">
      <p:cViewPr varScale="1">
        <p:scale>
          <a:sx n="92" d="100"/>
          <a:sy n="92" d="100"/>
        </p:scale>
        <p:origin x="9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11" Type="http://schemas.openxmlformats.org/officeDocument/2006/relationships/slide" Target="slides/slide210.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01" Type="http://schemas.openxmlformats.org/officeDocument/2006/relationships/slide" Target="slides/slide200.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presProps" Target="presProps.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viewProps" Target="view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theme" Target="theme/theme1.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tableStyles" Target="tableStyles.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10/23/2023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10/23/2023</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8187" y="759853"/>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lvl="0" indent="0" algn="ctr" defTabSz="914400">
              <a:spcBef>
                <a:spcPts val="0"/>
              </a:spcBef>
              <a:spcAft>
                <a:spcPts val="0"/>
              </a:spcAft>
              <a:buClrTx/>
              <a:buSzTx/>
              <a:buNone/>
            </a:pPr>
            <a:r>
              <a:rPr lang="fa-IR" sz="2800" b="1" dirty="0">
                <a:ln w="12700">
                  <a:solidFill>
                    <a:srgbClr val="C42F1A"/>
                  </a:solidFill>
                  <a:prstDash val="solid"/>
                </a:ln>
                <a:solidFill>
                  <a:srgbClr val="2C3C43">
                    <a:lumMod val="75000"/>
                  </a:srgbClr>
                </a:solidFill>
                <a:latin typeface="Trebuchet MS"/>
                <a:cs typeface="B Nazanin" panose="00000400000000000000" pitchFamily="2" charset="-78"/>
              </a:rPr>
              <a:t>دانشگاه علوم پزشکی و خدمات بهداشتی درمانی شیراز</a:t>
            </a:r>
            <a:endParaRPr lang="en-US" sz="2800" b="1" dirty="0">
              <a:ln w="12700">
                <a:solidFill>
                  <a:srgbClr val="C42F1A"/>
                </a:solidFill>
                <a:prstDash val="solid"/>
              </a:ln>
              <a:solidFill>
                <a:srgbClr val="2C3C43">
                  <a:lumMod val="75000"/>
                </a:srgbClr>
              </a:solidFill>
              <a:latin typeface="Trebuchet MS"/>
              <a:cs typeface="B Nazanin" panose="00000400000000000000" pitchFamily="2" charset="-78"/>
            </a:endParaRPr>
          </a:p>
          <a:p>
            <a:pPr marL="0" lvl="0" indent="0" algn="ctr" defTabSz="914400">
              <a:spcBef>
                <a:spcPts val="0"/>
              </a:spcBef>
              <a:spcAft>
                <a:spcPts val="0"/>
              </a:spcAft>
              <a:buClrTx/>
              <a:buSzTx/>
              <a:buNone/>
            </a:pPr>
            <a:endParaRPr lang="fa-IR" sz="2800" b="1" dirty="0">
              <a:ln w="12700">
                <a:solidFill>
                  <a:srgbClr val="C42F1A"/>
                </a:solidFill>
                <a:prstDash val="solid"/>
              </a:ln>
              <a:solidFill>
                <a:srgbClr val="2C3C43">
                  <a:lumMod val="75000"/>
                </a:srgbClr>
              </a:solidFill>
              <a:latin typeface="Trebuchet MS"/>
              <a:cs typeface="B Nazanin" panose="00000400000000000000" pitchFamily="2" charset="-78"/>
            </a:endParaRPr>
          </a:p>
          <a:p>
            <a:pPr marL="0" lvl="0" indent="0" algn="ctr" defTabSz="914400">
              <a:spcBef>
                <a:spcPts val="0"/>
              </a:spcBef>
              <a:spcAft>
                <a:spcPts val="0"/>
              </a:spcAft>
              <a:buClrTx/>
              <a:buSzTx/>
              <a:buNone/>
            </a:pPr>
            <a:r>
              <a:rPr lang="fa-IR" sz="2800" b="1" dirty="0">
                <a:ln w="12700">
                  <a:solidFill>
                    <a:srgbClr val="C42F1A"/>
                  </a:solidFill>
                  <a:prstDash val="solid"/>
                </a:ln>
                <a:solidFill>
                  <a:srgbClr val="2C3C43">
                    <a:lumMod val="75000"/>
                  </a:srgbClr>
                </a:solidFill>
                <a:latin typeface="Trebuchet MS"/>
                <a:cs typeface="B Nazanin" panose="00000400000000000000" pitchFamily="2" charset="-78"/>
              </a:rPr>
              <a:t>معاونت بهداشت</a:t>
            </a:r>
          </a:p>
          <a:p>
            <a:pPr marL="0" lvl="0" indent="0" algn="ctr" defTabSz="914400">
              <a:spcBef>
                <a:spcPts val="0"/>
              </a:spcBef>
              <a:spcAft>
                <a:spcPts val="0"/>
              </a:spcAft>
              <a:buClrTx/>
              <a:buSzTx/>
              <a:buNone/>
            </a:pPr>
            <a:endParaRPr lang="fa-IR" sz="2800" b="1" dirty="0">
              <a:ln w="12700">
                <a:solidFill>
                  <a:srgbClr val="C42F1A"/>
                </a:solidFill>
                <a:prstDash val="solid"/>
              </a:ln>
              <a:solidFill>
                <a:srgbClr val="2C3C43">
                  <a:lumMod val="75000"/>
                </a:srgbClr>
              </a:solidFill>
              <a:latin typeface="Trebuchet MS"/>
              <a:cs typeface="B Nazanin" panose="00000400000000000000" pitchFamily="2" charset="-78"/>
            </a:endParaRPr>
          </a:p>
          <a:p>
            <a:pPr marL="0" lvl="0" indent="0" algn="ctr" defTabSz="914400">
              <a:spcBef>
                <a:spcPts val="0"/>
              </a:spcBef>
              <a:spcAft>
                <a:spcPts val="0"/>
              </a:spcAft>
              <a:buClrTx/>
              <a:buSzTx/>
              <a:buNone/>
            </a:pPr>
            <a:r>
              <a:rPr lang="fa-IR" sz="2800" b="1" dirty="0">
                <a:ln w="12700">
                  <a:solidFill>
                    <a:srgbClr val="C42F1A"/>
                  </a:solidFill>
                  <a:prstDash val="solid"/>
                </a:ln>
                <a:solidFill>
                  <a:srgbClr val="2C3C43">
                    <a:lumMod val="75000"/>
                  </a:srgbClr>
                </a:solidFill>
                <a:latin typeface="Trebuchet MS"/>
                <a:cs typeface="B Nazanin" panose="00000400000000000000" pitchFamily="2" charset="-78"/>
              </a:rPr>
              <a:t>مدیریت سلامت روان، اجتماعی و اعتیاد</a:t>
            </a:r>
            <a:endParaRPr lang="en-US" sz="2800" b="1" dirty="0">
              <a:ln w="12700">
                <a:solidFill>
                  <a:srgbClr val="C42F1A"/>
                </a:solidFill>
                <a:prstDash val="solid"/>
              </a:ln>
              <a:solidFill>
                <a:srgbClr val="2C3C43">
                  <a:lumMod val="75000"/>
                </a:srgbClr>
              </a:solidFill>
              <a:latin typeface="Trebuchet MS"/>
              <a:cs typeface="B Nazanin" panose="00000400000000000000" pitchFamily="2" charset="-78"/>
            </a:endParaRPr>
          </a:p>
          <a:p>
            <a:pPr marL="0" lvl="0" indent="0" algn="ctr" defTabSz="914400">
              <a:spcBef>
                <a:spcPts val="0"/>
              </a:spcBef>
              <a:spcAft>
                <a:spcPts val="0"/>
              </a:spcAft>
              <a:buClrTx/>
              <a:buSzTx/>
              <a:buNone/>
            </a:pPr>
            <a:endParaRPr lang="fa-IR" sz="2800" b="1" dirty="0">
              <a:ln w="12700">
                <a:solidFill>
                  <a:srgbClr val="C42F1A"/>
                </a:solidFill>
                <a:prstDash val="solid"/>
              </a:ln>
              <a:solidFill>
                <a:srgbClr val="2C3C43">
                  <a:lumMod val="75000"/>
                </a:srgbClr>
              </a:solidFill>
              <a:latin typeface="Trebuchet MS"/>
              <a:cs typeface="B Nazanin" panose="00000400000000000000" pitchFamily="2" charset="-78"/>
            </a:endParaRPr>
          </a:p>
          <a:p>
            <a:pPr marL="0" lvl="0" indent="0" algn="ctr" defTabSz="914400">
              <a:spcBef>
                <a:spcPts val="0"/>
              </a:spcBef>
              <a:spcAft>
                <a:spcPts val="0"/>
              </a:spcAft>
              <a:buClrTx/>
              <a:buSzTx/>
              <a:buNone/>
            </a:pPr>
            <a:r>
              <a:rPr lang="fa-IR" sz="2800" b="1" smtClean="0">
                <a:ln w="12700">
                  <a:solidFill>
                    <a:srgbClr val="C42F1A"/>
                  </a:solidFill>
                  <a:prstDash val="solid"/>
                </a:ln>
                <a:solidFill>
                  <a:srgbClr val="2C3C43">
                    <a:lumMod val="75000"/>
                  </a:srgbClr>
                </a:solidFill>
                <a:latin typeface="Trebuchet MS"/>
                <a:cs typeface="B Nazanin" panose="00000400000000000000" pitchFamily="2" charset="-78"/>
              </a:rPr>
              <a:t>1402</a:t>
            </a:r>
            <a:endParaRPr lang="fa-IR" sz="2800" b="1">
              <a:ln w="12700">
                <a:solidFill>
                  <a:srgbClr val="C42F1A"/>
                </a:solidFill>
                <a:prstDash val="solid"/>
              </a:ln>
              <a:solidFill>
                <a:srgbClr val="2C3C43">
                  <a:lumMod val="75000"/>
                </a:srgbClr>
              </a:solidFill>
              <a:latin typeface="Trebuchet MS"/>
              <a:cs typeface="B Nazanin" panose="00000400000000000000" pitchFamily="2" charset="-78"/>
            </a:endParaRPr>
          </a:p>
        </p:txBody>
      </p:sp>
    </p:spTree>
    <p:extLst>
      <p:ext uri="{BB962C8B-B14F-4D97-AF65-F5344CB8AC3E}">
        <p14:creationId xmlns:p14="http://schemas.microsoft.com/office/powerpoint/2010/main" val="8724315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marR="0" indent="0" algn="just" rtl="1">
              <a:lnSpc>
                <a:spcPct val="107000"/>
              </a:lnSpc>
              <a:spcBef>
                <a:spcPts val="0"/>
              </a:spcBef>
              <a:spcAft>
                <a:spcPts val="800"/>
              </a:spcAft>
              <a:buNone/>
            </a:pPr>
            <a:r>
              <a:rPr lang="fa-IR" sz="2400" b="1" dirty="0" smtClean="0">
                <a:solidFill>
                  <a:srgbClr val="FF0000"/>
                </a:solidFill>
                <a:latin typeface="Century Schoolbook"/>
                <a:cs typeface="B Nazanin"/>
              </a:rPr>
              <a:t>باور غلط: </a:t>
            </a:r>
            <a:r>
              <a:rPr lang="fa-IR" sz="2400" dirty="0" smtClean="0">
                <a:solidFill>
                  <a:srgbClr val="000000"/>
                </a:solidFill>
                <a:latin typeface="Century Schoolbook"/>
                <a:cs typeface="B Nazanin"/>
              </a:rPr>
              <a:t>اینکه </a:t>
            </a:r>
            <a:r>
              <a:rPr lang="fa-IR" sz="2400" dirty="0">
                <a:solidFill>
                  <a:srgbClr val="000000"/>
                </a:solidFill>
                <a:latin typeface="Century Schoolbook"/>
                <a:cs typeface="B Nazanin"/>
              </a:rPr>
              <a:t>افرادی که اقدام به خودکشی میکنند یا در اثر خودکشی جان خود را از دست میدهند حتماً </a:t>
            </a:r>
            <a:r>
              <a:rPr lang="fa-IR" sz="2400" dirty="0" smtClean="0">
                <a:solidFill>
                  <a:srgbClr val="000000"/>
                </a:solidFill>
                <a:latin typeface="Century Schoolbook"/>
                <a:cs typeface="B Nazanin"/>
              </a:rPr>
              <a:t>به نوعی </a:t>
            </a:r>
            <a:r>
              <a:rPr lang="fa-IR" sz="2400" dirty="0">
                <a:solidFill>
                  <a:srgbClr val="000000"/>
                </a:solidFill>
                <a:latin typeface="Century Schoolbook"/>
                <a:cs typeface="B Nazanin"/>
              </a:rPr>
              <a:t>اختلال روانی دچار هستند، برداشتی غلط است</a:t>
            </a:r>
            <a:r>
              <a:rPr lang="fa-IR" sz="2400" dirty="0" smtClean="0">
                <a:solidFill>
                  <a:srgbClr val="000000"/>
                </a:solidFill>
                <a:latin typeface="Century Schoolbook"/>
                <a:cs typeface="B Nazanin"/>
              </a:rPr>
              <a:t>.</a:t>
            </a:r>
          </a:p>
          <a:p>
            <a:pPr marL="0" marR="0" indent="0" algn="just" rtl="1">
              <a:lnSpc>
                <a:spcPct val="107000"/>
              </a:lnSpc>
              <a:spcBef>
                <a:spcPts val="0"/>
              </a:spcBef>
              <a:spcAft>
                <a:spcPts val="800"/>
              </a:spcAft>
              <a:buNone/>
            </a:pPr>
            <a:endParaRPr lang="fa-IR" sz="2400" dirty="0">
              <a:solidFill>
                <a:srgbClr val="000000"/>
              </a:solidFill>
              <a:latin typeface="Century Schoolbook"/>
              <a:cs typeface="B Nazanin"/>
            </a:endParaRPr>
          </a:p>
          <a:p>
            <a:pPr marL="0" marR="0" indent="0" algn="just" rtl="1">
              <a:lnSpc>
                <a:spcPct val="107000"/>
              </a:lnSpc>
              <a:spcBef>
                <a:spcPts val="0"/>
              </a:spcBef>
              <a:spcAft>
                <a:spcPts val="800"/>
              </a:spcAft>
              <a:buNone/>
            </a:pPr>
            <a:r>
              <a:rPr lang="fa-IR" sz="2400" b="1" dirty="0" smtClean="0">
                <a:solidFill>
                  <a:srgbClr val="00B050"/>
                </a:solidFill>
                <a:latin typeface="Century Schoolbook"/>
                <a:cs typeface="B Nazanin"/>
              </a:rPr>
              <a:t>واقعیت</a:t>
            </a:r>
            <a:r>
              <a:rPr lang="fa-IR" sz="2400" b="1" dirty="0">
                <a:solidFill>
                  <a:srgbClr val="00B050"/>
                </a:solidFill>
                <a:latin typeface="Century Schoolbook"/>
                <a:cs typeface="B Nazanin"/>
              </a:rPr>
              <a:t>: </a:t>
            </a:r>
            <a:r>
              <a:rPr lang="fa-IR" sz="2400" dirty="0">
                <a:solidFill>
                  <a:srgbClr val="000000"/>
                </a:solidFill>
                <a:latin typeface="Century Schoolbook"/>
                <a:cs typeface="B Nazanin"/>
              </a:rPr>
              <a:t>اگرچه رفتارهای خودکشی با اختلال هایی نظیر افسردگی، سوءمصرف مواد و اسکیزوفرنی </a:t>
            </a:r>
            <a:r>
              <a:rPr lang="fa-IR" sz="2400" dirty="0" smtClean="0">
                <a:solidFill>
                  <a:srgbClr val="000000"/>
                </a:solidFill>
                <a:latin typeface="Century Schoolbook"/>
                <a:cs typeface="B Nazanin"/>
              </a:rPr>
              <a:t>رابطه دارد</a:t>
            </a:r>
            <a:r>
              <a:rPr lang="fa-IR" sz="2400" dirty="0">
                <a:solidFill>
                  <a:srgbClr val="000000"/>
                </a:solidFill>
                <a:latin typeface="Century Schoolbook"/>
                <a:cs typeface="B Nazanin"/>
              </a:rPr>
              <a:t>، امّا این ارتباط نباید بیش از اندازه تخمین زده شود. نسبت ارتباط میان اختلال روانی و </a:t>
            </a:r>
            <a:r>
              <a:rPr lang="fa-IR" sz="2400" dirty="0" smtClean="0">
                <a:solidFill>
                  <a:srgbClr val="000000"/>
                </a:solidFill>
                <a:latin typeface="Century Schoolbook"/>
                <a:cs typeface="B Nazanin"/>
              </a:rPr>
              <a:t>خودکشی درمناطق </a:t>
            </a:r>
            <a:r>
              <a:rPr lang="fa-IR" sz="2400" dirty="0">
                <a:solidFill>
                  <a:srgbClr val="000000"/>
                </a:solidFill>
                <a:latin typeface="Century Schoolbook"/>
                <a:cs typeface="B Nazanin"/>
              </a:rPr>
              <a:t>مختلف متفاوت است. به علاوه افرادی هستند که هیچ کدام از این اختلال ها را ندارند </a:t>
            </a:r>
            <a:r>
              <a:rPr lang="fa-IR" sz="2400" dirty="0" smtClean="0">
                <a:solidFill>
                  <a:srgbClr val="000000"/>
                </a:solidFill>
                <a:latin typeface="Century Schoolbook"/>
                <a:cs typeface="B Nazanin"/>
              </a:rPr>
              <a:t>ولی دست </a:t>
            </a:r>
            <a:r>
              <a:rPr lang="fa-IR" sz="2400" dirty="0">
                <a:solidFill>
                  <a:srgbClr val="000000"/>
                </a:solidFill>
                <a:latin typeface="Century Schoolbook"/>
                <a:cs typeface="B Nazanin"/>
              </a:rPr>
              <a:t>به خودکشی میزنند .</a:t>
            </a:r>
            <a:endParaRPr lang="fa-IR" sz="2400" dirty="0" smtClean="0">
              <a:solidFill>
                <a:srgbClr val="000000"/>
              </a:solidFill>
              <a:latin typeface="Century Schoolbook"/>
              <a:cs typeface="B Nazanin"/>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chemeClr val="accent5"/>
                  </a:solidFill>
                  <a:prstDash val="solid"/>
                </a:ln>
                <a:pattFill prst="ltDnDiag">
                  <a:fgClr>
                    <a:schemeClr val="accent5">
                      <a:lumMod val="60000"/>
                      <a:lumOff val="40000"/>
                    </a:schemeClr>
                  </a:fgClr>
                  <a:bgClr>
                    <a:schemeClr val="bg1"/>
                  </a:bgClr>
                </a:pattFill>
              </a:rPr>
              <a:t>باورهاي نادرست و واقعیت ها در مورد خودکشی</a:t>
            </a:r>
          </a:p>
        </p:txBody>
      </p:sp>
    </p:spTree>
    <p:extLst>
      <p:ext uri="{BB962C8B-B14F-4D97-AF65-F5344CB8AC3E}">
        <p14:creationId xmlns:p14="http://schemas.microsoft.com/office/powerpoint/2010/main" val="2355983131"/>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marR="0" indent="0" algn="just" rtl="1">
              <a:lnSpc>
                <a:spcPct val="107000"/>
              </a:lnSpc>
              <a:spcBef>
                <a:spcPts val="0"/>
              </a:spcBef>
              <a:spcAft>
                <a:spcPts val="800"/>
              </a:spcAft>
              <a:buNone/>
            </a:pPr>
            <a:endParaRPr lang="fa-IR" sz="1800" dirty="0">
              <a:latin typeface="Calibri"/>
              <a:ea typeface="Calibri"/>
              <a:cs typeface="+mj-cs"/>
            </a:endParaRPr>
          </a:p>
          <a:p>
            <a:pPr marL="0" marR="0" indent="0" algn="just" rtl="1">
              <a:lnSpc>
                <a:spcPct val="107000"/>
              </a:lnSpc>
              <a:spcBef>
                <a:spcPts val="0"/>
              </a:spcBef>
              <a:spcAft>
                <a:spcPts val="800"/>
              </a:spcAft>
              <a:buNone/>
            </a:pPr>
            <a:r>
              <a:rPr lang="fa-IR" sz="1800" dirty="0">
                <a:solidFill>
                  <a:srgbClr val="FF0000"/>
                </a:solidFill>
                <a:latin typeface="Calibri"/>
                <a:ea typeface="Calibri"/>
                <a:cs typeface="+mj-cs"/>
              </a:rPr>
              <a:t>دارو درمانی : </a:t>
            </a:r>
            <a:r>
              <a:rPr lang="fa-IR" sz="1800" dirty="0">
                <a:latin typeface="Calibri"/>
                <a:ea typeface="Calibri"/>
                <a:cs typeface="+mj-cs"/>
              </a:rPr>
              <a:t>با توجه به اختلال روان پزشکی فرد، از داروهای مختلفی برای کاهش خطر خودکشی استفاده می شود . این داروها شامل ضد افسردگی ها، لیتیوم (برای اختلالات خلقی) و آنتی سایکوتیک هاست. گاهی هم از شوک الکتریکی مغز برای درمان موارد مقاوم افکار خودکشی استفاده می شود که شواهد، حاکی از اثر کوتاه مدت آن است.</a:t>
            </a:r>
          </a:p>
          <a:p>
            <a:pPr marL="0" marR="0" indent="0" algn="just" rtl="1">
              <a:lnSpc>
                <a:spcPct val="107000"/>
              </a:lnSpc>
              <a:spcBef>
                <a:spcPts val="0"/>
              </a:spcBef>
              <a:spcAft>
                <a:spcPts val="800"/>
              </a:spcAft>
              <a:buNone/>
            </a:pPr>
            <a:endParaRPr lang="fa-IR" sz="1800" dirty="0">
              <a:latin typeface="Calibri"/>
              <a:ea typeface="Calibri"/>
              <a:cs typeface="+mj-cs"/>
            </a:endParaRPr>
          </a:p>
          <a:p>
            <a:pPr marL="0" marR="0" indent="0" algn="just" rtl="1">
              <a:lnSpc>
                <a:spcPct val="107000"/>
              </a:lnSpc>
              <a:spcBef>
                <a:spcPts val="0"/>
              </a:spcBef>
              <a:spcAft>
                <a:spcPts val="800"/>
              </a:spcAft>
              <a:buNone/>
            </a:pPr>
            <a:r>
              <a:rPr lang="fa-IR" sz="1800" dirty="0" smtClean="0">
                <a:solidFill>
                  <a:srgbClr val="FF0000"/>
                </a:solidFill>
                <a:latin typeface="Calibri"/>
                <a:ea typeface="Calibri"/>
                <a:cs typeface="+mj-cs"/>
              </a:rPr>
              <a:t>مداخلات روانی اجتماعی: </a:t>
            </a:r>
            <a:r>
              <a:rPr lang="fa-IR" sz="1800" dirty="0" smtClean="0">
                <a:latin typeface="Calibri"/>
                <a:ea typeface="Calibri"/>
                <a:cs typeface="+mj-cs"/>
              </a:rPr>
              <a:t>رویکردهای </a:t>
            </a:r>
            <a:r>
              <a:rPr lang="fa-IR" sz="1800" dirty="0">
                <a:latin typeface="Calibri"/>
                <a:ea typeface="Calibri"/>
                <a:cs typeface="+mj-cs"/>
              </a:rPr>
              <a:t>درمانی برای مدیریت خودکشی متنوع بوده و شامل مدیریت بحران، درمان های شناختی رفتاری، درمان حل مساله، رفتار درمانی دیالکتیک و مشاوره خانوادگی است. عناصر مشترک این رویکردها، آموزش حل مساله، مقابله با هیجانات شدید، افزایش خود کنترلی و رشد مهارت های مقابله ای است</a:t>
            </a:r>
          </a:p>
          <a:p>
            <a:pPr marL="0" marR="0" indent="0" algn="just" rtl="1">
              <a:lnSpc>
                <a:spcPct val="107000"/>
              </a:lnSpc>
              <a:spcBef>
                <a:spcPts val="0"/>
              </a:spcBef>
              <a:spcAft>
                <a:spcPts val="800"/>
              </a:spcAft>
              <a:buNone/>
            </a:pPr>
            <a:endParaRPr lang="fa-IR" sz="1800" dirty="0">
              <a:latin typeface="Calibri"/>
              <a:ea typeface="Calibri"/>
              <a:cs typeface="+mj-cs"/>
            </a:endParaRPr>
          </a:p>
        </p:txBody>
      </p:sp>
      <p:sp>
        <p:nvSpPr>
          <p:cNvPr id="2" name="Rounded Rectangle 1"/>
          <p:cNvSpPr/>
          <p:nvPr/>
        </p:nvSpPr>
        <p:spPr>
          <a:xfrm>
            <a:off x="1146220"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rgbClr val="E87D37"/>
                  </a:solidFill>
                  <a:prstDash val="solid"/>
                </a:ln>
                <a:pattFill prst="ltDnDiag">
                  <a:fgClr>
                    <a:srgbClr val="E87D37">
                      <a:lumMod val="60000"/>
                      <a:lumOff val="40000"/>
                    </a:srgbClr>
                  </a:fgClr>
                  <a:bgClr>
                    <a:prstClr val="black"/>
                  </a:bgClr>
                </a:pattFill>
              </a:rPr>
              <a:t>مدیریت خودکشی</a:t>
            </a:r>
          </a:p>
        </p:txBody>
      </p:sp>
    </p:spTree>
    <p:extLst>
      <p:ext uri="{BB962C8B-B14F-4D97-AF65-F5344CB8AC3E}">
        <p14:creationId xmlns:p14="http://schemas.microsoft.com/office/powerpoint/2010/main" val="426388121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marR="0" indent="0" algn="just" rtl="1">
              <a:lnSpc>
                <a:spcPct val="107000"/>
              </a:lnSpc>
              <a:spcBef>
                <a:spcPts val="0"/>
              </a:spcBef>
              <a:spcAft>
                <a:spcPts val="800"/>
              </a:spcAft>
              <a:buNone/>
            </a:pPr>
            <a:r>
              <a:rPr lang="fa-IR" sz="1800" dirty="0">
                <a:latin typeface="Calibri"/>
                <a:ea typeface="Calibri"/>
                <a:cs typeface="+mj-cs"/>
              </a:rPr>
              <a:t>مدیریت افکار خودکشی یا علائم مرتبط مانند افسردگی باید کوتاه مدت و مبتنی بر رویکردهای حل مساله باشد و علاوه بر آن، </a:t>
            </a:r>
            <a:r>
              <a:rPr lang="fa-IR" sz="1800" u="sng" dirty="0">
                <a:latin typeface="Calibri"/>
                <a:ea typeface="Calibri"/>
                <a:cs typeface="+mj-cs"/>
              </a:rPr>
              <a:t>اهداف درمان</a:t>
            </a:r>
            <a:r>
              <a:rPr lang="fa-IR" sz="1800" dirty="0">
                <a:latin typeface="Calibri"/>
                <a:ea typeface="Calibri"/>
                <a:cs typeface="+mj-cs"/>
              </a:rPr>
              <a:t>، باید </a:t>
            </a:r>
            <a:r>
              <a:rPr lang="fa-IR" sz="1800" dirty="0">
                <a:solidFill>
                  <a:srgbClr val="FF0000"/>
                </a:solidFill>
                <a:latin typeface="Calibri"/>
                <a:ea typeface="Calibri"/>
                <a:cs typeface="+mj-cs"/>
              </a:rPr>
              <a:t>هم متمرکز بر خودکشی </a:t>
            </a:r>
            <a:r>
              <a:rPr lang="fa-IR" sz="1800" dirty="0">
                <a:latin typeface="Calibri"/>
                <a:ea typeface="Calibri"/>
                <a:cs typeface="+mj-cs"/>
              </a:rPr>
              <a:t>(افکار خودکشی و اقدام به خودکشی) و </a:t>
            </a:r>
            <a:r>
              <a:rPr lang="fa-IR" sz="1800" dirty="0">
                <a:solidFill>
                  <a:srgbClr val="FF0000"/>
                </a:solidFill>
                <a:latin typeface="Calibri"/>
                <a:ea typeface="Calibri"/>
                <a:cs typeface="+mj-cs"/>
              </a:rPr>
              <a:t>هم عوامل سهیم در آن</a:t>
            </a:r>
            <a:r>
              <a:rPr lang="fa-IR" sz="1800" dirty="0">
                <a:latin typeface="Calibri"/>
                <a:ea typeface="Calibri"/>
                <a:cs typeface="+mj-cs"/>
              </a:rPr>
              <a:t> (افسردگی، نا امیدی و خشم) باشد. </a:t>
            </a:r>
          </a:p>
          <a:p>
            <a:pPr marL="0" marR="0" indent="0" algn="just" rtl="1">
              <a:lnSpc>
                <a:spcPct val="107000"/>
              </a:lnSpc>
              <a:spcBef>
                <a:spcPts val="0"/>
              </a:spcBef>
              <a:spcAft>
                <a:spcPts val="800"/>
              </a:spcAft>
              <a:buNone/>
            </a:pPr>
            <a:r>
              <a:rPr lang="fa-IR" sz="1800" dirty="0">
                <a:latin typeface="Calibri"/>
                <a:ea typeface="Calibri"/>
                <a:cs typeface="+mj-cs"/>
              </a:rPr>
              <a:t>در این راهنما، از رویکرد شناختی رفتاری برای مقابله با افکار خودکشی استفاده شده است که یکی از موثرترین رویکرد ها برای مدیریت خودکشی است. </a:t>
            </a:r>
          </a:p>
          <a:p>
            <a:pPr marL="0" marR="0" indent="0" algn="just" rtl="1">
              <a:lnSpc>
                <a:spcPct val="107000"/>
              </a:lnSpc>
              <a:spcBef>
                <a:spcPts val="0"/>
              </a:spcBef>
              <a:spcAft>
                <a:spcPts val="800"/>
              </a:spcAft>
              <a:buNone/>
            </a:pPr>
            <a:r>
              <a:rPr lang="fa-IR" sz="1800" dirty="0">
                <a:latin typeface="Calibri"/>
                <a:ea typeface="Calibri"/>
                <a:cs typeface="+mj-cs"/>
              </a:rPr>
              <a:t>از انجایی که خودکشی، غالبا یک شیوه مقابله با رنج و درد هیجانی می باشد، </a:t>
            </a:r>
            <a:r>
              <a:rPr lang="fa-IR" sz="1800" u="sng" dirty="0">
                <a:latin typeface="Calibri"/>
                <a:ea typeface="Calibri"/>
                <a:cs typeface="+mj-cs"/>
              </a:rPr>
              <a:t>دو راهبرد اساسی این رویکرد، کاهش درد مراجع با استفاده از تکنیک های رفتاری و افزایش ظرفیت مقابله ای وی از طریق تکنیک های شناختی و آموزش مهارت حل مساله است.</a:t>
            </a:r>
          </a:p>
          <a:p>
            <a:pPr marL="0" marR="0" indent="0" algn="just" rtl="1">
              <a:lnSpc>
                <a:spcPct val="107000"/>
              </a:lnSpc>
              <a:spcBef>
                <a:spcPts val="0"/>
              </a:spcBef>
              <a:spcAft>
                <a:spcPts val="800"/>
              </a:spcAft>
              <a:buNone/>
            </a:pPr>
            <a:endParaRPr lang="fa-IR" sz="1800" dirty="0">
              <a:latin typeface="Calibri"/>
              <a:ea typeface="Calibri"/>
              <a:cs typeface="+mj-cs"/>
            </a:endParaRPr>
          </a:p>
        </p:txBody>
      </p:sp>
      <p:sp>
        <p:nvSpPr>
          <p:cNvPr id="2" name="Rounded Rectangle 1"/>
          <p:cNvSpPr/>
          <p:nvPr/>
        </p:nvSpPr>
        <p:spPr>
          <a:xfrm>
            <a:off x="1146220"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rgbClr val="E87D37"/>
                  </a:solidFill>
                  <a:prstDash val="solid"/>
                </a:ln>
                <a:pattFill prst="ltDnDiag">
                  <a:fgClr>
                    <a:srgbClr val="E87D37">
                      <a:lumMod val="60000"/>
                      <a:lumOff val="40000"/>
                    </a:srgbClr>
                  </a:fgClr>
                  <a:bgClr>
                    <a:prstClr val="black"/>
                  </a:bgClr>
                </a:pattFill>
              </a:rPr>
              <a:t>مدیریت خودکشی</a:t>
            </a:r>
          </a:p>
        </p:txBody>
      </p:sp>
    </p:spTree>
    <p:extLst>
      <p:ext uri="{BB962C8B-B14F-4D97-AF65-F5344CB8AC3E}">
        <p14:creationId xmlns:p14="http://schemas.microsoft.com/office/powerpoint/2010/main" val="41496453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marR="0" indent="0" algn="just" rtl="1">
              <a:lnSpc>
                <a:spcPct val="107000"/>
              </a:lnSpc>
              <a:spcBef>
                <a:spcPts val="0"/>
              </a:spcBef>
              <a:spcAft>
                <a:spcPts val="800"/>
              </a:spcAft>
              <a:buNone/>
            </a:pPr>
            <a:r>
              <a:rPr lang="fa-IR" b="1" dirty="0">
                <a:ln w="12700">
                  <a:solidFill>
                    <a:schemeClr val="accent5"/>
                  </a:solidFill>
                  <a:prstDash val="solid"/>
                </a:ln>
                <a:pattFill prst="ltDnDiag">
                  <a:fgClr>
                    <a:schemeClr val="accent5">
                      <a:lumMod val="60000"/>
                      <a:lumOff val="40000"/>
                    </a:schemeClr>
                  </a:fgClr>
                  <a:bgClr>
                    <a:schemeClr val="bg1"/>
                  </a:bgClr>
                </a:pattFill>
                <a:latin typeface="Calibri"/>
                <a:ea typeface="Calibri"/>
                <a:cs typeface="+mj-cs"/>
              </a:rPr>
              <a:t>اهداف</a:t>
            </a:r>
          </a:p>
          <a:p>
            <a:pPr marL="0" marR="0" indent="0" algn="just" rtl="1">
              <a:lnSpc>
                <a:spcPct val="107000"/>
              </a:lnSpc>
              <a:spcBef>
                <a:spcPts val="0"/>
              </a:spcBef>
              <a:spcAft>
                <a:spcPts val="800"/>
              </a:spcAft>
              <a:buNone/>
            </a:pPr>
            <a:r>
              <a:rPr lang="fa-IR" b="1" dirty="0">
                <a:ln w="12700">
                  <a:solidFill>
                    <a:schemeClr val="accent5"/>
                  </a:solidFill>
                  <a:prstDash val="solid"/>
                </a:ln>
                <a:pattFill prst="ltDnDiag">
                  <a:fgClr>
                    <a:schemeClr val="accent5">
                      <a:lumMod val="60000"/>
                      <a:lumOff val="40000"/>
                    </a:schemeClr>
                  </a:fgClr>
                  <a:bgClr>
                    <a:schemeClr val="bg1"/>
                  </a:bgClr>
                </a:pattFill>
                <a:latin typeface="Calibri"/>
                <a:ea typeface="Calibri"/>
                <a:cs typeface="+mj-cs"/>
              </a:rPr>
              <a:t>1.	ایجاد ارتباط </a:t>
            </a:r>
          </a:p>
          <a:p>
            <a:pPr marL="0" marR="0" indent="0" algn="just" rtl="1">
              <a:lnSpc>
                <a:spcPct val="107000"/>
              </a:lnSpc>
              <a:spcBef>
                <a:spcPts val="0"/>
              </a:spcBef>
              <a:spcAft>
                <a:spcPts val="800"/>
              </a:spcAft>
              <a:buNone/>
            </a:pPr>
            <a:r>
              <a:rPr lang="fa-IR" b="1" dirty="0">
                <a:ln w="12700">
                  <a:solidFill>
                    <a:schemeClr val="accent5"/>
                  </a:solidFill>
                  <a:prstDash val="solid"/>
                </a:ln>
                <a:pattFill prst="ltDnDiag">
                  <a:fgClr>
                    <a:schemeClr val="accent5">
                      <a:lumMod val="60000"/>
                      <a:lumOff val="40000"/>
                    </a:schemeClr>
                  </a:fgClr>
                  <a:bgClr>
                    <a:schemeClr val="bg1"/>
                  </a:bgClr>
                </a:pattFill>
                <a:latin typeface="Calibri"/>
                <a:ea typeface="Calibri"/>
                <a:cs typeface="+mj-cs"/>
              </a:rPr>
              <a:t>2.	ارزیابی سطح خطر خودکشی</a:t>
            </a:r>
          </a:p>
          <a:p>
            <a:pPr marL="0" marR="0" indent="0" algn="just" rtl="1">
              <a:lnSpc>
                <a:spcPct val="107000"/>
              </a:lnSpc>
              <a:spcBef>
                <a:spcPts val="0"/>
              </a:spcBef>
              <a:spcAft>
                <a:spcPts val="800"/>
              </a:spcAft>
              <a:buNone/>
            </a:pPr>
            <a:r>
              <a:rPr lang="fa-IR" b="1" dirty="0">
                <a:ln w="12700">
                  <a:solidFill>
                    <a:schemeClr val="accent5"/>
                  </a:solidFill>
                  <a:prstDash val="solid"/>
                </a:ln>
                <a:pattFill prst="ltDnDiag">
                  <a:fgClr>
                    <a:schemeClr val="accent5">
                      <a:lumMod val="60000"/>
                      <a:lumOff val="40000"/>
                    </a:schemeClr>
                  </a:fgClr>
                  <a:bgClr>
                    <a:schemeClr val="bg1"/>
                  </a:bgClr>
                </a:pattFill>
                <a:latin typeface="Calibri"/>
                <a:ea typeface="Calibri"/>
                <a:cs typeface="+mj-cs"/>
              </a:rPr>
              <a:t>3.	آموزش</a:t>
            </a:r>
          </a:p>
          <a:p>
            <a:pPr marL="0" marR="0" indent="0" algn="just" rtl="1">
              <a:lnSpc>
                <a:spcPct val="107000"/>
              </a:lnSpc>
              <a:spcBef>
                <a:spcPts val="0"/>
              </a:spcBef>
              <a:spcAft>
                <a:spcPts val="800"/>
              </a:spcAft>
              <a:buNone/>
            </a:pPr>
            <a:r>
              <a:rPr lang="fa-IR" b="1" dirty="0">
                <a:ln w="12700">
                  <a:solidFill>
                    <a:schemeClr val="accent5"/>
                  </a:solidFill>
                  <a:prstDash val="solid"/>
                </a:ln>
                <a:pattFill prst="ltDnDiag">
                  <a:fgClr>
                    <a:schemeClr val="accent5">
                      <a:lumMod val="60000"/>
                      <a:lumOff val="40000"/>
                    </a:schemeClr>
                  </a:fgClr>
                  <a:bgClr>
                    <a:schemeClr val="bg1"/>
                  </a:bgClr>
                </a:pattFill>
                <a:latin typeface="Calibri"/>
                <a:ea typeface="Calibri"/>
                <a:cs typeface="+mj-cs"/>
              </a:rPr>
              <a:t>4.	تدوین طرح امنیت و مشاوره کاهش دسترسی به وسایل مرگبار</a:t>
            </a:r>
          </a:p>
          <a:p>
            <a:pPr marL="0" marR="0" indent="0" algn="just" rtl="1">
              <a:lnSpc>
                <a:spcPct val="107000"/>
              </a:lnSpc>
              <a:spcBef>
                <a:spcPts val="0"/>
              </a:spcBef>
              <a:spcAft>
                <a:spcPts val="800"/>
              </a:spcAft>
              <a:buNone/>
            </a:pPr>
            <a:r>
              <a:rPr lang="fa-IR" b="1" dirty="0">
                <a:ln w="12700">
                  <a:solidFill>
                    <a:schemeClr val="accent5"/>
                  </a:solidFill>
                  <a:prstDash val="solid"/>
                </a:ln>
                <a:pattFill prst="ltDnDiag">
                  <a:fgClr>
                    <a:schemeClr val="accent5">
                      <a:lumMod val="60000"/>
                      <a:lumOff val="40000"/>
                    </a:schemeClr>
                  </a:fgClr>
                  <a:bgClr>
                    <a:schemeClr val="bg1"/>
                  </a:bgClr>
                </a:pattFill>
                <a:latin typeface="Calibri"/>
                <a:ea typeface="Calibri"/>
                <a:cs typeface="+mj-cs"/>
              </a:rPr>
              <a:t>5.	پایش و پی گیری ساخت دار</a:t>
            </a:r>
          </a:p>
          <a:p>
            <a:pPr marL="0" marR="0" indent="0" algn="just" rtl="1">
              <a:lnSpc>
                <a:spcPct val="107000"/>
              </a:lnSpc>
              <a:spcBef>
                <a:spcPts val="0"/>
              </a:spcBef>
              <a:spcAft>
                <a:spcPts val="800"/>
              </a:spcAft>
              <a:buNone/>
            </a:pPr>
            <a:endParaRPr lang="fa-IR" b="1" dirty="0">
              <a:ln w="12700">
                <a:solidFill>
                  <a:schemeClr val="accent5"/>
                </a:solidFill>
                <a:prstDash val="solid"/>
              </a:ln>
              <a:pattFill prst="ltDnDiag">
                <a:fgClr>
                  <a:schemeClr val="accent5">
                    <a:lumMod val="60000"/>
                    <a:lumOff val="40000"/>
                  </a:schemeClr>
                </a:fgClr>
                <a:bgClr>
                  <a:schemeClr val="bg1"/>
                </a:bgClr>
              </a:pattFill>
              <a:latin typeface="Calibri"/>
              <a:ea typeface="Calibri"/>
              <a:cs typeface="+mj-cs"/>
            </a:endParaRPr>
          </a:p>
        </p:txBody>
      </p:sp>
      <p:sp>
        <p:nvSpPr>
          <p:cNvPr id="2" name="Rounded Rectangle 1"/>
          <p:cNvSpPr/>
          <p:nvPr/>
        </p:nvSpPr>
        <p:spPr>
          <a:xfrm>
            <a:off x="1146220"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898530693"/>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lnSpc>
                <a:spcPct val="107000"/>
              </a:lnSpc>
              <a:spcAft>
                <a:spcPts val="800"/>
              </a:spcAft>
            </a:pPr>
            <a:r>
              <a:rPr lang="fa-IR" sz="2800" dirty="0">
                <a:latin typeface="Calibri" panose="020F0502020204030204" pitchFamily="34" charset="0"/>
                <a:ea typeface="Calibri" panose="020F0502020204030204" pitchFamily="34" charset="0"/>
              </a:rPr>
              <a:t>مروری بر </a:t>
            </a:r>
            <a:r>
              <a:rPr lang="fa-IR" sz="2800" dirty="0" smtClean="0">
                <a:latin typeface="Calibri" panose="020F0502020204030204" pitchFamily="34" charset="0"/>
                <a:ea typeface="Calibri" panose="020F0502020204030204" pitchFamily="34" charset="0"/>
              </a:rPr>
              <a:t>جلسه</a:t>
            </a:r>
          </a:p>
          <a:p>
            <a:pPr algn="just" rtl="1">
              <a:lnSpc>
                <a:spcPct val="107000"/>
              </a:lnSpc>
              <a:spcAft>
                <a:spcPts val="800"/>
              </a:spcAft>
            </a:pPr>
            <a:endParaRPr lang="en-US" sz="1600" dirty="0">
              <a:latin typeface="Calibri" panose="020F0502020204030204" pitchFamily="34" charset="0"/>
              <a:ea typeface="Calibri" panose="020F0502020204030204" pitchFamily="34" charset="0"/>
            </a:endParaRPr>
          </a:p>
          <a:p>
            <a:pPr algn="just" rtl="1">
              <a:lnSpc>
                <a:spcPct val="107000"/>
              </a:lnSpc>
              <a:spcAft>
                <a:spcPts val="800"/>
              </a:spcAft>
            </a:pPr>
            <a:r>
              <a:rPr lang="fa-IR" u="sng" dirty="0">
                <a:latin typeface="Calibri" panose="020F0502020204030204" pitchFamily="34" charset="0"/>
                <a:ea typeface="Calibri" panose="020F0502020204030204" pitchFamily="34" charset="0"/>
              </a:rPr>
              <a:t>مدیریت خودکشی شامل ارزیابی کامل بیمار با توجه به وضعیت فعلی و عوامل خطر و محافظ فردی روانی اجتماعی است. سپس با استفاده از این اطلاعات، سطح خطر تعیین شده و طرح درمان ریخته می شود.</a:t>
            </a:r>
            <a:r>
              <a:rPr lang="fa-IR" dirty="0">
                <a:latin typeface="Calibri" panose="020F0502020204030204" pitchFamily="34" charset="0"/>
                <a:ea typeface="Calibri" panose="020F0502020204030204" pitchFamily="34" charset="0"/>
              </a:rPr>
              <a:t> به منظور  انجام این کار، ابتدا باید یک ارتباط توام با اعتماد با بیمار برقرار کنید و سپس با استفاده از ساختار ارزیابی سطح خطر، تعیین کنید بیمار در چه سطحی از خطر قرار دارد تا براساس آن بتوانید نوع مداخله مناسب را طراحی کنید</a:t>
            </a:r>
            <a:r>
              <a:rPr lang="en-US" dirty="0">
                <a:latin typeface="Calibri" panose="020F0502020204030204" pitchFamily="34" charset="0"/>
                <a:ea typeface="Calibri" panose="020F0502020204030204" pitchFamily="34" charset="0"/>
              </a:rPr>
              <a:t>.</a:t>
            </a:r>
            <a:r>
              <a:rPr lang="fa-IR" dirty="0">
                <a:latin typeface="Calibri" panose="020F0502020204030204" pitchFamily="34" charset="0"/>
                <a:ea typeface="Calibri" panose="020F0502020204030204" pitchFamily="34" charset="0"/>
              </a:rPr>
              <a:t> علاوه براین، در انتهای جلسه برای تضمین امنیت مراجع، یک طرح امنیت را با همکاری وی طراحی کنید و جدول زمانی پی گیری تلفنی را تعیین کنید</a:t>
            </a:r>
            <a:r>
              <a:rPr lang="en-US" dirty="0">
                <a:latin typeface="Calibri" panose="020F0502020204030204" pitchFamily="34" charset="0"/>
                <a:ea typeface="Calibri" panose="020F0502020204030204" pitchFamily="34" charset="0"/>
              </a:rPr>
              <a:t>.</a:t>
            </a:r>
            <a:endParaRPr lang="en-US" sz="1600" dirty="0">
              <a:latin typeface="Calibri" panose="020F0502020204030204" pitchFamily="34" charset="0"/>
              <a:ea typeface="Calibri" panose="020F0502020204030204" pitchFamily="34" charset="0"/>
            </a:endParaRPr>
          </a:p>
          <a:p>
            <a:pPr marL="0" marR="0" indent="0" algn="just" rtl="1">
              <a:lnSpc>
                <a:spcPct val="107000"/>
              </a:lnSpc>
              <a:spcBef>
                <a:spcPts val="0"/>
              </a:spcBef>
              <a:spcAft>
                <a:spcPts val="800"/>
              </a:spcAft>
              <a:buNone/>
            </a:pPr>
            <a:endParaRPr lang="fa-IR" b="1" dirty="0">
              <a:ln w="12700">
                <a:solidFill>
                  <a:schemeClr val="accent5"/>
                </a:solidFill>
                <a:prstDash val="solid"/>
              </a:ln>
              <a:pattFill prst="ltDnDiag">
                <a:fgClr>
                  <a:schemeClr val="accent5">
                    <a:lumMod val="60000"/>
                    <a:lumOff val="40000"/>
                  </a:schemeClr>
                </a:fgClr>
                <a:bgClr>
                  <a:schemeClr val="bg1"/>
                </a:bgClr>
              </a:pattFill>
              <a:latin typeface="Calibri"/>
              <a:ea typeface="Calibri"/>
            </a:endParaRPr>
          </a:p>
        </p:txBody>
      </p:sp>
      <p:sp>
        <p:nvSpPr>
          <p:cNvPr id="2" name="Rounded Rectangle 1"/>
          <p:cNvSpPr/>
          <p:nvPr/>
        </p:nvSpPr>
        <p:spPr>
          <a:xfrm>
            <a:off x="1146220"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3018491799"/>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r>
              <a:rPr lang="fa-IR" b="1" dirty="0"/>
              <a:t>ایجاد ارتباط درمانی</a:t>
            </a:r>
            <a:endParaRPr lang="en-US" dirty="0"/>
          </a:p>
          <a:p>
            <a:pPr algn="just" rtl="1"/>
            <a:r>
              <a:rPr lang="fa-IR" dirty="0"/>
              <a:t>ایجاد ارتباط خوب و اتحاد کاری با مراجع در ارزیابی و پیشگیری از خودکشی نقش بسیار مهمی دارد. وقتی چنین ارتباطی برقرار می شود درمانگر می تواند در طی بحران خودکشی، یک منبع قوی امنیت و حمایت </a:t>
            </a:r>
            <a:r>
              <a:rPr lang="fa-IR" dirty="0" smtClean="0"/>
              <a:t>ادراک </a:t>
            </a:r>
            <a:r>
              <a:rPr lang="fa-IR" dirty="0"/>
              <a:t>شود که احساس تنهایی عمیق مراجع را کاهش می دهد. گاهی حتی یک ارتباط درمانی خوب و مثبت می تواند </a:t>
            </a:r>
            <a:r>
              <a:rPr lang="fa-IR" u="sng" dirty="0"/>
              <a:t>ارزشمند و نجات دهنده زندگی باشد</a:t>
            </a:r>
            <a:r>
              <a:rPr lang="fa-IR" dirty="0"/>
              <a:t>. بنابراین، هدف اولیه باید ایجاد یک رابطه درمانی باشد. درمانگر باید به عنوان فردی ادراک شود که می توان به </a:t>
            </a:r>
            <a:r>
              <a:rPr lang="fa-IR" u="sng" dirty="0"/>
              <a:t>او اعتماد کرد و حمایت کننده،کاردان، و موجود و در دسترس</a:t>
            </a:r>
            <a:r>
              <a:rPr lang="fa-IR" dirty="0"/>
              <a:t> است</a:t>
            </a:r>
            <a:r>
              <a:rPr lang="en-US" dirty="0"/>
              <a:t>. </a:t>
            </a:r>
            <a:endParaRPr lang="fa-IR" dirty="0" smtClean="0"/>
          </a:p>
          <a:p>
            <a:pPr algn="just" rtl="1"/>
            <a:endParaRPr lang="fa-IR" b="1" dirty="0">
              <a:ln w="12700">
                <a:solidFill>
                  <a:schemeClr val="accent5"/>
                </a:solidFill>
                <a:prstDash val="solid"/>
              </a:ln>
              <a:pattFill prst="ltDnDiag">
                <a:fgClr>
                  <a:schemeClr val="accent5">
                    <a:lumMod val="60000"/>
                    <a:lumOff val="40000"/>
                  </a:schemeClr>
                </a:fgClr>
                <a:bgClr>
                  <a:schemeClr val="bg1"/>
                </a:bgClr>
              </a:pattFill>
              <a:latin typeface="Calibri"/>
              <a:ea typeface="Calibri"/>
            </a:endParaRPr>
          </a:p>
        </p:txBody>
      </p:sp>
      <p:sp>
        <p:nvSpPr>
          <p:cNvPr id="2" name="Rounded Rectangle 1"/>
          <p:cNvSpPr/>
          <p:nvPr/>
        </p:nvSpPr>
        <p:spPr>
          <a:xfrm>
            <a:off x="1146220"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3117885318"/>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r>
              <a:rPr lang="fa-IR" b="1" dirty="0"/>
              <a:t>ایجاد ارتباط درمانی</a:t>
            </a:r>
            <a:endParaRPr lang="en-US" dirty="0"/>
          </a:p>
          <a:p>
            <a:pPr algn="just" rtl="1"/>
            <a:r>
              <a:rPr lang="fa-IR" dirty="0"/>
              <a:t>تکنیکهایی که در دقایق اول به ایجاد ارتباط درمانی کمک می کند عبارت است از</a:t>
            </a:r>
            <a:r>
              <a:rPr lang="en-US" dirty="0" smtClean="0"/>
              <a:t>:</a:t>
            </a:r>
            <a:endParaRPr lang="fa-IR" dirty="0" smtClean="0"/>
          </a:p>
          <a:p>
            <a:pPr algn="just" rtl="1"/>
            <a:endParaRPr lang="en-US" dirty="0"/>
          </a:p>
          <a:p>
            <a:pPr lvl="0" algn="r" rtl="1">
              <a:buClrTx/>
            </a:pPr>
            <a:r>
              <a:rPr lang="fa-IR" dirty="0"/>
              <a:t>دیدن مراجع در یک محیط راحت و خصوصی</a:t>
            </a:r>
            <a:endParaRPr lang="en-US" dirty="0"/>
          </a:p>
          <a:p>
            <a:pPr lvl="0" algn="r" rtl="1">
              <a:buClrTx/>
            </a:pPr>
            <a:r>
              <a:rPr lang="fa-IR" dirty="0"/>
              <a:t>توضیح نقش و هدف خود از مصاحبه و ارزیابی</a:t>
            </a:r>
            <a:endParaRPr lang="en-US" dirty="0"/>
          </a:p>
          <a:p>
            <a:pPr lvl="0" algn="r" rtl="1">
              <a:buClrTx/>
            </a:pPr>
            <a:r>
              <a:rPr lang="fa-IR" dirty="0"/>
              <a:t>استفاده از یک تون صدای آرام و اطمینان بخش</a:t>
            </a:r>
            <a:endParaRPr lang="en-US" dirty="0"/>
          </a:p>
          <a:p>
            <a:pPr lvl="0" algn="r" rtl="1">
              <a:buClrTx/>
            </a:pPr>
            <a:r>
              <a:rPr lang="fa-IR" dirty="0"/>
              <a:t>گوش دادن فعال به داستان مراجع</a:t>
            </a:r>
            <a:endParaRPr lang="en-US" dirty="0"/>
          </a:p>
          <a:p>
            <a:pPr lvl="0" algn="r" rtl="1">
              <a:buClrTx/>
            </a:pPr>
            <a:r>
              <a:rPr lang="fa-IR" dirty="0"/>
              <a:t>فهم همدلانه بیمار و نشان دادن این فهم به بیمار در قالب کلمات و زبان بدن</a:t>
            </a:r>
            <a:endParaRPr lang="en-US" dirty="0"/>
          </a:p>
          <a:p>
            <a:pPr lvl="0" algn="r" rtl="1">
              <a:buClrTx/>
            </a:pPr>
            <a:r>
              <a:rPr lang="fa-IR" dirty="0"/>
              <a:t>حمایت کننده کننده بودن</a:t>
            </a:r>
            <a:endParaRPr lang="en-US" dirty="0"/>
          </a:p>
          <a:p>
            <a:pPr lvl="0" algn="r" rtl="1">
              <a:buClrTx/>
            </a:pPr>
            <a:r>
              <a:rPr lang="fa-IR" dirty="0"/>
              <a:t>اجتناب از ارائه راه حل های سریع که ممکن است در بیمار احساس فهمیده نشدن ایجاد کند</a:t>
            </a:r>
            <a:endParaRPr lang="en-US" dirty="0"/>
          </a:p>
          <a:p>
            <a:pPr marL="0" indent="0" algn="r" rtl="1">
              <a:buClrTx/>
              <a:buNone/>
            </a:pPr>
            <a:endParaRPr lang="fa-IR" b="1" dirty="0">
              <a:ln w="12700">
                <a:solidFill>
                  <a:schemeClr val="accent5"/>
                </a:solidFill>
                <a:prstDash val="solid"/>
              </a:ln>
              <a:pattFill prst="ltDnDiag">
                <a:fgClr>
                  <a:schemeClr val="accent5">
                    <a:lumMod val="60000"/>
                    <a:lumOff val="40000"/>
                  </a:schemeClr>
                </a:fgClr>
                <a:bgClr>
                  <a:schemeClr val="bg1"/>
                </a:bgClr>
              </a:pattFill>
              <a:latin typeface="Calibri"/>
              <a:ea typeface="Calibri"/>
            </a:endParaRPr>
          </a:p>
        </p:txBody>
      </p:sp>
      <p:sp>
        <p:nvSpPr>
          <p:cNvPr id="2" name="Rounded Rectangle 1"/>
          <p:cNvSpPr/>
          <p:nvPr/>
        </p:nvSpPr>
        <p:spPr>
          <a:xfrm>
            <a:off x="1146220"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40047587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r>
              <a:rPr lang="fa-IR" b="1" dirty="0"/>
              <a:t>ایجاد ارتباط درمانی</a:t>
            </a:r>
            <a:endParaRPr lang="en-US" dirty="0"/>
          </a:p>
          <a:p>
            <a:pPr marL="0" indent="0" algn="just" rtl="1">
              <a:buClrTx/>
              <a:buNone/>
            </a:pPr>
            <a:r>
              <a:rPr lang="fa-IR" dirty="0" smtClean="0"/>
              <a:t> </a:t>
            </a:r>
            <a:r>
              <a:rPr lang="fa-IR" dirty="0"/>
              <a:t>باید به این نکته توجه داشته باشید که مراجع اغلب نومید و درمانده است و عدم تبعیت درمانی وی ممکن است بازتاب نومیدی و بدبینی کلی او باشد. بنابراین باید صبور و شکیبا باشید ، عدم همکاری وی را تحمل کنید و با شفقت و مهربانی به صحبت های او گوش دهید. همچنین، بخاطر داشته باشید که در طی کار روی خودکشی باید دیدگاه های </a:t>
            </a:r>
            <a:r>
              <a:rPr lang="fa-IR" u="sng" dirty="0"/>
              <a:t>شخصی، اخلاقی و مذهبی خود را در مورد خودکشی کنار بگذارید</a:t>
            </a:r>
            <a:r>
              <a:rPr lang="fa-IR" dirty="0"/>
              <a:t>، چون مانع از ایجاد ارتباط با مراجع شده و او را از شما دور می </a:t>
            </a:r>
            <a:r>
              <a:rPr lang="fa-IR" dirty="0" smtClean="0"/>
              <a:t>کند</a:t>
            </a:r>
            <a:endParaRPr lang="en-US" dirty="0"/>
          </a:p>
          <a:p>
            <a:pPr marL="0" indent="0" algn="just" rtl="1">
              <a:buClrTx/>
              <a:buNone/>
            </a:pPr>
            <a:endParaRPr lang="fa-IR" b="1" dirty="0">
              <a:ln w="12700">
                <a:solidFill>
                  <a:schemeClr val="accent5"/>
                </a:solidFill>
                <a:prstDash val="solid"/>
              </a:ln>
              <a:pattFill prst="ltDnDiag">
                <a:fgClr>
                  <a:schemeClr val="accent5">
                    <a:lumMod val="60000"/>
                    <a:lumOff val="40000"/>
                  </a:schemeClr>
                </a:fgClr>
                <a:bgClr>
                  <a:schemeClr val="bg1"/>
                </a:bgClr>
              </a:pattFill>
              <a:latin typeface="Calibri"/>
              <a:ea typeface="Calibri"/>
            </a:endParaRPr>
          </a:p>
        </p:txBody>
      </p:sp>
      <p:sp>
        <p:nvSpPr>
          <p:cNvPr id="2" name="Rounded Rectangle 1"/>
          <p:cNvSpPr/>
          <p:nvPr/>
        </p:nvSpPr>
        <p:spPr>
          <a:xfrm>
            <a:off x="1146220"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4138538836"/>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r>
              <a:rPr lang="fa-IR" b="1" dirty="0"/>
              <a:t>ارزیابی سطح خطر </a:t>
            </a:r>
            <a:r>
              <a:rPr lang="fa-IR" b="1" dirty="0" smtClean="0"/>
              <a:t>خودکشی</a:t>
            </a:r>
          </a:p>
          <a:p>
            <a:pPr marL="0" indent="0" algn="just" rtl="1">
              <a:buClrTx/>
              <a:buNone/>
            </a:pPr>
            <a:r>
              <a:rPr lang="fa-IR" dirty="0">
                <a:solidFill>
                  <a:srgbClr val="FF0000"/>
                </a:solidFill>
              </a:rPr>
              <a:t>اولین کار در مدیریت خودکشی، ارزیابی سطح خطر خودکشی است </a:t>
            </a:r>
            <a:r>
              <a:rPr lang="fa-IR" dirty="0"/>
              <a:t>تا براساس آن بتوانید مداخلات لازم را تعیین و اجرا کنید</a:t>
            </a:r>
            <a:r>
              <a:rPr lang="en-US" dirty="0"/>
              <a:t>.</a:t>
            </a:r>
            <a:r>
              <a:rPr lang="fa-IR" dirty="0"/>
              <a:t> </a:t>
            </a:r>
            <a:r>
              <a:rPr lang="fa-IR" dirty="0" smtClean="0"/>
              <a:t>در واقع</a:t>
            </a:r>
            <a:r>
              <a:rPr lang="fa-IR" dirty="0"/>
              <a:t>، ارزیابی خودکشی مستلزم انجام یک قضاوت بالینی در مورد سطح خطر خودکشی است. </a:t>
            </a:r>
            <a:endParaRPr lang="en-US" dirty="0"/>
          </a:p>
          <a:p>
            <a:pPr marL="0" indent="0" algn="just" rtl="1">
              <a:buClrTx/>
              <a:buNone/>
            </a:pPr>
            <a:r>
              <a:rPr lang="fa-IR" dirty="0"/>
              <a:t>ارزیابی خودکشی شامل </a:t>
            </a:r>
            <a:r>
              <a:rPr lang="fa-IR" u="sng" dirty="0"/>
              <a:t>بررسی عوامل خطر و محافظت کننده فرد است</a:t>
            </a:r>
            <a:r>
              <a:rPr lang="fa-IR" u="sng" dirty="0" smtClean="0"/>
              <a:t>. </a:t>
            </a:r>
            <a:r>
              <a:rPr lang="fa-IR" u="sng" dirty="0"/>
              <a:t>شناسایی این عوامل کمک می کند تا سطح خطر خودکشی در هر فرد ارزیابی و به این ترتیب طرح مدیریت خودکشی ریخته شود، طرحی که شامل تامین امنیت بیمار و پرداختن به عوامل قابل تغییر جسمی، روانی، اجتماعی و محیطی فرد است.</a:t>
            </a:r>
            <a:r>
              <a:rPr lang="fa-IR" dirty="0"/>
              <a:t> </a:t>
            </a:r>
            <a:r>
              <a:rPr lang="fa-IR" u="sng" dirty="0"/>
              <a:t>هدف اصلی این ارزیابی، فراهم کردن اطلاعاتی برای مداخله و پیگیری است</a:t>
            </a:r>
            <a:r>
              <a:rPr lang="fa-IR" dirty="0"/>
              <a:t>. </a:t>
            </a:r>
            <a:endParaRPr lang="fa-IR" dirty="0" smtClean="0"/>
          </a:p>
          <a:p>
            <a:pPr marL="0" indent="0" algn="just" rtl="1">
              <a:buNone/>
            </a:pPr>
            <a:r>
              <a:rPr lang="fa-IR" dirty="0"/>
              <a:t>ارزیابی خطر خودکشی باید در همه ویزیت های پزشکی و روانپزشکی و یا در صورت مشاهده تغییرات بالینی مهم صورت گیرد</a:t>
            </a:r>
            <a:r>
              <a:rPr lang="en-US" dirty="0"/>
              <a:t>.</a:t>
            </a:r>
          </a:p>
        </p:txBody>
      </p:sp>
      <p:sp>
        <p:nvSpPr>
          <p:cNvPr id="2" name="Rounded Rectangle 1"/>
          <p:cNvSpPr/>
          <p:nvPr/>
        </p:nvSpPr>
        <p:spPr>
          <a:xfrm>
            <a:off x="1146220"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125711385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5"/>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r>
              <a:rPr lang="fa-IR" b="1" dirty="0"/>
              <a:t>ارزیابی سطح خطر </a:t>
            </a:r>
            <a:r>
              <a:rPr lang="fa-IR" b="1" dirty="0" smtClean="0"/>
              <a:t>خودکشی</a:t>
            </a:r>
          </a:p>
          <a:p>
            <a:pPr marL="0" indent="0" algn="just" rtl="1">
              <a:buClrTx/>
              <a:buNone/>
            </a:pPr>
            <a:r>
              <a:rPr lang="fa-IR" b="1" dirty="0" smtClean="0">
                <a:latin typeface="Calibri" panose="020F0502020204030204" pitchFamily="34" charset="0"/>
                <a:ea typeface="Calibri" panose="020F0502020204030204" pitchFamily="34" charset="0"/>
                <a:cs typeface="B Nazanin" panose="00000400000000000000" pitchFamily="2" charset="-78"/>
              </a:rPr>
              <a:t>مدل </a:t>
            </a:r>
            <a:r>
              <a:rPr lang="fa-IR" b="1" dirty="0">
                <a:latin typeface="Calibri" panose="020F0502020204030204" pitchFamily="34" charset="0"/>
                <a:ea typeface="Calibri" panose="020F0502020204030204" pitchFamily="34" charset="0"/>
                <a:cs typeface="B Nazanin" panose="00000400000000000000" pitchFamily="2" charset="-78"/>
              </a:rPr>
              <a:t>پنج قدمی استاندارد ارزیابی </a:t>
            </a:r>
            <a:r>
              <a:rPr lang="fa-IR" b="1" dirty="0" smtClean="0">
                <a:latin typeface="Calibri" panose="020F0502020204030204" pitchFamily="34" charset="0"/>
                <a:ea typeface="Calibri" panose="020F0502020204030204" pitchFamily="34" charset="0"/>
                <a:cs typeface="B Nazanin" panose="00000400000000000000" pitchFamily="2" charset="-78"/>
              </a:rPr>
              <a:t>خودکشی</a:t>
            </a:r>
          </a:p>
          <a:p>
            <a:pPr marL="0" indent="0" algn="just" rtl="1">
              <a:buClrTx/>
              <a:buNone/>
            </a:pPr>
            <a:endParaRPr lang="fa-IR" b="1" dirty="0">
              <a:latin typeface="Calibri" panose="020F0502020204030204" pitchFamily="34" charset="0"/>
              <a:cs typeface="B Nazanin" panose="00000400000000000000" pitchFamily="2" charset="-78"/>
            </a:endParaRPr>
          </a:p>
          <a:p>
            <a:pPr marL="0" indent="0" algn="just" rtl="1">
              <a:buClrTx/>
              <a:buNone/>
            </a:pPr>
            <a:endParaRPr lang="fa-IR" b="1" dirty="0"/>
          </a:p>
          <a:p>
            <a:pPr marL="0" indent="0" algn="just" rtl="1">
              <a:buClrTx/>
              <a:buNone/>
            </a:pPr>
            <a:endParaRPr lang="fa-IR" b="1" dirty="0" smtClean="0"/>
          </a:p>
        </p:txBody>
      </p:sp>
      <p:sp>
        <p:nvSpPr>
          <p:cNvPr id="2" name="Rounded Rectangle 1"/>
          <p:cNvSpPr/>
          <p:nvPr/>
        </p:nvSpPr>
        <p:spPr>
          <a:xfrm>
            <a:off x="1146220"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
        <p:nvSpPr>
          <p:cNvPr id="5" name="Rectangle: Rounded Corners 4"/>
          <p:cNvSpPr/>
          <p:nvPr/>
        </p:nvSpPr>
        <p:spPr>
          <a:xfrm>
            <a:off x="1146220" y="985852"/>
            <a:ext cx="4457700" cy="1030997"/>
          </a:xfrm>
          <a:prstGeom prst="roundRect">
            <a:avLst/>
          </a:prstGeom>
          <a:solidFill>
            <a:sysClr val="window" lastClr="FFFFFF"/>
          </a:solidFill>
          <a:ln w="12700" cap="flat" cmpd="sng" algn="ctr">
            <a:solidFill>
              <a:srgbClr val="70AD4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1" eaLnBrk="1" fontAlgn="auto" latinLnBrk="0" hangingPunct="1">
              <a:spcBef>
                <a:spcPts val="0"/>
              </a:spcBef>
              <a:spcAft>
                <a:spcPts val="800"/>
              </a:spcAft>
              <a:buClrTx/>
              <a:buSzTx/>
              <a:buFontTx/>
              <a:buNone/>
              <a:tabLst/>
              <a:defRPr/>
            </a:pPr>
            <a:r>
              <a:rPr kumimoji="0" lang="fa-IR" b="1" i="0" u="none" strike="noStrike" kern="0" normalizeH="0" baseline="0" noProof="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uLnTx/>
                <a:uFillTx/>
                <a:latin typeface="Calibri"/>
                <a:ea typeface="Calibri" panose="020F0502020204030204" pitchFamily="34" charset="0"/>
                <a:cs typeface="Arial" panose="020B0604020202020204" pitchFamily="34" charset="0"/>
              </a:rPr>
              <a:t>1</a:t>
            </a:r>
            <a:endParaRPr kumimoji="0" lang="en-US" b="1" i="0" u="none" strike="noStrike" kern="0" normalizeH="0" baseline="0" noProof="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uLnTx/>
              <a:uFillTx/>
              <a:latin typeface="Calibri"/>
              <a:ea typeface="Calibri" panose="020F0502020204030204" pitchFamily="34" charset="0"/>
              <a:cs typeface="Arial" panose="020B0604020202020204" pitchFamily="34" charset="0"/>
            </a:endParaRPr>
          </a:p>
          <a:p>
            <a:pPr marL="0" marR="0" lvl="0" indent="0" algn="ctr" defTabSz="914400" eaLnBrk="1" fontAlgn="auto" latinLnBrk="0" hangingPunct="1">
              <a:spcBef>
                <a:spcPts val="0"/>
              </a:spcBef>
              <a:spcAft>
                <a:spcPts val="800"/>
              </a:spcAft>
              <a:buClrTx/>
              <a:buSzTx/>
              <a:buFontTx/>
              <a:buNone/>
              <a:tabLst/>
              <a:defRPr/>
            </a:pPr>
            <a:r>
              <a:rPr kumimoji="0" lang="fa-IR" b="1" i="0" u="none" strike="noStrike" kern="0" normalizeH="0" baseline="0" noProof="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uLnTx/>
                <a:uFillTx/>
                <a:latin typeface="Calibri"/>
                <a:ea typeface="Calibri" panose="020F0502020204030204" pitchFamily="34" charset="0"/>
                <a:cs typeface="Arial" panose="020B0604020202020204" pitchFamily="34" charset="0"/>
              </a:rPr>
              <a:t>شناسایی عوامل </a:t>
            </a:r>
            <a:r>
              <a:rPr kumimoji="0" lang="fa-IR" b="1" i="0" u="none" strike="noStrike" kern="0" normalizeH="0" baseline="0" noProof="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uLnTx/>
                <a:uFillTx/>
                <a:latin typeface="Calibri"/>
                <a:ea typeface="Calibri" panose="020F0502020204030204" pitchFamily="34" charset="0"/>
                <a:cs typeface="Arial" panose="020B0604020202020204" pitchFamily="34" charset="0"/>
              </a:rPr>
              <a:t>خطر</a:t>
            </a:r>
            <a:endParaRPr kumimoji="0" lang="en-US" b="1" i="0" u="none" strike="noStrike" kern="0" normalizeH="0" baseline="0" noProof="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uLnTx/>
              <a:uFillTx/>
              <a:latin typeface="Calibri"/>
              <a:ea typeface="Calibri" panose="020F0502020204030204" pitchFamily="34" charset="0"/>
              <a:cs typeface="Arial" panose="020B0604020202020204" pitchFamily="34" charset="0"/>
            </a:endParaRPr>
          </a:p>
        </p:txBody>
      </p:sp>
      <p:sp>
        <p:nvSpPr>
          <p:cNvPr id="6" name="Rectangle: Rounded Corners 4"/>
          <p:cNvSpPr/>
          <p:nvPr/>
        </p:nvSpPr>
        <p:spPr>
          <a:xfrm>
            <a:off x="1146220" y="2122864"/>
            <a:ext cx="4457700" cy="951545"/>
          </a:xfrm>
          <a:prstGeom prst="roundRect">
            <a:avLst/>
          </a:prstGeom>
          <a:solidFill>
            <a:sysClr val="window" lastClr="FFFFFF"/>
          </a:solidFill>
          <a:ln w="12700" cap="flat" cmpd="sng" algn="ctr">
            <a:solidFill>
              <a:srgbClr val="70AD4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rtl="1" eaLnBrk="1" fontAlgn="auto" latinLnBrk="0" hangingPunct="1">
              <a:lnSpc>
                <a:spcPct val="107000"/>
              </a:lnSpc>
              <a:spcBef>
                <a:spcPts val="0"/>
              </a:spcBef>
              <a:spcAft>
                <a:spcPts val="800"/>
              </a:spcAft>
              <a:buClrTx/>
              <a:buSzTx/>
              <a:buFontTx/>
              <a:buNone/>
              <a:tabLst/>
              <a:defRPr/>
            </a:pPr>
            <a:r>
              <a:rPr kumimoji="0" lang="fa-IR" b="1" i="0" u="none" strike="noStrike" kern="0" normalizeH="0" baseline="0" noProof="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uLnTx/>
                <a:uFillTx/>
                <a:latin typeface="Calibri"/>
                <a:ea typeface="Calibri" panose="020F0502020204030204" pitchFamily="34" charset="0"/>
                <a:cs typeface="Arial" panose="020B0604020202020204" pitchFamily="34" charset="0"/>
              </a:rPr>
              <a:t>2</a:t>
            </a:r>
            <a:endParaRPr kumimoji="0" lang="en-US" b="1" i="0" u="none" strike="noStrike" kern="0" normalizeH="0" baseline="0" noProof="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uLnTx/>
              <a:uFillTx/>
              <a:latin typeface="Calibri"/>
              <a:ea typeface="Calibri" panose="020F0502020204030204" pitchFamily="34" charset="0"/>
              <a:cs typeface="Arial" panose="020B0604020202020204" pitchFamily="34" charset="0"/>
            </a:endParaRPr>
          </a:p>
          <a:p>
            <a:pPr marL="0" marR="0" lvl="0" indent="0" algn="ctr" defTabSz="914400" eaLnBrk="1" fontAlgn="auto" latinLnBrk="0" hangingPunct="1">
              <a:lnSpc>
                <a:spcPct val="107000"/>
              </a:lnSpc>
              <a:spcBef>
                <a:spcPts val="0"/>
              </a:spcBef>
              <a:spcAft>
                <a:spcPts val="800"/>
              </a:spcAft>
              <a:buClrTx/>
              <a:buSzTx/>
              <a:buFontTx/>
              <a:buNone/>
              <a:tabLst/>
              <a:defRPr/>
            </a:pPr>
            <a:r>
              <a:rPr kumimoji="0" lang="fa-IR" b="1" i="0" u="none" strike="noStrike" kern="0" normalizeH="0" baseline="0" noProof="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uLnTx/>
                <a:uFillTx/>
                <a:latin typeface="Calibri"/>
                <a:ea typeface="Calibri" panose="020F0502020204030204" pitchFamily="34" charset="0"/>
                <a:cs typeface="Arial" panose="020B0604020202020204" pitchFamily="34" charset="0"/>
              </a:rPr>
              <a:t>شناسایی عوامل محافظت کننده</a:t>
            </a:r>
            <a:endParaRPr kumimoji="0" lang="en-US" b="1" i="0" u="none" strike="noStrike" kern="0" normalizeH="0" baseline="0" noProof="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uLnTx/>
              <a:uFillTx/>
              <a:latin typeface="Calibri"/>
              <a:ea typeface="Calibri" panose="020F0502020204030204" pitchFamily="34" charset="0"/>
              <a:cs typeface="Arial" panose="020B0604020202020204" pitchFamily="34" charset="0"/>
            </a:endParaRPr>
          </a:p>
        </p:txBody>
      </p:sp>
      <p:sp>
        <p:nvSpPr>
          <p:cNvPr id="7" name="Rectangle: Rounded Corners 4"/>
          <p:cNvSpPr/>
          <p:nvPr/>
        </p:nvSpPr>
        <p:spPr>
          <a:xfrm>
            <a:off x="1146220" y="3161502"/>
            <a:ext cx="4457700" cy="913177"/>
          </a:xfrm>
          <a:prstGeom prst="roundRect">
            <a:avLst/>
          </a:prstGeom>
          <a:solidFill>
            <a:sysClr val="window" lastClr="FFFFFF"/>
          </a:solidFill>
          <a:ln w="12700" cap="flat" cmpd="sng" algn="ctr">
            <a:solidFill>
              <a:srgbClr val="70AD4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rtl="1"/>
            <a:r>
              <a:rPr lang="fa-IR"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panose="020B0604020202020204" pitchFamily="34" charset="0"/>
                <a:cs typeface="Arial" panose="020B0604020202020204" pitchFamily="34" charset="0"/>
              </a:rPr>
              <a:t>3</a:t>
            </a:r>
          </a:p>
          <a:p>
            <a:pPr algn="ctr" rtl="1"/>
            <a:r>
              <a:rPr lang="fa-IR"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panose="020B0604020202020204" pitchFamily="34" charset="0"/>
                <a:cs typeface="Arial" panose="020B0604020202020204" pitchFamily="34" charset="0"/>
              </a:rPr>
              <a:t>ارزیابی </a:t>
            </a:r>
            <a:r>
              <a:rPr lang="fa-IR"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panose="020B0604020202020204" pitchFamily="34" charset="0"/>
                <a:cs typeface="Arial" panose="020B0604020202020204" pitchFamily="34" charset="0"/>
              </a:rPr>
              <a:t>خودکشی (افکار خودکشی، طرح و برنامه، رفتار و قصد خودکشی)</a:t>
            </a:r>
            <a:endParaRPr lang="en-US"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panose="020B0604020202020204" pitchFamily="34" charset="0"/>
              <a:cs typeface="Arial" panose="020B0604020202020204" pitchFamily="34" charset="0"/>
            </a:endParaRPr>
          </a:p>
        </p:txBody>
      </p:sp>
      <p:sp>
        <p:nvSpPr>
          <p:cNvPr id="8" name="Rectangle: Rounded Corners 4"/>
          <p:cNvSpPr/>
          <p:nvPr/>
        </p:nvSpPr>
        <p:spPr>
          <a:xfrm>
            <a:off x="1146220" y="4161772"/>
            <a:ext cx="4457700" cy="997185"/>
          </a:xfrm>
          <a:prstGeom prst="roundRect">
            <a:avLst/>
          </a:prstGeom>
          <a:solidFill>
            <a:sysClr val="window" lastClr="FFFFFF"/>
          </a:solidFill>
          <a:ln w="12700" cap="flat" cmpd="sng" algn="ctr">
            <a:solidFill>
              <a:srgbClr val="70AD4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7000"/>
              </a:lnSpc>
              <a:spcBef>
                <a:spcPts val="0"/>
              </a:spcBef>
              <a:spcAft>
                <a:spcPts val="800"/>
              </a:spcAft>
              <a:buClrTx/>
              <a:buSzTx/>
              <a:buFontTx/>
              <a:buNone/>
              <a:tabLst/>
              <a:defRPr/>
            </a:pPr>
            <a:r>
              <a:rPr kumimoji="0" lang="fa-IR" b="1" i="0" u="none" strike="noStrike" kern="0" normalizeH="0" baseline="0" noProof="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uLnTx/>
                <a:uFillTx/>
                <a:latin typeface="Calibri"/>
                <a:ea typeface="Calibri" panose="020F0502020204030204" pitchFamily="34" charset="0"/>
                <a:cs typeface="Arial" panose="020B0604020202020204" pitchFamily="34" charset="0"/>
              </a:rPr>
              <a:t>4</a:t>
            </a:r>
          </a:p>
          <a:p>
            <a:pPr marL="0" marR="0" lvl="0" indent="0" algn="ctr" defTabSz="914400" eaLnBrk="1" fontAlgn="auto" latinLnBrk="0" hangingPunct="1">
              <a:lnSpc>
                <a:spcPct val="107000"/>
              </a:lnSpc>
              <a:spcBef>
                <a:spcPts val="0"/>
              </a:spcBef>
              <a:spcAft>
                <a:spcPts val="800"/>
              </a:spcAft>
              <a:buClrTx/>
              <a:buSzTx/>
              <a:buFontTx/>
              <a:buNone/>
              <a:tabLst/>
              <a:defRPr/>
            </a:pPr>
            <a:r>
              <a:rPr lang="fa-IR" b="1" kern="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a:ea typeface="Calibri" panose="020F0502020204030204" pitchFamily="34" charset="0"/>
                <a:cs typeface="Arial" panose="020B0604020202020204" pitchFamily="34" charset="0"/>
              </a:rPr>
              <a:t>تعیین سطح خطر/مداخله</a:t>
            </a:r>
            <a:endParaRPr kumimoji="0" lang="en-US" b="1" i="0" u="none" strike="noStrike" kern="0" normalizeH="0" baseline="0" noProof="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uLnTx/>
              <a:uFillTx/>
              <a:latin typeface="Calibri"/>
              <a:ea typeface="Calibri" panose="020F0502020204030204" pitchFamily="34" charset="0"/>
              <a:cs typeface="Arial" panose="020B0604020202020204" pitchFamily="34" charset="0"/>
            </a:endParaRPr>
          </a:p>
        </p:txBody>
      </p:sp>
      <p:sp>
        <p:nvSpPr>
          <p:cNvPr id="9" name="Rectangle: Rounded Corners 4"/>
          <p:cNvSpPr/>
          <p:nvPr/>
        </p:nvSpPr>
        <p:spPr>
          <a:xfrm>
            <a:off x="1146220" y="5278761"/>
            <a:ext cx="4457700" cy="1171977"/>
          </a:xfrm>
          <a:prstGeom prst="roundRect">
            <a:avLst/>
          </a:prstGeom>
          <a:solidFill>
            <a:sysClr val="window" lastClr="FFFFFF"/>
          </a:solidFill>
          <a:ln w="12700" cap="flat" cmpd="sng" algn="ctr">
            <a:solidFill>
              <a:srgbClr val="70AD4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rtl="1"/>
            <a:r>
              <a:rPr kumimoji="0" lang="fa-IR" b="1" i="0" u="none" strike="noStrike" kern="0" normalizeH="0" baseline="0" noProof="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uLnTx/>
                <a:uFillTx/>
                <a:latin typeface="Arial" panose="020B0604020202020204" pitchFamily="34" charset="0"/>
                <a:ea typeface="Calibri" panose="020F0502020204030204" pitchFamily="34" charset="0"/>
                <a:cs typeface="Arial" panose="020B0604020202020204" pitchFamily="34" charset="0"/>
              </a:rPr>
              <a:t>5</a:t>
            </a:r>
          </a:p>
          <a:p>
            <a:pPr algn="ctr" rtl="1"/>
            <a:r>
              <a:rPr lang="fa-IR"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panose="020B0604020202020204" pitchFamily="34" charset="0"/>
                <a:cs typeface="Arial" panose="020B0604020202020204" pitchFamily="34" charset="0"/>
              </a:rPr>
              <a:t>مستند </a:t>
            </a:r>
            <a:r>
              <a:rPr lang="fa-IR"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panose="020B0604020202020204" pitchFamily="34" charset="0"/>
                <a:cs typeface="Arial" panose="020B0604020202020204" pitchFamily="34" charset="0"/>
              </a:rPr>
              <a:t>کنید (ارزیابی خطر، سطح خطر، مداخله و پیگیری را مستند کنید)</a:t>
            </a:r>
            <a:endParaRPr lang="en-US"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1257714"/>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r>
              <a:rPr lang="fa-IR" b="1" dirty="0"/>
              <a:t>ارزیابی سطح خطر </a:t>
            </a:r>
            <a:r>
              <a:rPr lang="fa-IR" b="1" dirty="0" smtClean="0"/>
              <a:t>خودکشی</a:t>
            </a:r>
          </a:p>
          <a:p>
            <a:pPr marL="342900" lvl="0" indent="-342900" algn="r" rtl="1">
              <a:lnSpc>
                <a:spcPct val="107000"/>
              </a:lnSpc>
              <a:spcAft>
                <a:spcPts val="800"/>
              </a:spcAft>
              <a:buFont typeface="Wingdings" panose="05000000000000000000" pitchFamily="2" charset="2"/>
              <a:buChar char=""/>
            </a:pPr>
            <a:r>
              <a:rPr lang="fa-IR"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B Nazanin" panose="00000400000000000000" pitchFamily="2" charset="-78"/>
              </a:rPr>
              <a:t>ارزیابی افکار ، برنامه و قصد خودکشی و میزان مهلک بودن آن</a:t>
            </a:r>
            <a:endParaRPr lang="en-US" sz="1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fa-IR" dirty="0">
                <a:latin typeface="Calibri" panose="020F0502020204030204" pitchFamily="34" charset="0"/>
                <a:ea typeface="Calibri" panose="020F0502020204030204" pitchFamily="34" charset="0"/>
                <a:cs typeface="B Nazanin" panose="00000400000000000000" pitchFamily="2" charset="-78"/>
              </a:rPr>
              <a:t>در هر جلسه در مورد افکار و قصد و نقشه خودکشی سوال کنید</a:t>
            </a:r>
            <a:r>
              <a:rPr lang="en-US" dirty="0">
                <a:latin typeface="Calibri" panose="020F0502020204030204" pitchFamily="34" charset="0"/>
                <a:ea typeface="Calibri" panose="020F0502020204030204" pitchFamily="34"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Wingdings" panose="05000000000000000000" pitchFamily="2" charset="2"/>
              <a:buChar char=""/>
            </a:pPr>
            <a:r>
              <a:rPr lang="fa-IR" b="1" dirty="0">
                <a:latin typeface="Calibri" panose="020F0502020204030204" pitchFamily="34" charset="0"/>
                <a:ea typeface="Calibri" panose="020F0502020204030204" pitchFamily="34" charset="0"/>
                <a:cs typeface="B Nazanin" panose="00000400000000000000" pitchFamily="2" charset="-78"/>
              </a:rPr>
              <a:t>ارزیابی افکار </a:t>
            </a:r>
            <a:r>
              <a:rPr lang="fa-IR"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B Nazanin" panose="00000400000000000000" pitchFamily="2" charset="-78"/>
              </a:rPr>
              <a:t>فعلی </a:t>
            </a:r>
            <a:r>
              <a:rPr lang="fa-IR" b="1" dirty="0">
                <a:latin typeface="Calibri" panose="020F0502020204030204" pitchFamily="34" charset="0"/>
                <a:ea typeface="Calibri" panose="020F0502020204030204" pitchFamily="34" charset="0"/>
                <a:cs typeface="B Nazanin" panose="00000400000000000000" pitchFamily="2" charset="-78"/>
              </a:rPr>
              <a:t>خودکشی: </a:t>
            </a:r>
            <a:r>
              <a:rPr lang="fa-IR" dirty="0">
                <a:latin typeface="Calibri" panose="020F0502020204030204" pitchFamily="34" charset="0"/>
                <a:ea typeface="Calibri" panose="020F0502020204030204" pitchFamily="34" charset="0"/>
                <a:cs typeface="B Nazanin" panose="00000400000000000000" pitchFamily="2" charset="-78"/>
              </a:rPr>
              <a:t>افکار فعلی خودکشی مراجع و </a:t>
            </a:r>
            <a:r>
              <a:rPr lang="fa-IR"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B Nazanin" panose="00000400000000000000" pitchFamily="2" charset="-78"/>
              </a:rPr>
              <a:t>شدت، مدت، فراوانی و نوع </a:t>
            </a:r>
            <a:r>
              <a:rPr lang="fa-IR" dirty="0">
                <a:latin typeface="Calibri" panose="020F0502020204030204" pitchFamily="34" charset="0"/>
                <a:ea typeface="Calibri" panose="020F0502020204030204" pitchFamily="34" charset="0"/>
                <a:cs typeface="B Nazanin" panose="00000400000000000000" pitchFamily="2" charset="-78"/>
              </a:rPr>
              <a:t>آن را ارزیابی کنید. ابتدا با سوالات کلی شروع کنید و سپس سوالات اختصاصی در مورد افکار و قصد خودکشی وی در حال حاضر بپرسید</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تابه حال فکر کرده ای زندگی ارزش زندگی کردن را ندارد؟</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آیا تابحال آرزوی مردن کرده ای؟</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آیا تا بحال به پایان دادن به زندگیت فکر کرده ای؟</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آیا در مورد خودکشی فکر کرده ای؟</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آیا همین حالا به آن فکر می کنی؟</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اغلب چند وقت یکبار به خودکشی فکر می کنی؟ ( روزانه، هفتگی</a:t>
            </a:r>
            <a:r>
              <a:rPr lang="en-US" dirty="0">
                <a:latin typeface="B Zar" panose="00000400000000000000" pitchFamily="2" charset="-78"/>
                <a:ea typeface="Calibri" panose="020F0502020204030204" pitchFamily="34"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این افکار چقدر طول می کشد؟( ثانیه؟ دقیقه؟ ساعت؟</a:t>
            </a:r>
            <a:r>
              <a:rPr lang="en-US" dirty="0">
                <a:latin typeface="B Zar" panose="00000400000000000000" pitchFamily="2" charset="-78"/>
                <a:ea typeface="Calibri" panose="020F0502020204030204" pitchFamily="34"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این افکار چقدر شدید هستند؟ اگر بخواهی شدت آن را از 1 تا 10 درجه بندی کنی، چه نمره ای می دهی؟</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indent="0" algn="just" rtl="1">
              <a:buClrTx/>
              <a:buNone/>
            </a:pPr>
            <a:endParaRPr lang="fa-IR" dirty="0" smtClean="0"/>
          </a:p>
        </p:txBody>
      </p:sp>
      <p:sp>
        <p:nvSpPr>
          <p:cNvPr id="2" name="Rounded Rectangle 1"/>
          <p:cNvSpPr/>
          <p:nvPr/>
        </p:nvSpPr>
        <p:spPr>
          <a:xfrm>
            <a:off x="1146220"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2301130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marR="0" indent="0" algn="just" rtl="1">
              <a:lnSpc>
                <a:spcPct val="107000"/>
              </a:lnSpc>
              <a:spcBef>
                <a:spcPts val="0"/>
              </a:spcBef>
              <a:spcAft>
                <a:spcPts val="800"/>
              </a:spcAft>
              <a:buNone/>
            </a:pPr>
            <a:r>
              <a:rPr lang="fa-IR" sz="2400" b="1" dirty="0" smtClean="0">
                <a:solidFill>
                  <a:srgbClr val="FF0000"/>
                </a:solidFill>
                <a:latin typeface="Century Schoolbook"/>
                <a:cs typeface="B Nazanin"/>
              </a:rPr>
              <a:t>باور غلط: </a:t>
            </a:r>
            <a:r>
              <a:rPr lang="fa-IR" sz="2400" dirty="0" smtClean="0">
                <a:solidFill>
                  <a:srgbClr val="000000"/>
                </a:solidFill>
                <a:latin typeface="Century Schoolbook"/>
                <a:cs typeface="B Nazanin"/>
              </a:rPr>
              <a:t>اگر </a:t>
            </a:r>
            <a:r>
              <a:rPr lang="fa-IR" sz="2400" dirty="0">
                <a:solidFill>
                  <a:srgbClr val="000000"/>
                </a:solidFill>
                <a:latin typeface="Century Schoolbook"/>
                <a:cs typeface="B Nazanin"/>
              </a:rPr>
              <a:t>مشاوری با مراجعش در مورد خودکشی صحبت کند، این فکر را به او تلقین کرده است و </a:t>
            </a:r>
            <a:r>
              <a:rPr lang="fa-IR" sz="2400" dirty="0" smtClean="0">
                <a:solidFill>
                  <a:srgbClr val="000000"/>
                </a:solidFill>
                <a:latin typeface="Century Schoolbook"/>
                <a:cs typeface="B Nazanin"/>
              </a:rPr>
              <a:t>ارزیابی خودکشی </a:t>
            </a:r>
            <a:r>
              <a:rPr lang="fa-IR" sz="2400" dirty="0">
                <a:solidFill>
                  <a:srgbClr val="000000"/>
                </a:solidFill>
                <a:latin typeface="Century Schoolbook"/>
                <a:cs typeface="B Nazanin"/>
              </a:rPr>
              <a:t>و سوال در مورد آن موجب می شود افراد به فکر این کار بیفتند. این نیز دیدگاه </a:t>
            </a:r>
            <a:r>
              <a:rPr lang="fa-IR" sz="2400" dirty="0" smtClean="0">
                <a:solidFill>
                  <a:srgbClr val="000000"/>
                </a:solidFill>
                <a:latin typeface="Century Schoolbook"/>
                <a:cs typeface="B Nazanin"/>
              </a:rPr>
              <a:t>غلطی است</a:t>
            </a:r>
            <a:r>
              <a:rPr lang="fa-IR" sz="2400" dirty="0">
                <a:solidFill>
                  <a:srgbClr val="000000"/>
                </a:solidFill>
                <a:latin typeface="Century Schoolbook"/>
                <a:cs typeface="B Nazanin"/>
              </a:rPr>
              <a:t>.</a:t>
            </a:r>
          </a:p>
          <a:p>
            <a:pPr marL="0" marR="0" indent="0" algn="just" rtl="1">
              <a:lnSpc>
                <a:spcPct val="107000"/>
              </a:lnSpc>
              <a:spcBef>
                <a:spcPts val="0"/>
              </a:spcBef>
              <a:spcAft>
                <a:spcPts val="800"/>
              </a:spcAft>
              <a:buNone/>
            </a:pPr>
            <a:r>
              <a:rPr lang="fa-IR" sz="2400" b="1" dirty="0" smtClean="0">
                <a:solidFill>
                  <a:srgbClr val="00B050"/>
                </a:solidFill>
                <a:latin typeface="Century Schoolbook"/>
                <a:cs typeface="B Nazanin"/>
              </a:rPr>
              <a:t>واقعیت</a:t>
            </a:r>
            <a:r>
              <a:rPr lang="fa-IR" sz="2400" dirty="0">
                <a:solidFill>
                  <a:srgbClr val="000000"/>
                </a:solidFill>
                <a:latin typeface="Century Schoolbook"/>
                <a:cs typeface="B Nazanin"/>
              </a:rPr>
              <a:t>: بسیاری از کسانی که خودکشی می کنند از یک اختلال روانی رنج می برند که اگر </a:t>
            </a:r>
            <a:r>
              <a:rPr lang="fa-IR" sz="2400" dirty="0" smtClean="0">
                <a:solidFill>
                  <a:srgbClr val="000000"/>
                </a:solidFill>
                <a:latin typeface="Century Schoolbook"/>
                <a:cs typeface="B Nazanin"/>
              </a:rPr>
              <a:t>خطر خودکشی </a:t>
            </a:r>
            <a:r>
              <a:rPr lang="fa-IR" sz="2400" dirty="0">
                <a:solidFill>
                  <a:srgbClr val="000000"/>
                </a:solidFill>
                <a:latin typeface="Century Schoolbook"/>
                <a:cs typeface="B Nazanin"/>
              </a:rPr>
              <a:t>به موقع در آنها تشخیص داده شود می توان از آن پیشگیری کرد. اگر فردی قصد </a:t>
            </a:r>
            <a:r>
              <a:rPr lang="fa-IR" sz="2400" dirty="0" smtClean="0">
                <a:solidFill>
                  <a:srgbClr val="000000"/>
                </a:solidFill>
                <a:latin typeface="Century Schoolbook"/>
                <a:cs typeface="B Nazanin"/>
              </a:rPr>
              <a:t>کشتن خود </a:t>
            </a:r>
            <a:r>
              <a:rPr lang="fa-IR" sz="2400" dirty="0">
                <a:solidFill>
                  <a:srgbClr val="000000"/>
                </a:solidFill>
                <a:latin typeface="Century Schoolbook"/>
                <a:cs typeface="B Nazanin"/>
              </a:rPr>
              <a:t>را داشته باشد، سوال در مورد افکار خودکشی موجب رفتار خودکشی نمی شود برعکس، ارزیابی خطر خودکشی و توجه به درد هیجانی و همدلی با هیجان هایی که فرد را به سمت خودکشی </a:t>
            </a:r>
            <a:r>
              <a:rPr lang="fa-IR" sz="2400" dirty="0" smtClean="0">
                <a:solidFill>
                  <a:srgbClr val="000000"/>
                </a:solidFill>
                <a:latin typeface="Century Schoolbook"/>
                <a:cs typeface="B Nazanin"/>
              </a:rPr>
              <a:t>سوق می </a:t>
            </a:r>
            <a:r>
              <a:rPr lang="fa-IR" sz="2400" dirty="0">
                <a:solidFill>
                  <a:srgbClr val="000000"/>
                </a:solidFill>
                <a:latin typeface="Century Schoolbook"/>
                <a:cs typeface="B Nazanin"/>
              </a:rPr>
              <a:t>دهد یکی از مولفه های مهم کاهش شدت افکار خودکشی است .</a:t>
            </a:r>
            <a:endParaRPr lang="fa-IR" sz="2400" dirty="0" smtClean="0">
              <a:solidFill>
                <a:srgbClr val="000000"/>
              </a:solidFill>
              <a:latin typeface="Century Schoolbook"/>
              <a:cs typeface="B Nazanin"/>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chemeClr val="accent5"/>
                  </a:solidFill>
                  <a:prstDash val="solid"/>
                </a:ln>
                <a:pattFill prst="ltDnDiag">
                  <a:fgClr>
                    <a:schemeClr val="accent5">
                      <a:lumMod val="60000"/>
                      <a:lumOff val="40000"/>
                    </a:schemeClr>
                  </a:fgClr>
                  <a:bgClr>
                    <a:schemeClr val="bg1"/>
                  </a:bgClr>
                </a:pattFill>
              </a:rPr>
              <a:t>باورهاي نادرست و واقعیت ها در مورد خودکشی</a:t>
            </a:r>
          </a:p>
        </p:txBody>
      </p:sp>
    </p:spTree>
    <p:extLst>
      <p:ext uri="{BB962C8B-B14F-4D97-AF65-F5344CB8AC3E}">
        <p14:creationId xmlns:p14="http://schemas.microsoft.com/office/powerpoint/2010/main" val="2172914981"/>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r>
              <a:rPr lang="fa-IR" b="1" dirty="0"/>
              <a:t>ارزیابی سطح خطر </a:t>
            </a:r>
            <a:r>
              <a:rPr lang="fa-IR" b="1" dirty="0" smtClean="0"/>
              <a:t>خودکشی</a:t>
            </a:r>
          </a:p>
          <a:p>
            <a:pPr marL="342900" lvl="0" indent="-342900" algn="r" rtl="1">
              <a:lnSpc>
                <a:spcPct val="107000"/>
              </a:lnSpc>
              <a:spcAft>
                <a:spcPts val="800"/>
              </a:spcAft>
              <a:buFont typeface="Wingdings" panose="05000000000000000000" pitchFamily="2" charset="2"/>
              <a:buChar char=""/>
            </a:pPr>
            <a:r>
              <a:rPr lang="fa-IR"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B Nazanin" panose="00000400000000000000" pitchFamily="2" charset="-78"/>
              </a:rPr>
              <a:t>ارزیابی افکار ، برنامه و قصد خودکشی و میزان مهلک بودن آن</a:t>
            </a:r>
            <a:endParaRPr lang="en-US" sz="1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Wingdings" panose="05000000000000000000" pitchFamily="2" charset="2"/>
              <a:buChar char=""/>
            </a:pPr>
            <a:r>
              <a:rPr lang="fa-IR" b="1" dirty="0">
                <a:latin typeface="B Zar" panose="00000400000000000000" pitchFamily="2" charset="-78"/>
                <a:ea typeface="Calibri" panose="020F0502020204030204" pitchFamily="34" charset="0"/>
                <a:cs typeface="B Nazanin" panose="00000400000000000000" pitchFamily="2" charset="-78"/>
              </a:rPr>
              <a:t>ارزیابی وجود </a:t>
            </a:r>
            <a:r>
              <a:rPr lang="fa-IR"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 Zar" panose="00000400000000000000" pitchFamily="2" charset="-78"/>
                <a:ea typeface="Calibri" panose="020F0502020204030204" pitchFamily="34" charset="0"/>
                <a:cs typeface="B Nazanin" panose="00000400000000000000" pitchFamily="2" charset="-78"/>
              </a:rPr>
              <a:t>طرح و نقشه </a:t>
            </a:r>
            <a:r>
              <a:rPr lang="fa-IR" b="1" dirty="0">
                <a:latin typeface="B Zar" panose="00000400000000000000" pitchFamily="2" charset="-78"/>
                <a:ea typeface="Calibri" panose="020F0502020204030204" pitchFamily="34" charset="0"/>
                <a:cs typeface="B Nazanin" panose="00000400000000000000" pitchFamily="2" charset="-78"/>
              </a:rPr>
              <a:t>برای خودکشی: </a:t>
            </a:r>
            <a:r>
              <a:rPr lang="fa-IR" dirty="0">
                <a:latin typeface="B Zar" panose="00000400000000000000" pitchFamily="2" charset="-78"/>
                <a:ea typeface="Calibri" panose="020F0502020204030204" pitchFamily="34" charset="0"/>
                <a:cs typeface="B Nazanin" panose="00000400000000000000" pitchFamily="2" charset="-78"/>
              </a:rPr>
              <a:t>آیا طرح و نقشه ای وجود دارد؟ اگر طرح و نقشه ای برای خودکشی وجود </a:t>
            </a:r>
            <a:r>
              <a:rPr lang="fa-IR" dirty="0" smtClean="0">
                <a:latin typeface="B Zar" panose="00000400000000000000" pitchFamily="2" charset="-78"/>
                <a:ea typeface="Calibri" panose="020F0502020204030204" pitchFamily="34" charset="0"/>
                <a:cs typeface="B Nazanin" panose="00000400000000000000" pitchFamily="2" charset="-78"/>
              </a:rPr>
              <a:t>دارد،</a:t>
            </a:r>
            <a:r>
              <a:rPr lang="fa-IR" sz="1600" dirty="0" smtClean="0">
                <a:latin typeface="Calibri" panose="020F0502020204030204" pitchFamily="34" charset="0"/>
                <a:ea typeface="Calibri" panose="020F0502020204030204" pitchFamily="34" charset="0"/>
                <a:cs typeface="Arial" panose="020B0604020202020204" pitchFamily="34" charset="0"/>
              </a:rPr>
              <a:t> </a:t>
            </a:r>
            <a:r>
              <a:rPr lang="fa-IR" dirty="0" smtClean="0">
                <a:latin typeface="B Zar" panose="00000400000000000000" pitchFamily="2" charset="-78"/>
                <a:ea typeface="Calibri" panose="020F0502020204030204" pitchFamily="34" charset="0"/>
                <a:cs typeface="B Nazanin" panose="00000400000000000000" pitchFamily="2" charset="-78"/>
              </a:rPr>
              <a:t>در </a:t>
            </a:r>
            <a:r>
              <a:rPr lang="fa-IR" dirty="0">
                <a:latin typeface="B Zar" panose="00000400000000000000" pitchFamily="2" charset="-78"/>
                <a:ea typeface="Calibri" panose="020F0502020204030204" pitchFamily="34" charset="0"/>
                <a:cs typeface="B Nazanin" panose="00000400000000000000" pitchFamily="2" charset="-78"/>
              </a:rPr>
              <a:t>مورد جزئیات آن سوال کنید</a:t>
            </a:r>
            <a:r>
              <a:rPr lang="en-US" dirty="0">
                <a:latin typeface="B Zar" panose="00000400000000000000" pitchFamily="2" charset="-78"/>
                <a:ea typeface="Calibri" panose="020F0502020204030204" pitchFamily="34"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آیا نقشه یا برنامه ای برای پایان دادن به زندگیت داری؟</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آیا طرح و نقشه ای برای صدمه زدن به خودت- کشتن خودت- داری؟</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کی، کجا و چگونه؟</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اگر نقشه ای داری چطور می خواهی آن را انجام دهی؟</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indent="0" algn="just" rtl="1">
              <a:buClrTx/>
              <a:buNone/>
            </a:pPr>
            <a:endParaRPr lang="fa-IR" dirty="0" smtClean="0"/>
          </a:p>
        </p:txBody>
      </p:sp>
      <p:sp>
        <p:nvSpPr>
          <p:cNvPr id="2" name="Rounded Rectangle 1"/>
          <p:cNvSpPr/>
          <p:nvPr/>
        </p:nvSpPr>
        <p:spPr>
          <a:xfrm>
            <a:off x="1146220"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528354857"/>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r>
              <a:rPr lang="fa-IR" sz="2400" b="1" dirty="0"/>
              <a:t>ارزیابی سطح خطر </a:t>
            </a:r>
            <a:r>
              <a:rPr lang="fa-IR" sz="2400" b="1" dirty="0" smtClean="0"/>
              <a:t>خودکشی</a:t>
            </a:r>
          </a:p>
          <a:p>
            <a:pPr marL="342900" lvl="0" indent="-342900" algn="r" rtl="1">
              <a:lnSpc>
                <a:spcPct val="107000"/>
              </a:lnSpc>
              <a:spcAft>
                <a:spcPts val="800"/>
              </a:spcAft>
              <a:buFont typeface="Wingdings" panose="05000000000000000000" pitchFamily="2" charset="2"/>
              <a:buChar char=""/>
            </a:pPr>
            <a:r>
              <a:rPr lang="fa-IR"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B Nazanin" panose="00000400000000000000" pitchFamily="2" charset="-78"/>
              </a:rPr>
              <a:t>ارزیابی افکار ، برنامه و قصد خودکشی و میزان مهلک بودن آن</a:t>
            </a:r>
            <a:endParaRPr lang="en-US" sz="1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Wingdings" panose="05000000000000000000" pitchFamily="2" charset="2"/>
              <a:buChar char=""/>
            </a:pPr>
            <a:r>
              <a:rPr lang="fa-IR" sz="2400" b="1" dirty="0">
                <a:latin typeface="B Zar" panose="00000400000000000000" pitchFamily="2" charset="-78"/>
                <a:ea typeface="Calibri" panose="020F0502020204030204" pitchFamily="34" charset="0"/>
                <a:cs typeface="B Nazanin" panose="00000400000000000000" pitchFamily="2" charset="-78"/>
              </a:rPr>
              <a:t>ارزیابی </a:t>
            </a:r>
            <a:r>
              <a:rPr lang="fa-IR"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 Zar" panose="00000400000000000000" pitchFamily="2" charset="-78"/>
                <a:ea typeface="Calibri" panose="020F0502020204030204" pitchFamily="34" charset="0"/>
                <a:cs typeface="B Nazanin" panose="00000400000000000000" pitchFamily="2" charset="-78"/>
              </a:rPr>
              <a:t>قصد </a:t>
            </a:r>
            <a:r>
              <a:rPr lang="fa-IR" sz="2400" b="1" dirty="0">
                <a:latin typeface="B Zar" panose="00000400000000000000" pitchFamily="2" charset="-78"/>
                <a:ea typeface="Calibri" panose="020F0502020204030204" pitchFamily="34" charset="0"/>
                <a:cs typeface="B Nazanin" panose="00000400000000000000" pitchFamily="2" charset="-78"/>
              </a:rPr>
              <a:t>خودکشی: </a:t>
            </a:r>
            <a:r>
              <a:rPr lang="fa-IR" sz="2400" dirty="0">
                <a:latin typeface="B Zar" panose="00000400000000000000" pitchFamily="2" charset="-78"/>
                <a:ea typeface="Calibri" panose="020F0502020204030204" pitchFamily="34" charset="0"/>
                <a:cs typeface="B Nazanin" panose="00000400000000000000" pitchFamily="2" charset="-78"/>
              </a:rPr>
              <a:t>آیا قصد خودکشی وجود دارد؟</a:t>
            </a:r>
            <a:endParaRPr lang="en-US" sz="18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Wingdings" panose="05000000000000000000" pitchFamily="2" charset="2"/>
              <a:buChar char=""/>
            </a:pPr>
            <a:r>
              <a:rPr lang="fa-IR" sz="2400" dirty="0">
                <a:latin typeface="B Zar" panose="00000400000000000000" pitchFamily="2" charset="-78"/>
                <a:ea typeface="Calibri" panose="020F0502020204030204" pitchFamily="34" charset="0"/>
                <a:cs typeface="B Nazanin" panose="00000400000000000000" pitchFamily="2" charset="-78"/>
              </a:rPr>
              <a:t>آیا هیچ قصدی برای عمل کردن به افکارت را داری؟</a:t>
            </a:r>
            <a:endParaRPr lang="en-US" sz="18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Wingdings" panose="05000000000000000000" pitchFamily="2" charset="2"/>
              <a:buChar char=""/>
            </a:pPr>
            <a:r>
              <a:rPr lang="fa-IR" sz="2400" dirty="0">
                <a:latin typeface="B Zar" panose="00000400000000000000" pitchFamily="2" charset="-78"/>
                <a:ea typeface="Calibri" panose="020F0502020204030204" pitchFamily="34" charset="0"/>
                <a:cs typeface="B Nazanin" panose="00000400000000000000" pitchFamily="2" charset="-78"/>
              </a:rPr>
              <a:t>گفتی دوست داری بمیری و حتی به خوردن قرص فکر کرده ای، ولی آیا قصد انجام این کار را داری؟</a:t>
            </a:r>
            <a:endParaRPr lang="en-US" sz="18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Wingdings" panose="05000000000000000000" pitchFamily="2" charset="2"/>
              <a:buChar char=""/>
            </a:pPr>
            <a:r>
              <a:rPr lang="fa-IR" sz="2400" dirty="0">
                <a:latin typeface="B Zar" panose="00000400000000000000" pitchFamily="2" charset="-78"/>
                <a:ea typeface="Calibri" panose="020F0502020204030204" pitchFamily="34" charset="0"/>
                <a:cs typeface="B Nazanin" panose="00000400000000000000" pitchFamily="2" charset="-78"/>
              </a:rPr>
              <a:t>این قصد چقدر قوی است؟</a:t>
            </a:r>
            <a:endParaRPr lang="en-US" sz="1800" dirty="0">
              <a:latin typeface="Calibri" panose="020F0502020204030204" pitchFamily="34" charset="0"/>
              <a:ea typeface="Calibri" panose="020F0502020204030204" pitchFamily="34" charset="0"/>
              <a:cs typeface="Arial" panose="020B0604020202020204" pitchFamily="34" charset="0"/>
            </a:endParaRPr>
          </a:p>
          <a:p>
            <a:pPr marL="0" indent="0" algn="just" rtl="1">
              <a:buClrTx/>
              <a:buNone/>
            </a:pPr>
            <a:endParaRPr lang="fa-IR" sz="2400" dirty="0" smtClean="0"/>
          </a:p>
        </p:txBody>
      </p:sp>
      <p:sp>
        <p:nvSpPr>
          <p:cNvPr id="2" name="Rounded Rectangle 1"/>
          <p:cNvSpPr/>
          <p:nvPr/>
        </p:nvSpPr>
        <p:spPr>
          <a:xfrm>
            <a:off x="1146220"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155800310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r>
              <a:rPr lang="fa-IR" sz="2400" b="1" dirty="0"/>
              <a:t>ارزیابی سطح خطر </a:t>
            </a:r>
            <a:r>
              <a:rPr lang="fa-IR" sz="2400" b="1" dirty="0" smtClean="0"/>
              <a:t>خودکشی</a:t>
            </a:r>
          </a:p>
          <a:p>
            <a:pPr marL="342900" lvl="0" indent="-342900" algn="r" rtl="1">
              <a:lnSpc>
                <a:spcPct val="107000"/>
              </a:lnSpc>
              <a:spcAft>
                <a:spcPts val="800"/>
              </a:spcAft>
              <a:buFont typeface="Wingdings" panose="05000000000000000000" pitchFamily="2" charset="2"/>
              <a:buChar char=""/>
            </a:pPr>
            <a:r>
              <a:rPr lang="fa-IR"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B Nazanin" panose="00000400000000000000" pitchFamily="2" charset="-78"/>
              </a:rPr>
              <a:t>ارزیابی افکار ، برنامه و قصد خودکشی و میزان مهلک بودن آن</a:t>
            </a:r>
            <a:endParaRPr lang="en-US" sz="1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sz="2400" b="1" dirty="0">
                <a:latin typeface="B Zar,Bold"/>
                <a:ea typeface="Calibri" panose="020F0502020204030204" pitchFamily="34" charset="0"/>
                <a:cs typeface="B Nazanin" panose="00000400000000000000" pitchFamily="2" charset="-78"/>
              </a:rPr>
              <a:t>ارزیابی </a:t>
            </a:r>
            <a:r>
              <a:rPr lang="fa-IR"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 Zar,Bold"/>
                <a:ea typeface="Calibri" panose="020F0502020204030204" pitchFamily="34" charset="0"/>
                <a:cs typeface="B Nazanin" panose="00000400000000000000" pitchFamily="2" charset="-78"/>
              </a:rPr>
              <a:t>احتمال عملی کردن نقشه خودکشی و مرگ بار بودن </a:t>
            </a:r>
            <a:r>
              <a:rPr lang="fa-IR" sz="2400" b="1" dirty="0">
                <a:latin typeface="B Zar,Bold"/>
                <a:ea typeface="Calibri" panose="020F0502020204030204" pitchFamily="34" charset="0"/>
                <a:cs typeface="B Nazanin" panose="00000400000000000000" pitchFamily="2" charset="-78"/>
              </a:rPr>
              <a:t>آن: </a:t>
            </a:r>
            <a:r>
              <a:rPr lang="fa-IR" sz="2400" dirty="0">
                <a:latin typeface="B Zar" panose="00000400000000000000" pitchFamily="2" charset="-78"/>
                <a:ea typeface="Calibri" panose="020F0502020204030204" pitchFamily="34" charset="0"/>
                <a:cs typeface="B Nazanin" panose="00000400000000000000" pitchFamily="2" charset="-78"/>
              </a:rPr>
              <a:t>با استفاده از سوالات زیر احتمال اجرای نقشه خودکشی و کشنده بودن آن را ارزیابی کنید</a:t>
            </a:r>
            <a:r>
              <a:rPr lang="en-US" sz="2400" dirty="0">
                <a:latin typeface="B Zar" panose="00000400000000000000" pitchFamily="2" charset="-78"/>
                <a:ea typeface="Calibri" panose="020F0502020204030204" pitchFamily="34" charset="0"/>
                <a:cs typeface="B Nazanin" panose="00000400000000000000" pitchFamily="2" charset="-78"/>
              </a:rPr>
              <a:t>:</a:t>
            </a:r>
            <a:endParaRPr lang="en-US" sz="18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endParaRPr lang="en-US" sz="18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sz="2400" dirty="0">
                <a:latin typeface="B Zar" panose="00000400000000000000" pitchFamily="2" charset="-78"/>
                <a:ea typeface="Calibri" panose="020F0502020204030204" pitchFamily="34" charset="0"/>
                <a:cs typeface="B Nazanin" panose="00000400000000000000" pitchFamily="2" charset="-78"/>
              </a:rPr>
              <a:t>آیا زمان و مکان خاصی را برای عملی کردن نقشه ات انتخاب کرده ای؟ کی وکجا می خواهی این کار را انجام دهی؟</a:t>
            </a:r>
            <a:endParaRPr lang="en-US" sz="18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sz="2400" dirty="0">
                <a:latin typeface="B Zar" panose="00000400000000000000" pitchFamily="2" charset="-78"/>
                <a:ea typeface="Calibri" panose="020F0502020204030204" pitchFamily="34" charset="0"/>
                <a:cs typeface="B Nazanin" panose="00000400000000000000" pitchFamily="2" charset="-78"/>
              </a:rPr>
              <a:t>آیا بیمار مقدمات کار را فراهم کرده است؟ آیا وسایل لازم برای عملی کردن نقشه ات را داری؟ آیا به آنها دسترسی داری؟ چه قرص هایی داری؟ دقیقا اسلحه را از کجا می خواهی تهیه کنی؟</a:t>
            </a:r>
            <a:endParaRPr lang="en-US" sz="18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sz="2400" dirty="0">
                <a:latin typeface="B Zar" panose="00000400000000000000" pitchFamily="2" charset="-78"/>
                <a:ea typeface="Calibri" panose="020F0502020204030204" pitchFamily="34" charset="0"/>
                <a:cs typeface="B Nazanin" panose="00000400000000000000" pitchFamily="2" charset="-78"/>
              </a:rPr>
              <a:t>روشی که بیمار قصد دارد با آن خودکشی کند، چقدر مرگ بار است؟</a:t>
            </a:r>
            <a:endParaRPr lang="en-US" sz="1800" dirty="0">
              <a:latin typeface="Calibri" panose="020F0502020204030204" pitchFamily="34" charset="0"/>
              <a:ea typeface="Calibri" panose="020F0502020204030204" pitchFamily="34" charset="0"/>
              <a:cs typeface="Arial" panose="020B0604020202020204" pitchFamily="34" charset="0"/>
            </a:endParaRPr>
          </a:p>
          <a:p>
            <a:pPr algn="r" rtl="1"/>
            <a:r>
              <a:rPr lang="fa-IR" sz="2400" dirty="0">
                <a:latin typeface="B Zar" panose="00000400000000000000" pitchFamily="2" charset="-78"/>
                <a:ea typeface="Calibri" panose="020F0502020204030204" pitchFamily="34" charset="0"/>
                <a:cs typeface="B Nazanin" panose="00000400000000000000" pitchFamily="2" charset="-78"/>
              </a:rPr>
              <a:t>آیا کارهایش را رتق و فتق کرده است؟ آیا یادداشت و یا وصیت نامه نوشته است؟ با دیگران تسویه حساب کرده؟ آیا تکلیف اموالش را روشن کرده و ... ؟</a:t>
            </a:r>
            <a:endParaRPr lang="fa-IR" sz="2400" dirty="0" smtClean="0"/>
          </a:p>
        </p:txBody>
      </p:sp>
      <p:sp>
        <p:nvSpPr>
          <p:cNvPr id="2" name="Rounded Rectangle 1"/>
          <p:cNvSpPr/>
          <p:nvPr/>
        </p:nvSpPr>
        <p:spPr>
          <a:xfrm>
            <a:off x="1146220"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394631082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r>
              <a:rPr lang="fa-IR" b="1" dirty="0" smtClean="0"/>
              <a:t>ارزیابی </a:t>
            </a:r>
            <a:r>
              <a:rPr lang="fa-IR" b="1" dirty="0"/>
              <a:t>سطح خطر </a:t>
            </a:r>
            <a:r>
              <a:rPr lang="fa-IR" b="1" dirty="0" smtClean="0"/>
              <a:t>خودکشی</a:t>
            </a:r>
            <a:endParaRPr lang="fa-IR" b="1" dirty="0"/>
          </a:p>
          <a:p>
            <a:pPr marL="342900" lvl="0" indent="-342900" algn="r" rtl="1">
              <a:lnSpc>
                <a:spcPct val="107000"/>
              </a:lnSpc>
              <a:spcAft>
                <a:spcPts val="0"/>
              </a:spcAft>
              <a:buFont typeface="Wingdings" panose="05000000000000000000" pitchFamily="2" charset="2"/>
              <a:buChar char=""/>
            </a:pPr>
            <a:r>
              <a:rPr lang="fa-IR"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 Zar" panose="00000400000000000000" pitchFamily="2" charset="-78"/>
                <a:ea typeface="Calibri" panose="020F0502020204030204" pitchFamily="34" charset="0"/>
                <a:cs typeface="B Nazanin" panose="00000400000000000000" pitchFamily="2" charset="-78"/>
              </a:rPr>
              <a:t>ارزیابی اقدامات قبلی برای خودکشی</a:t>
            </a:r>
            <a:endParaRPr lang="en-US" sz="1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Arial" panose="020B0604020202020204" pitchFamily="34" charset="0"/>
            </a:endParaRPr>
          </a:p>
          <a:p>
            <a:pPr algn="r" rtl="1"/>
            <a:r>
              <a:rPr lang="fa-IR" dirty="0">
                <a:latin typeface="B Zar" panose="00000400000000000000" pitchFamily="2" charset="-78"/>
                <a:ea typeface="Calibri" panose="020F0502020204030204" pitchFamily="34" charset="0"/>
                <a:cs typeface="B Nazanin" panose="00000400000000000000" pitchFamily="2" charset="-78"/>
              </a:rPr>
              <a:t>وجود اقدام های قبلی به خودکشی و جزئیات آن را با استفاده از سوالات زیر ارزیابی کنید. به طور کلی وجود سابقه اقدام قبلی به خودکشی بویژه در سال گذشته با خطر بالاتر خودکشی همراه است</a:t>
            </a:r>
            <a:r>
              <a:rPr lang="en-US" dirty="0" smtClean="0">
                <a:latin typeface="B Zar" panose="00000400000000000000" pitchFamily="2" charset="-78"/>
                <a:ea typeface="Calibri" panose="020F0502020204030204" pitchFamily="34" charset="0"/>
                <a:cs typeface="B Nazanin" panose="00000400000000000000" pitchFamily="2" charset="-78"/>
              </a:rPr>
              <a:t>.</a:t>
            </a:r>
          </a:p>
          <a:p>
            <a:pPr marL="342900" lvl="0" indent="-342900" algn="r" rtl="1">
              <a:lnSpc>
                <a:spcPct val="107000"/>
              </a:lnSpc>
              <a:spcAft>
                <a:spcPts val="0"/>
              </a:spcAft>
              <a:buFont typeface="Wingdings" panose="05000000000000000000" pitchFamily="2" charset="2"/>
              <a:buChar char=""/>
            </a:pPr>
            <a:r>
              <a:rPr lang="fa-IR" b="1" dirty="0">
                <a:latin typeface="B Zar" panose="00000400000000000000" pitchFamily="2" charset="-78"/>
                <a:ea typeface="Calibri" panose="020F0502020204030204" pitchFamily="34" charset="0"/>
                <a:cs typeface="B Nazanin" panose="00000400000000000000" pitchFamily="2" charset="-78"/>
              </a:rPr>
              <a:t>ارزیابی اقدامات قبلی برای خودکشی و عوامل برانگیزان آن</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آیا تا بحال اقدام به خودکشی کرده ای؟</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در مورد سایر مواردی بگو که به شکل جدی به خودکشی فکر کردی یا اقدام به آن کردی؟</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در گذشته چه حوادثی منجر شد که اقدام به خودکشی کنی؟</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b="1" dirty="0">
                <a:latin typeface="B Zar" panose="00000400000000000000" pitchFamily="2" charset="-78"/>
                <a:ea typeface="Calibri" panose="020F0502020204030204" pitchFamily="34" charset="0"/>
                <a:cs typeface="B Nazanin" panose="00000400000000000000" pitchFamily="2" charset="-78"/>
              </a:rPr>
              <a:t>کشنده بودن اقدام</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کشنده بودن روش ها را بررسی کنید. احتمال نجات پیداکردن چقدر بود؟</a:t>
            </a:r>
            <a:endParaRPr lang="en-US" sz="1600" dirty="0">
              <a:latin typeface="Calibri" panose="020F0502020204030204" pitchFamily="34" charset="0"/>
              <a:ea typeface="Calibri" panose="020F0502020204030204" pitchFamily="34" charset="0"/>
              <a:cs typeface="Arial" panose="020B0604020202020204" pitchFamily="34" charset="0"/>
            </a:endParaRPr>
          </a:p>
          <a:p>
            <a:pPr algn="r" rtl="1"/>
            <a:endParaRPr lang="en-US" dirty="0" smtClean="0">
              <a:latin typeface="B Zar" panose="00000400000000000000" pitchFamily="2" charset="-78"/>
              <a:ea typeface="Calibri" panose="020F0502020204030204" pitchFamily="34" charset="0"/>
              <a:cs typeface="B Nazanin" panose="00000400000000000000" pitchFamily="2" charset="-78"/>
            </a:endParaRPr>
          </a:p>
          <a:p>
            <a:pPr algn="r" rtl="1"/>
            <a:endParaRPr lang="fa-IR" b="1" dirty="0" smtClean="0"/>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415002199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r>
              <a:rPr lang="fa-IR" b="1" dirty="0" smtClean="0"/>
              <a:t>ارزیابی </a:t>
            </a:r>
            <a:r>
              <a:rPr lang="fa-IR" b="1" dirty="0"/>
              <a:t>سطح خطر </a:t>
            </a:r>
            <a:r>
              <a:rPr lang="fa-IR" b="1" dirty="0" smtClean="0"/>
              <a:t>خودکشی</a:t>
            </a:r>
            <a:endParaRPr lang="fa-IR" b="1" dirty="0"/>
          </a:p>
          <a:p>
            <a:pPr marL="342900" lvl="0" indent="-342900" algn="r" rtl="1">
              <a:lnSpc>
                <a:spcPct val="107000"/>
              </a:lnSpc>
              <a:spcAft>
                <a:spcPts val="0"/>
              </a:spcAft>
              <a:buFont typeface="Wingdings" panose="05000000000000000000" pitchFamily="2" charset="2"/>
              <a:buChar char=""/>
            </a:pPr>
            <a:r>
              <a:rPr lang="fa-IR"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 Zar" panose="00000400000000000000" pitchFamily="2" charset="-78"/>
                <a:ea typeface="Calibri" panose="020F0502020204030204" pitchFamily="34" charset="0"/>
                <a:cs typeface="B Nazanin" panose="00000400000000000000" pitchFamily="2" charset="-78"/>
              </a:rPr>
              <a:t>ارزیابی اقدامات قبلی برای خودکشی</a:t>
            </a:r>
            <a:endParaRPr lang="en-US" sz="1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b="1" dirty="0" smtClean="0">
                <a:latin typeface="B Zar" panose="00000400000000000000" pitchFamily="2" charset="-78"/>
                <a:ea typeface="Calibri" panose="020F0502020204030204" pitchFamily="34" charset="0"/>
                <a:cs typeface="B Nazanin" panose="00000400000000000000" pitchFamily="2" charset="-78"/>
              </a:rPr>
              <a:t>تکانه </a:t>
            </a:r>
            <a:r>
              <a:rPr lang="fa-IR" b="1" dirty="0">
                <a:latin typeface="B Zar" panose="00000400000000000000" pitchFamily="2" charset="-78"/>
                <a:ea typeface="Calibri" panose="020F0502020204030204" pitchFamily="34" charset="0"/>
                <a:cs typeface="B Nazanin" panose="00000400000000000000" pitchFamily="2" charset="-78"/>
              </a:rPr>
              <a:t>ای بودن</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آیا اقدام به خودکشی در اوج خشم انجام شده ( تکانه ای) یا به دقت در مورد آن فکر شده بود و روز و زمان آن از قبل تعیین شده بود؟ (برنامه ریزی شده) ،هدف خشم چه بود ( صدمه به خود یا دیگران؟</a:t>
            </a:r>
            <a:r>
              <a:rPr lang="en-US" dirty="0">
                <a:latin typeface="B Zar" panose="00000400000000000000" pitchFamily="2" charset="-78"/>
                <a:ea typeface="Calibri" panose="020F0502020204030204" pitchFamily="34"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b="1" dirty="0">
                <a:latin typeface="B Zar" panose="00000400000000000000" pitchFamily="2" charset="-78"/>
                <a:ea typeface="Calibri" panose="020F0502020204030204" pitchFamily="34" charset="0"/>
                <a:cs typeface="B Nazanin" panose="00000400000000000000" pitchFamily="2" charset="-78"/>
              </a:rPr>
              <a:t>مصرف مواد</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آیا بیمار در زمان اقدام به خودکشی تحت تاثیر مواد بوده است</a:t>
            </a:r>
            <a:r>
              <a:rPr lang="fa-IR" b="1" dirty="0" smtClean="0">
                <a:latin typeface="B Zar" panose="00000400000000000000" pitchFamily="2" charset="-78"/>
                <a:ea typeface="Calibri" panose="020F0502020204030204" pitchFamily="34" charset="0"/>
                <a:cs typeface="B Nazanin" panose="00000400000000000000" pitchFamily="2" charset="-78"/>
              </a:rPr>
              <a:t>؟</a:t>
            </a:r>
          </a:p>
          <a:p>
            <a:pPr marL="342900" lvl="0" indent="-342900" algn="r" rtl="1">
              <a:lnSpc>
                <a:spcPct val="107000"/>
              </a:lnSpc>
              <a:spcAft>
                <a:spcPts val="0"/>
              </a:spcAft>
              <a:buFont typeface="Wingdings" panose="05000000000000000000" pitchFamily="2" charset="2"/>
              <a:buChar char=""/>
            </a:pPr>
            <a:r>
              <a:rPr lang="fa-IR" b="1" dirty="0">
                <a:latin typeface="B Zar" panose="00000400000000000000" pitchFamily="2" charset="-78"/>
                <a:ea typeface="Calibri" panose="020F0502020204030204" pitchFamily="34" charset="0"/>
                <a:cs typeface="B Nazanin" panose="00000400000000000000" pitchFamily="2" charset="-78"/>
              </a:rPr>
              <a:t>پیامد ها</a:t>
            </a:r>
            <a:endParaRPr lang="en-US" sz="1600" dirty="0">
              <a:latin typeface="Calibri" panose="020F0502020204030204" pitchFamily="34" charset="0"/>
              <a:ea typeface="Calibri" panose="020F0502020204030204" pitchFamily="34" charset="0"/>
              <a:cs typeface="B Nazanin" panose="00000400000000000000" pitchFamily="2" charset="-78"/>
            </a:endParaRPr>
          </a:p>
          <a:p>
            <a:pPr marL="457200" algn="r" rtl="1">
              <a:lnSpc>
                <a:spcPct val="107000"/>
              </a:lnSpc>
              <a:spcAft>
                <a:spcPts val="800"/>
              </a:spcAft>
            </a:pPr>
            <a:r>
              <a:rPr lang="fa-IR" dirty="0">
                <a:latin typeface="B Zar" panose="00000400000000000000" pitchFamily="2" charset="-78"/>
                <a:ea typeface="Calibri" panose="020F0502020204030204" pitchFamily="34" charset="0"/>
                <a:cs typeface="B Nazanin" panose="00000400000000000000" pitchFamily="2" charset="-78"/>
              </a:rPr>
              <a:t>آیا بعد از اقدام به خودکشی نیاز به اقدامات پزشکی بوده؟ چگونه به آن دسترسی پیدا کرده است؟ (برای مثال آیا خود فرد برای درخواست کمک به کسی یا جایی تلفن زده و یا دیگران او را بی هوش پیدا کرده بودند</a:t>
            </a:r>
            <a:r>
              <a:rPr lang="en-US" dirty="0">
                <a:latin typeface="B Zar" panose="00000400000000000000" pitchFamily="2" charset="-78"/>
                <a:ea typeface="Calibri" panose="020F0502020204030204" pitchFamily="34"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B Nazanin" panose="00000400000000000000" pitchFamily="2" charset="-78"/>
            </a:endParaRPr>
          </a:p>
          <a:p>
            <a:pPr marL="342900" lvl="0" indent="-342900" algn="r" rtl="1">
              <a:lnSpc>
                <a:spcPct val="107000"/>
              </a:lnSpc>
              <a:spcAft>
                <a:spcPts val="800"/>
              </a:spcAft>
              <a:buFont typeface="Wingdings" panose="05000000000000000000" pitchFamily="2" charset="2"/>
              <a:buChar char=""/>
            </a:pPr>
            <a:r>
              <a:rPr lang="fa-IR" b="1" dirty="0">
                <a:latin typeface="B Zar" panose="00000400000000000000" pitchFamily="2" charset="-78"/>
                <a:ea typeface="Calibri" panose="020F0502020204030204" pitchFamily="34" charset="0"/>
                <a:cs typeface="B Nazanin" panose="00000400000000000000" pitchFamily="2" charset="-78"/>
              </a:rPr>
              <a:t>احساس فرد در مورد زنده ماندن</a:t>
            </a:r>
            <a:endParaRPr lang="en-US" sz="1600" dirty="0">
              <a:latin typeface="Calibri" panose="020F0502020204030204" pitchFamily="34" charset="0"/>
              <a:ea typeface="Calibri" panose="020F0502020204030204" pitchFamily="34" charset="0"/>
              <a:cs typeface="B Nazanin" panose="00000400000000000000" pitchFamily="2" charset="-78"/>
            </a:endParaRPr>
          </a:p>
          <a:p>
            <a:pPr marL="342900" lvl="0" indent="-342900" algn="r" rtl="1">
              <a:lnSpc>
                <a:spcPct val="107000"/>
              </a:lnSpc>
              <a:spcAft>
                <a:spcPts val="80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بعد از نجات پیدا کردن چه احساسی داشتی؟ احساس گناه، پشیمانی ، خجالت، سرزنش خود، سرخوردگی  برای مثال (حتی این کار را هم نتونستم درست انجام بدم</a:t>
            </a:r>
            <a:r>
              <a:rPr lang="en-US" dirty="0">
                <a:latin typeface="B Zar" panose="00000400000000000000" pitchFamily="2" charset="-78"/>
                <a:ea typeface="Calibri" panose="020F0502020204030204" pitchFamily="34"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B Nazanin" panose="00000400000000000000" pitchFamily="2" charset="-78"/>
            </a:endParaRPr>
          </a:p>
          <a:p>
            <a:pPr algn="r" rtl="1"/>
            <a:r>
              <a:rPr lang="fa-IR" b="1" dirty="0">
                <a:latin typeface="B Zar" panose="00000400000000000000" pitchFamily="2" charset="-78"/>
                <a:ea typeface="Calibri" panose="020F0502020204030204" pitchFamily="34" charset="0"/>
                <a:cs typeface="B Nazanin" panose="00000400000000000000" pitchFamily="2" charset="-78"/>
              </a:rPr>
              <a:t>ارزیابی فراوانی، شدت و مرگ بار بودن </a:t>
            </a:r>
            <a:endParaRPr lang="en-US" dirty="0">
              <a:latin typeface="Calibri" panose="020F0502020204030204" pitchFamily="34" charset="0"/>
              <a:ea typeface="Calibri" panose="020F0502020204030204" pitchFamily="34" charset="0"/>
              <a:cs typeface="B Nazanin" panose="00000400000000000000" pitchFamily="2" charset="-78"/>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3355263742"/>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r>
              <a:rPr lang="fa-IR" b="1" dirty="0" smtClean="0"/>
              <a:t>ارزیابی </a:t>
            </a:r>
            <a:r>
              <a:rPr lang="fa-IR" b="1" dirty="0"/>
              <a:t>سطح خطر </a:t>
            </a:r>
            <a:r>
              <a:rPr lang="fa-IR" b="1" dirty="0" smtClean="0"/>
              <a:t>خودکشی</a:t>
            </a:r>
          </a:p>
          <a:p>
            <a:pPr marL="342900" lvl="0" indent="-342900" algn="r" rtl="1">
              <a:lnSpc>
                <a:spcPct val="107000"/>
              </a:lnSpc>
              <a:spcAft>
                <a:spcPts val="800"/>
              </a:spcAft>
              <a:buFont typeface="Wingdings" panose="05000000000000000000" pitchFamily="2" charset="2"/>
              <a:buChar char=""/>
            </a:pPr>
            <a:r>
              <a:rPr lang="fa-IR"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 Zar" panose="00000400000000000000" pitchFamily="2" charset="-78"/>
                <a:ea typeface="Calibri" panose="020F0502020204030204" pitchFamily="34" charset="0"/>
                <a:cs typeface="B Nazanin" panose="00000400000000000000" pitchFamily="2" charset="-78"/>
              </a:rPr>
              <a:t>ارزیابی تاریخچه روان پزشکی (در فرد و خانواده)</a:t>
            </a:r>
            <a:endParaRPr lang="en-US" sz="1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Arial" panose="020B0604020202020204" pitchFamily="34" charset="0"/>
            </a:endParaRPr>
          </a:p>
          <a:p>
            <a:pPr marL="457200" algn="r" rtl="1">
              <a:lnSpc>
                <a:spcPct val="107000"/>
              </a:lnSpc>
              <a:spcAft>
                <a:spcPts val="800"/>
              </a:spcAft>
            </a:pPr>
            <a:r>
              <a:rPr lang="fa-IR" dirty="0">
                <a:latin typeface="B Zar" panose="00000400000000000000" pitchFamily="2" charset="-78"/>
                <a:ea typeface="Calibri" panose="020F0502020204030204" pitchFamily="34" charset="0"/>
                <a:cs typeface="B Nazanin" panose="00000400000000000000" pitchFamily="2" charset="-78"/>
              </a:rPr>
              <a:t>در این مرحله باید وجود اختلالات روان پزشکی که با خطر بالای خودکشی همراه هستند ارزیابی شود</a:t>
            </a:r>
            <a:r>
              <a:rPr lang="en-US" dirty="0">
                <a:latin typeface="B Zar" panose="00000400000000000000" pitchFamily="2" charset="-78"/>
                <a:ea typeface="Calibri" panose="020F0502020204030204" pitchFamily="34"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Wingdings" panose="05000000000000000000" pitchFamily="2" charset="2"/>
              <a:buChar char=""/>
            </a:pPr>
            <a:r>
              <a:rPr lang="fa-IR" b="1" dirty="0">
                <a:latin typeface="B Zar" panose="00000400000000000000" pitchFamily="2" charset="-78"/>
                <a:ea typeface="Calibri" panose="020F0502020204030204" pitchFamily="34" charset="0"/>
                <a:cs typeface="B Nazanin" panose="00000400000000000000" pitchFamily="2" charset="-78"/>
              </a:rPr>
              <a:t>وجود تاریخچه مشکلات روان پزشکی: </a:t>
            </a:r>
            <a:r>
              <a:rPr lang="fa-IR" dirty="0">
                <a:latin typeface="B Zar" panose="00000400000000000000" pitchFamily="2" charset="-78"/>
                <a:ea typeface="Calibri" panose="020F0502020204030204" pitchFamily="34" charset="0"/>
                <a:cs typeface="B Nazanin" panose="00000400000000000000" pitchFamily="2" charset="-78"/>
              </a:rPr>
              <a:t>بویژه افسردگی و سایکوز و یا وجود علائمی که ممکن است حاکی از وجود یک بیماری روانی تشخیص داده نشده باشد</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Wingdings" panose="05000000000000000000" pitchFamily="2" charset="2"/>
              <a:buChar char=""/>
            </a:pPr>
            <a:r>
              <a:rPr lang="fa-IR" b="1" dirty="0">
                <a:latin typeface="B Zar" panose="00000400000000000000" pitchFamily="2" charset="-78"/>
                <a:ea typeface="Calibri" panose="020F0502020204030204" pitchFamily="34" charset="0"/>
                <a:cs typeface="B Nazanin" panose="00000400000000000000" pitchFamily="2" charset="-78"/>
              </a:rPr>
              <a:t>وجود مشکلات کنترل تکانه: </a:t>
            </a:r>
            <a:r>
              <a:rPr lang="fa-IR" dirty="0">
                <a:latin typeface="B Zar" panose="00000400000000000000" pitchFamily="2" charset="-78"/>
                <a:ea typeface="Calibri" panose="020F0502020204030204" pitchFamily="34" charset="0"/>
                <a:cs typeface="B Nazanin" panose="00000400000000000000" pitchFamily="2" charset="-78"/>
              </a:rPr>
              <a:t>مانند پرخاشگری، رفتارهای پر خطر کردن و برون ریزی جنسی</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آیا احساس می کنی روی اعمال و رفتارت کنترل داری؟</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چقدر احساس می کنی خارج از کنترل هستی؟</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چه وقت احساس کردی از کنترل خارج شدی؟ چکار کردی؟</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آیا مصرف الکل و مواد محدر و محرک داری</a:t>
            </a:r>
            <a:r>
              <a:rPr lang="fa-IR" dirty="0" smtClean="0">
                <a:latin typeface="B Zar" panose="00000400000000000000" pitchFamily="2" charset="-78"/>
                <a:ea typeface="Calibri" panose="020F0502020204030204" pitchFamily="34"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342612892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r>
              <a:rPr lang="fa-IR" b="1" dirty="0" smtClean="0"/>
              <a:t>ارزیابی </a:t>
            </a:r>
            <a:r>
              <a:rPr lang="fa-IR" b="1" dirty="0"/>
              <a:t>سطح خطر </a:t>
            </a:r>
            <a:r>
              <a:rPr lang="fa-IR" b="1" dirty="0" smtClean="0"/>
              <a:t>خودکشی</a:t>
            </a:r>
          </a:p>
          <a:p>
            <a:pPr marL="342900" lvl="0" indent="-342900" algn="r" rtl="1">
              <a:lnSpc>
                <a:spcPct val="107000"/>
              </a:lnSpc>
              <a:spcAft>
                <a:spcPts val="800"/>
              </a:spcAft>
              <a:buFont typeface="Wingdings" panose="05000000000000000000" pitchFamily="2" charset="2"/>
              <a:buChar char=""/>
            </a:pPr>
            <a:r>
              <a:rPr lang="fa-IR" sz="2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 Zar" panose="00000400000000000000" pitchFamily="2" charset="-78"/>
                <a:ea typeface="Calibri" panose="020F0502020204030204" pitchFamily="34" charset="0"/>
                <a:cs typeface="B Nazanin" panose="00000400000000000000" pitchFamily="2" charset="-78"/>
              </a:rPr>
              <a:t>ارزیابی عوامل خطر موقعیتی- اجتماعی</a:t>
            </a:r>
            <a:endParaRPr lang="en-US" sz="1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dirty="0">
                <a:latin typeface="B Zar" panose="00000400000000000000" pitchFamily="2" charset="-78"/>
                <a:ea typeface="Calibri" panose="020F0502020204030204" pitchFamily="34" charset="0"/>
                <a:cs typeface="B Nazanin" panose="00000400000000000000" pitchFamily="2" charset="-78"/>
              </a:rPr>
              <a:t>در مورد عوامل استرس زای مزمن و حاد ( مثلا از دست دادن یک ارتباط مهم، فوت شخص مورد علاقه، از دست دادن کار، مشکلات مالی، مورد بدرفتاری قرار گرفتن ، مسائل جنسی ، تغییرات و قطع داروها اطلاعات به دست آورد)</a:t>
            </a:r>
            <a:r>
              <a:rPr lang="en-US" dirty="0">
                <a:latin typeface="B Zar" panose="00000400000000000000" pitchFamily="2" charset="-78"/>
                <a:ea typeface="Calibri" panose="020F0502020204030204" pitchFamily="34"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indent="0" algn="just" rtl="1">
              <a:buClrTx/>
              <a:buNone/>
            </a:pPr>
            <a:endParaRPr lang="fa-IR" b="1" dirty="0" smtClean="0"/>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1779690762"/>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r>
              <a:rPr lang="fa-IR" b="1" dirty="0" smtClean="0"/>
              <a:t>ارزیابی </a:t>
            </a:r>
            <a:r>
              <a:rPr lang="fa-IR" b="1" dirty="0"/>
              <a:t>سطح خطر </a:t>
            </a:r>
            <a:r>
              <a:rPr lang="fa-IR" b="1" dirty="0" smtClean="0"/>
              <a:t>خودکشی</a:t>
            </a:r>
          </a:p>
          <a:p>
            <a:pPr marL="0" lvl="0" indent="0" algn="r" rtl="1">
              <a:lnSpc>
                <a:spcPct val="107000"/>
              </a:lnSpc>
              <a:spcAft>
                <a:spcPts val="800"/>
              </a:spcAft>
              <a:buNone/>
            </a:pPr>
            <a:r>
              <a:rPr lang="fa-IR"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 Zar" panose="00000400000000000000" pitchFamily="2" charset="-78"/>
                <a:ea typeface="Calibri" panose="020F0502020204030204" pitchFamily="34" charset="0"/>
                <a:cs typeface="B Nazanin" panose="00000400000000000000" pitchFamily="2" charset="-78"/>
              </a:rPr>
              <a:t>        ارزیابی </a:t>
            </a:r>
            <a:r>
              <a:rPr lang="fa-IR"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 Zar" panose="00000400000000000000" pitchFamily="2" charset="-78"/>
                <a:ea typeface="Calibri" panose="020F0502020204030204" pitchFamily="34" charset="0"/>
                <a:cs typeface="B Nazanin" panose="00000400000000000000" pitchFamily="2" charset="-78"/>
              </a:rPr>
              <a:t>عوامل محافظت کننده</a:t>
            </a:r>
            <a:endParaRPr lang="en-US" sz="1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Arial" panose="020B0604020202020204" pitchFamily="34" charset="0"/>
            </a:endParaRPr>
          </a:p>
          <a:p>
            <a:pPr marL="457200" algn="r" rtl="1">
              <a:lnSpc>
                <a:spcPct val="107000"/>
              </a:lnSpc>
              <a:spcAft>
                <a:spcPts val="800"/>
              </a:spcAft>
            </a:pPr>
            <a:r>
              <a:rPr lang="fa-IR" dirty="0">
                <a:latin typeface="B Zar" panose="00000400000000000000" pitchFamily="2" charset="-78"/>
                <a:ea typeface="Calibri" panose="020F0502020204030204" pitchFamily="34" charset="0"/>
                <a:cs typeface="B Nazanin" panose="00000400000000000000" pitchFamily="2" charset="-78"/>
              </a:rPr>
              <a:t>عوامل محافظت کننده فعلی در سطوح فردی، خانواده، محیط کار و اجتماع را به روشنی شناسایی کنید</a:t>
            </a:r>
            <a:r>
              <a:rPr lang="fa-IR" dirty="0" smtClean="0">
                <a:latin typeface="B Zar" panose="00000400000000000000" pitchFamily="2" charset="-78"/>
                <a:ea typeface="Calibri" panose="020F0502020204030204" pitchFamily="34" charset="0"/>
                <a:cs typeface="B Nazanin" panose="00000400000000000000" pitchFamily="2" charset="-78"/>
              </a:rPr>
              <a:t>. عوامل </a:t>
            </a:r>
            <a:r>
              <a:rPr lang="fa-IR" dirty="0">
                <a:latin typeface="B Zar" panose="00000400000000000000" pitchFamily="2" charset="-78"/>
                <a:ea typeface="Calibri" panose="020F0502020204030204" pitchFamily="34" charset="0"/>
                <a:cs typeface="B Nazanin" panose="00000400000000000000" pitchFamily="2" charset="-78"/>
              </a:rPr>
              <a:t>محافظت کننده مثل خانواده، دوستان، مذهب و درمانگر را ارزیابی کنید</a:t>
            </a:r>
            <a:r>
              <a:rPr lang="en-US" dirty="0">
                <a:latin typeface="B Zar" panose="00000400000000000000" pitchFamily="2" charset="-78"/>
                <a:ea typeface="Calibri" panose="020F0502020204030204" pitchFamily="34"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algn="r" rtl="1">
              <a:buClrTx/>
            </a:pPr>
            <a:r>
              <a:rPr lang="fa-IR" b="1" dirty="0">
                <a:latin typeface="B Zar" panose="00000400000000000000" pitchFamily="2" charset="-78"/>
                <a:ea typeface="Calibri" panose="020F0502020204030204" pitchFamily="34" charset="0"/>
                <a:cs typeface="B Nazanin" panose="00000400000000000000" pitchFamily="2" charset="-78"/>
              </a:rPr>
              <a:t>وجود دلایلی برای </a:t>
            </a:r>
            <a:r>
              <a:rPr lang="fa-IR" b="1" dirty="0" smtClean="0">
                <a:latin typeface="B Zar" panose="00000400000000000000" pitchFamily="2" charset="-78"/>
                <a:ea typeface="Calibri" panose="020F0502020204030204" pitchFamily="34" charset="0"/>
                <a:cs typeface="B Nazanin" panose="00000400000000000000" pitchFamily="2" charset="-78"/>
              </a:rPr>
              <a:t>زندگی</a:t>
            </a:r>
          </a:p>
          <a:p>
            <a:pPr marL="457200" algn="r" rtl="1">
              <a:lnSpc>
                <a:spcPct val="107000"/>
              </a:lnSpc>
              <a:spcAft>
                <a:spcPts val="800"/>
              </a:spcAft>
            </a:pPr>
            <a:r>
              <a:rPr lang="fa-IR" dirty="0">
                <a:latin typeface="B Zar" panose="00000400000000000000" pitchFamily="2" charset="-78"/>
                <a:ea typeface="Calibri" panose="020F0502020204030204" pitchFamily="34" charset="0"/>
                <a:cs typeface="B Nazanin" panose="00000400000000000000" pitchFamily="2" charset="-78"/>
              </a:rPr>
              <a:t>چه دلایلی برای زندگی داری؟</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algn="r" rtl="1">
              <a:lnSpc>
                <a:spcPct val="107000"/>
              </a:lnSpc>
              <a:spcAft>
                <a:spcPts val="800"/>
              </a:spcAft>
            </a:pPr>
            <a:r>
              <a:rPr lang="fa-IR" dirty="0" smtClean="0">
                <a:latin typeface="B Zar" panose="00000400000000000000" pitchFamily="2" charset="-78"/>
                <a:ea typeface="Calibri" panose="020F0502020204030204" pitchFamily="34" charset="0"/>
                <a:cs typeface="B Nazanin" panose="00000400000000000000" pitchFamily="2" charset="-78"/>
              </a:rPr>
              <a:t>چه چیز مانع از آن می شود که به زندگیت پایان دهی؟ ( خانواده، مذهب و...)</a:t>
            </a:r>
            <a:endParaRPr lang="en-US" sz="1600" dirty="0" smtClean="0">
              <a:latin typeface="Calibri" panose="020F0502020204030204" pitchFamily="34" charset="0"/>
              <a:ea typeface="Calibri" panose="020F0502020204030204" pitchFamily="34" charset="0"/>
              <a:cs typeface="Arial" panose="020B0604020202020204" pitchFamily="34" charset="0"/>
            </a:endParaRPr>
          </a:p>
          <a:p>
            <a:pPr marL="457200" algn="r" rtl="1">
              <a:lnSpc>
                <a:spcPct val="107000"/>
              </a:lnSpc>
              <a:spcAft>
                <a:spcPts val="800"/>
              </a:spcAft>
            </a:pPr>
            <a:r>
              <a:rPr lang="fa-IR" dirty="0" smtClean="0">
                <a:latin typeface="B Zar" panose="00000400000000000000" pitchFamily="2" charset="-78"/>
                <a:ea typeface="Calibri" panose="020F0502020204030204" pitchFamily="34" charset="0"/>
                <a:cs typeface="B Nazanin" panose="00000400000000000000" pitchFamily="2" charset="-78"/>
              </a:rPr>
              <a:t>وقتی </a:t>
            </a:r>
            <a:r>
              <a:rPr lang="fa-IR" dirty="0">
                <a:latin typeface="B Zar" panose="00000400000000000000" pitchFamily="2" charset="-78"/>
                <a:ea typeface="Calibri" panose="020F0502020204030204" pitchFamily="34" charset="0"/>
                <a:cs typeface="B Nazanin" panose="00000400000000000000" pitchFamily="2" charset="-78"/>
              </a:rPr>
              <a:t>در گذشته این افکار را داشتی چکار کردی؟ چه چیز مانع شد؟</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algn="r" rtl="1">
              <a:lnSpc>
                <a:spcPct val="107000"/>
              </a:lnSpc>
              <a:spcAft>
                <a:spcPts val="800"/>
              </a:spcAft>
            </a:pPr>
            <a:r>
              <a:rPr lang="fa-IR" dirty="0">
                <a:latin typeface="B Zar" panose="00000400000000000000" pitchFamily="2" charset="-78"/>
                <a:ea typeface="Calibri" panose="020F0502020204030204" pitchFamily="34" charset="0"/>
                <a:cs typeface="B Nazanin" panose="00000400000000000000" pitchFamily="2" charset="-78"/>
              </a:rPr>
              <a:t>تا این لحظه چه چیز مانع از پایان دادن به زندگیت شده است</a:t>
            </a:r>
            <a:r>
              <a:rPr lang="fa-IR" dirty="0" smtClean="0">
                <a:latin typeface="B Zar" panose="00000400000000000000" pitchFamily="2" charset="-78"/>
                <a:ea typeface="Calibri" panose="020F0502020204030204" pitchFamily="34" charset="0"/>
                <a:cs typeface="B Nazanin" panose="00000400000000000000" pitchFamily="2" charset="-78"/>
              </a:rPr>
              <a:t>؟</a:t>
            </a:r>
          </a:p>
          <a:p>
            <a:pPr lvl="0" algn="r" rtl="1">
              <a:lnSpc>
                <a:spcPct val="107000"/>
              </a:lnSpc>
              <a:spcAft>
                <a:spcPts val="800"/>
              </a:spcAft>
              <a:buClrTx/>
              <a:buFont typeface="Wingdings" panose="05000000000000000000" pitchFamily="2" charset="2"/>
              <a:buChar char="Ø"/>
            </a:pPr>
            <a:r>
              <a:rPr lang="fa-IR" b="1" dirty="0">
                <a:latin typeface="B Zar" panose="00000400000000000000" pitchFamily="2" charset="-78"/>
                <a:ea typeface="Calibri" panose="020F0502020204030204" pitchFamily="34" charset="0"/>
                <a:cs typeface="B Nazanin" panose="00000400000000000000" pitchFamily="2" charset="-78"/>
              </a:rPr>
              <a:t>وجود حمایت های خانوادگی و اجتماعی</a:t>
            </a:r>
            <a:endParaRPr lang="en-US" b="1" dirty="0">
              <a:latin typeface="Calibri" panose="020F0502020204030204" pitchFamily="34" charset="0"/>
              <a:ea typeface="Calibri" panose="020F0502020204030204" pitchFamily="34" charset="0"/>
              <a:cs typeface="B Nazanin" panose="00000400000000000000" pitchFamily="2" charset="-78"/>
            </a:endParaRPr>
          </a:p>
          <a:p>
            <a:pPr marL="457200" algn="r" rtl="1">
              <a:lnSpc>
                <a:spcPct val="107000"/>
              </a:lnSpc>
              <a:spcAft>
                <a:spcPts val="800"/>
              </a:spcAft>
            </a:pPr>
            <a:endParaRPr lang="en-US" sz="1600" dirty="0">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211062383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r>
              <a:rPr lang="fa-IR" b="1" dirty="0" smtClean="0"/>
              <a:t>ارزیابی </a:t>
            </a:r>
            <a:r>
              <a:rPr lang="fa-IR" b="1" dirty="0"/>
              <a:t>سطح خطر </a:t>
            </a:r>
            <a:r>
              <a:rPr lang="fa-IR" b="1" dirty="0" smtClean="0"/>
              <a:t>خودکشی</a:t>
            </a:r>
          </a:p>
          <a:p>
            <a:pPr algn="r" rtl="1">
              <a:lnSpc>
                <a:spcPct val="107000"/>
              </a:lnSpc>
              <a:spcAft>
                <a:spcPts val="800"/>
              </a:spcAft>
            </a:pPr>
            <a:r>
              <a:rPr lang="fa-IR" sz="2400" b="1" dirty="0">
                <a:latin typeface="B Zar" panose="00000400000000000000" pitchFamily="2" charset="-78"/>
                <a:ea typeface="Calibri" panose="020F0502020204030204" pitchFamily="34" charset="0"/>
                <a:cs typeface="B Nazanin" panose="00000400000000000000" pitchFamily="2" charset="-78"/>
              </a:rPr>
              <a:t>تعیین سطح خطر/ مداخله</a:t>
            </a:r>
            <a:endParaRPr lang="en-US" sz="1600" dirty="0">
              <a:latin typeface="Calibri" panose="020F0502020204030204" pitchFamily="34" charset="0"/>
              <a:ea typeface="Calibri" panose="020F0502020204030204" pitchFamily="34" charset="0"/>
              <a:cs typeface="Arial" panose="020B0604020202020204" pitchFamily="34" charset="0"/>
            </a:endParaRPr>
          </a:p>
          <a:p>
            <a:pPr algn="r" rtl="1"/>
            <a:endParaRPr lang="fa-IR" sz="1600" dirty="0">
              <a:latin typeface="Calibri" panose="020F0502020204030204" pitchFamily="34" charset="0"/>
              <a:ea typeface="Calibri" panose="020F0502020204030204" pitchFamily="34" charset="0"/>
              <a:cs typeface="B Nazanin" panose="00000400000000000000" pitchFamily="2" charset="-78"/>
            </a:endParaRPr>
          </a:p>
          <a:p>
            <a:pPr algn="r" rtl="1"/>
            <a:endParaRPr lang="fa-IR" sz="1600" dirty="0" smtClean="0">
              <a:latin typeface="Calibri" panose="020F0502020204030204" pitchFamily="34" charset="0"/>
              <a:ea typeface="Calibri" panose="020F0502020204030204" pitchFamily="34" charset="0"/>
              <a:cs typeface="B Nazanin" panose="00000400000000000000" pitchFamily="2" charset="-78"/>
            </a:endParaRPr>
          </a:p>
          <a:p>
            <a:pPr algn="r" rtl="1"/>
            <a:endParaRPr lang="fa-IR" sz="1600" dirty="0" smtClean="0">
              <a:latin typeface="Calibri" panose="020F0502020204030204" pitchFamily="34" charset="0"/>
              <a:ea typeface="Calibri" panose="020F0502020204030204" pitchFamily="34" charset="0"/>
              <a:cs typeface="B Nazanin" panose="00000400000000000000" pitchFamily="2" charset="-78"/>
            </a:endParaRPr>
          </a:p>
          <a:p>
            <a:pPr algn="r" rtl="1"/>
            <a:endParaRPr lang="fa-IR" sz="1600" dirty="0">
              <a:latin typeface="Calibri" panose="020F0502020204030204" pitchFamily="34" charset="0"/>
              <a:ea typeface="Calibri" panose="020F0502020204030204" pitchFamily="34" charset="0"/>
              <a:cs typeface="B Nazanin" panose="00000400000000000000" pitchFamily="2" charset="-78"/>
            </a:endParaRPr>
          </a:p>
          <a:p>
            <a:pPr algn="r" rtl="1"/>
            <a:endParaRPr lang="fa-IR" sz="1600" dirty="0" smtClean="0">
              <a:latin typeface="Calibri" panose="020F0502020204030204" pitchFamily="34" charset="0"/>
              <a:ea typeface="Calibri" panose="020F0502020204030204" pitchFamily="34" charset="0"/>
              <a:cs typeface="B Nazanin" panose="00000400000000000000" pitchFamily="2" charset="-78"/>
            </a:endParaRPr>
          </a:p>
          <a:p>
            <a:pPr algn="r" rtl="1"/>
            <a:endParaRPr lang="fa-IR" sz="1600" dirty="0">
              <a:latin typeface="Calibri" panose="020F0502020204030204" pitchFamily="34" charset="0"/>
              <a:ea typeface="Calibri" panose="020F0502020204030204" pitchFamily="34" charset="0"/>
              <a:cs typeface="B Nazanin" panose="00000400000000000000" pitchFamily="2" charset="-78"/>
            </a:endParaRPr>
          </a:p>
          <a:p>
            <a:pPr algn="r" rtl="1"/>
            <a:endParaRPr lang="fa-IR" sz="1600" dirty="0">
              <a:latin typeface="Calibri" panose="020F0502020204030204" pitchFamily="34" charset="0"/>
              <a:ea typeface="Calibri" panose="020F0502020204030204" pitchFamily="34" charset="0"/>
              <a:cs typeface="B Nazanin" panose="00000400000000000000" pitchFamily="2" charset="-78"/>
            </a:endParaRPr>
          </a:p>
          <a:p>
            <a:pPr algn="r" rtl="1"/>
            <a:endParaRPr lang="fa-IR" sz="1600" dirty="0" smtClean="0">
              <a:latin typeface="Calibri" panose="020F0502020204030204" pitchFamily="34" charset="0"/>
              <a:ea typeface="Calibri" panose="020F0502020204030204" pitchFamily="34" charset="0"/>
              <a:cs typeface="B Nazanin" panose="00000400000000000000" pitchFamily="2" charset="-78"/>
            </a:endParaRPr>
          </a:p>
          <a:p>
            <a:pPr algn="r" rtl="1"/>
            <a:endParaRPr lang="fa-IR" sz="1600" dirty="0">
              <a:latin typeface="Calibri" panose="020F0502020204030204" pitchFamily="34" charset="0"/>
              <a:ea typeface="Calibri" panose="020F0502020204030204" pitchFamily="34" charset="0"/>
              <a:cs typeface="B Nazanin" panose="00000400000000000000" pitchFamily="2" charset="-78"/>
            </a:endParaRPr>
          </a:p>
          <a:p>
            <a:pPr algn="r" rtl="1"/>
            <a:endParaRPr lang="fa-IR" sz="1600" dirty="0" smtClean="0">
              <a:latin typeface="Calibri" panose="020F0502020204030204" pitchFamily="34" charset="0"/>
              <a:ea typeface="Calibri" panose="020F0502020204030204" pitchFamily="34" charset="0"/>
              <a:cs typeface="B Nazanin" panose="00000400000000000000" pitchFamily="2" charset="-78"/>
            </a:endParaRPr>
          </a:p>
          <a:p>
            <a:pPr algn="r" rtl="1"/>
            <a:endParaRPr lang="fa-IR" sz="1600" dirty="0">
              <a:latin typeface="Calibri" panose="020F0502020204030204" pitchFamily="34" charset="0"/>
              <a:ea typeface="Calibri" panose="020F0502020204030204" pitchFamily="34" charset="0"/>
              <a:cs typeface="B Nazanin" panose="00000400000000000000" pitchFamily="2" charset="-78"/>
            </a:endParaRPr>
          </a:p>
          <a:p>
            <a:pPr algn="r" rtl="1"/>
            <a:endParaRPr lang="fa-IR" sz="1600" dirty="0" smtClean="0">
              <a:latin typeface="Calibri" panose="020F0502020204030204" pitchFamily="34" charset="0"/>
              <a:ea typeface="Calibri" panose="020F0502020204030204" pitchFamily="34" charset="0"/>
              <a:cs typeface="B Nazanin" panose="00000400000000000000" pitchFamily="2" charset="-78"/>
            </a:endParaRPr>
          </a:p>
          <a:p>
            <a:pPr algn="r" rtl="1"/>
            <a:endParaRPr lang="en-US" sz="1600" dirty="0">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979127510"/>
              </p:ext>
            </p:extLst>
          </p:nvPr>
        </p:nvGraphicFramePr>
        <p:xfrm>
          <a:off x="1210613" y="1867437"/>
          <a:ext cx="8487178" cy="4742253"/>
        </p:xfrm>
        <a:graphic>
          <a:graphicData uri="http://schemas.openxmlformats.org/drawingml/2006/table">
            <a:tbl>
              <a:tblPr rtl="1" firstRow="1" firstCol="1" bandRow="1">
                <a:tableStyleId>{7DF18680-E054-41AD-8BC1-D1AEF772440D}</a:tableStyleId>
              </a:tblPr>
              <a:tblGrid>
                <a:gridCol w="2121341"/>
                <a:gridCol w="2121341"/>
                <a:gridCol w="2122248"/>
                <a:gridCol w="2122248"/>
              </a:tblGrid>
              <a:tr h="445122">
                <a:tc>
                  <a:txBody>
                    <a:bodyPr/>
                    <a:lstStyle/>
                    <a:p>
                      <a:pPr algn="ctr" rtl="1">
                        <a:lnSpc>
                          <a:spcPct val="107000"/>
                        </a:lnSpc>
                        <a:spcAft>
                          <a:spcPts val="0"/>
                        </a:spcAft>
                      </a:pPr>
                      <a:r>
                        <a:rPr lang="fa-IR" sz="1400" b="1" dirty="0">
                          <a:effectLst/>
                        </a:rPr>
                        <a:t>سطح</a:t>
                      </a:r>
                      <a:endParaRPr lang="en-US" sz="1050" b="1" dirty="0">
                        <a:effectLst/>
                      </a:endParaRPr>
                    </a:p>
                    <a:p>
                      <a:pPr algn="ctr" rtl="1">
                        <a:lnSpc>
                          <a:spcPct val="107000"/>
                        </a:lnSpc>
                        <a:spcAft>
                          <a:spcPts val="0"/>
                        </a:spcAft>
                      </a:pPr>
                      <a:r>
                        <a:rPr lang="fa-IR" sz="1400" b="1" dirty="0">
                          <a:effectLst/>
                        </a:rPr>
                        <a:t>خطر</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296" marR="54296" marT="0" marB="0" anchor="ctr"/>
                </a:tc>
                <a:tc>
                  <a:txBody>
                    <a:bodyPr/>
                    <a:lstStyle/>
                    <a:p>
                      <a:pPr algn="r" rtl="1">
                        <a:lnSpc>
                          <a:spcPct val="107000"/>
                        </a:lnSpc>
                        <a:spcAft>
                          <a:spcPts val="0"/>
                        </a:spcAft>
                      </a:pPr>
                      <a:r>
                        <a:rPr lang="fa-IR" sz="1400" b="1" dirty="0">
                          <a:effectLst/>
                        </a:rPr>
                        <a:t>عوامل خطر/ محافظت کننده </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296" marR="54296" marT="0" marB="0" anchor="ctr"/>
                </a:tc>
                <a:tc>
                  <a:txBody>
                    <a:bodyPr/>
                    <a:lstStyle/>
                    <a:p>
                      <a:pPr algn="r" rtl="1">
                        <a:lnSpc>
                          <a:spcPct val="107000"/>
                        </a:lnSpc>
                        <a:spcAft>
                          <a:spcPts val="0"/>
                        </a:spcAft>
                      </a:pPr>
                      <a:r>
                        <a:rPr lang="fa-IR" sz="1400" b="1" dirty="0">
                          <a:effectLst/>
                        </a:rPr>
                        <a:t>متغیرهای مربوط به خودکشی</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296" marR="54296" marT="0" marB="0" anchor="ctr"/>
                </a:tc>
                <a:tc>
                  <a:txBody>
                    <a:bodyPr/>
                    <a:lstStyle/>
                    <a:p>
                      <a:pPr algn="r" rtl="1">
                        <a:lnSpc>
                          <a:spcPct val="107000"/>
                        </a:lnSpc>
                        <a:spcAft>
                          <a:spcPts val="0"/>
                        </a:spcAft>
                      </a:pPr>
                      <a:r>
                        <a:rPr lang="fa-IR" sz="1400" b="1" dirty="0">
                          <a:effectLst/>
                        </a:rPr>
                        <a:t>مداخلات پیشنهادی</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296" marR="54296" marT="0" marB="0" anchor="ctr"/>
                </a:tc>
              </a:tr>
              <a:tr h="1546298">
                <a:tc>
                  <a:txBody>
                    <a:bodyPr/>
                    <a:lstStyle/>
                    <a:p>
                      <a:pPr algn="ctr" rtl="1">
                        <a:lnSpc>
                          <a:spcPct val="107000"/>
                        </a:lnSpc>
                        <a:spcAft>
                          <a:spcPts val="0"/>
                        </a:spcAft>
                      </a:pPr>
                      <a:r>
                        <a:rPr lang="fa-IR" sz="1400" b="1" dirty="0">
                          <a:effectLst/>
                        </a:rPr>
                        <a:t>بالا</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296" marR="54296" marT="0" marB="0" anchor="ctr"/>
                </a:tc>
                <a:tc>
                  <a:txBody>
                    <a:bodyPr/>
                    <a:lstStyle/>
                    <a:p>
                      <a:pPr algn="r" rtl="1">
                        <a:lnSpc>
                          <a:spcPct val="107000"/>
                        </a:lnSpc>
                        <a:spcAft>
                          <a:spcPts val="0"/>
                        </a:spcAft>
                      </a:pPr>
                      <a:r>
                        <a:rPr lang="fa-IR" sz="1400" b="1" dirty="0">
                          <a:effectLst/>
                        </a:rPr>
                        <a:t>اختلال روانپزشکی با علائم شدید یا</a:t>
                      </a:r>
                      <a:endParaRPr lang="en-US" sz="1050" b="1" dirty="0">
                        <a:effectLst/>
                      </a:endParaRPr>
                    </a:p>
                    <a:p>
                      <a:pPr algn="r" rtl="1">
                        <a:lnSpc>
                          <a:spcPct val="107000"/>
                        </a:lnSpc>
                        <a:spcAft>
                          <a:spcPts val="0"/>
                        </a:spcAft>
                      </a:pPr>
                      <a:r>
                        <a:rPr lang="fa-IR" sz="1400" b="1" dirty="0">
                          <a:effectLst/>
                        </a:rPr>
                        <a:t>حوادث آشکارساز حاد؛</a:t>
                      </a:r>
                      <a:endParaRPr lang="en-US" sz="1050" b="1" dirty="0">
                        <a:effectLst/>
                      </a:endParaRPr>
                    </a:p>
                    <a:p>
                      <a:pPr algn="r" rtl="1">
                        <a:lnSpc>
                          <a:spcPct val="107000"/>
                        </a:lnSpc>
                        <a:spcAft>
                          <a:spcPts val="0"/>
                        </a:spcAft>
                      </a:pPr>
                      <a:r>
                        <a:rPr lang="fa-IR" sz="1400" b="1" dirty="0">
                          <a:effectLst/>
                        </a:rPr>
                        <a:t>بدون عوامل محافظت کننده مرتبط</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296" marR="54296" marT="0" marB="0" anchor="ctr"/>
                </a:tc>
                <a:tc>
                  <a:txBody>
                    <a:bodyPr/>
                    <a:lstStyle/>
                    <a:p>
                      <a:pPr algn="r" rtl="1">
                        <a:lnSpc>
                          <a:spcPct val="107000"/>
                        </a:lnSpc>
                        <a:spcAft>
                          <a:spcPts val="0"/>
                        </a:spcAft>
                      </a:pPr>
                      <a:r>
                        <a:rPr lang="fa-IR" sz="1400" b="1" dirty="0">
                          <a:effectLst/>
                        </a:rPr>
                        <a:t>اقدام به خودکشی بالقوه مرگبار یا افکار</a:t>
                      </a:r>
                      <a:endParaRPr lang="en-US" sz="1050" b="1" dirty="0">
                        <a:effectLst/>
                      </a:endParaRPr>
                    </a:p>
                    <a:p>
                      <a:pPr algn="r" rtl="1">
                        <a:lnSpc>
                          <a:spcPct val="107000"/>
                        </a:lnSpc>
                        <a:spcAft>
                          <a:spcPts val="0"/>
                        </a:spcAft>
                      </a:pPr>
                      <a:r>
                        <a:rPr lang="fa-IR" sz="1400" b="1" dirty="0">
                          <a:effectLst/>
                        </a:rPr>
                        <a:t>مستمر خودکشی با قصد قوی یا تمرین</a:t>
                      </a:r>
                      <a:endParaRPr lang="en-US" sz="1050" b="1" dirty="0">
                        <a:effectLst/>
                      </a:endParaRPr>
                    </a:p>
                    <a:p>
                      <a:pPr algn="r" rtl="1">
                        <a:lnSpc>
                          <a:spcPct val="107000"/>
                        </a:lnSpc>
                        <a:spcAft>
                          <a:spcPts val="0"/>
                        </a:spcAft>
                      </a:pPr>
                      <a:r>
                        <a:rPr lang="fa-IR" sz="1400" b="1" dirty="0">
                          <a:effectLst/>
                        </a:rPr>
                        <a:t>خودکشی</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296" marR="54296" marT="0" marB="0" anchor="ctr"/>
                </a:tc>
                <a:tc>
                  <a:txBody>
                    <a:bodyPr/>
                    <a:lstStyle/>
                    <a:p>
                      <a:pPr algn="r" rtl="1">
                        <a:lnSpc>
                          <a:spcPct val="107000"/>
                        </a:lnSpc>
                        <a:spcAft>
                          <a:spcPts val="0"/>
                        </a:spcAft>
                      </a:pPr>
                      <a:r>
                        <a:rPr lang="fa-IR" sz="1400" b="1" dirty="0">
                          <a:effectLst/>
                        </a:rPr>
                        <a:t>ارجاع فوری به پزشک جهت ارجاع به</a:t>
                      </a:r>
                      <a:endParaRPr lang="en-US" sz="1050" b="1" dirty="0">
                        <a:effectLst/>
                      </a:endParaRPr>
                    </a:p>
                    <a:p>
                      <a:pPr algn="r" rtl="1">
                        <a:lnSpc>
                          <a:spcPct val="107000"/>
                        </a:lnSpc>
                        <a:spcAft>
                          <a:spcPts val="0"/>
                        </a:spcAft>
                      </a:pPr>
                      <a:r>
                        <a:rPr lang="fa-IR" sz="1400" b="1" dirty="0">
                          <a:effectLst/>
                        </a:rPr>
                        <a:t>اورژانس بیمارستان؛</a:t>
                      </a:r>
                      <a:endParaRPr lang="en-US" sz="1050" b="1" dirty="0">
                        <a:effectLst/>
                      </a:endParaRPr>
                    </a:p>
                    <a:p>
                      <a:pPr algn="r" rtl="1">
                        <a:lnSpc>
                          <a:spcPct val="107000"/>
                        </a:lnSpc>
                        <a:spcAft>
                          <a:spcPts val="0"/>
                        </a:spcAft>
                      </a:pPr>
                      <a:r>
                        <a:rPr lang="fa-IR" sz="1400" b="1" dirty="0">
                          <a:effectLst/>
                        </a:rPr>
                        <a:t>انجام اقدامات احتیاطی برای پیشگیری از</a:t>
                      </a:r>
                      <a:endParaRPr lang="en-US" sz="1050" b="1" dirty="0">
                        <a:effectLst/>
                      </a:endParaRPr>
                    </a:p>
                    <a:p>
                      <a:pPr algn="r" rtl="1">
                        <a:lnSpc>
                          <a:spcPct val="107000"/>
                        </a:lnSpc>
                        <a:spcAft>
                          <a:spcPts val="0"/>
                        </a:spcAft>
                      </a:pPr>
                      <a:r>
                        <a:rPr lang="fa-IR" sz="1400" b="1" dirty="0">
                          <a:effectLst/>
                        </a:rPr>
                        <a:t>خودکشی</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296" marR="54296" marT="0" marB="0" anchor="ctr"/>
                </a:tc>
              </a:tr>
              <a:tr h="1335366">
                <a:tc>
                  <a:txBody>
                    <a:bodyPr/>
                    <a:lstStyle/>
                    <a:p>
                      <a:pPr algn="ctr" rtl="1">
                        <a:lnSpc>
                          <a:spcPct val="107000"/>
                        </a:lnSpc>
                        <a:spcAft>
                          <a:spcPts val="0"/>
                        </a:spcAft>
                      </a:pPr>
                      <a:r>
                        <a:rPr lang="fa-IR" sz="1400" b="1" dirty="0">
                          <a:effectLst/>
                        </a:rPr>
                        <a:t>متوسط</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296" marR="54296" marT="0" marB="0" anchor="ctr"/>
                </a:tc>
                <a:tc>
                  <a:txBody>
                    <a:bodyPr/>
                    <a:lstStyle/>
                    <a:p>
                      <a:pPr algn="r" rtl="1">
                        <a:lnSpc>
                          <a:spcPct val="107000"/>
                        </a:lnSpc>
                        <a:spcAft>
                          <a:spcPts val="0"/>
                        </a:spcAft>
                      </a:pPr>
                      <a:r>
                        <a:rPr lang="fa-IR" sz="1400" b="1" dirty="0">
                          <a:effectLst/>
                        </a:rPr>
                        <a:t>عوامل خطر متعدد؛</a:t>
                      </a:r>
                      <a:endParaRPr lang="en-US" sz="1050" b="1" dirty="0">
                        <a:effectLst/>
                      </a:endParaRPr>
                    </a:p>
                    <a:p>
                      <a:pPr algn="r" rtl="1">
                        <a:lnSpc>
                          <a:spcPct val="107000"/>
                        </a:lnSpc>
                        <a:spcAft>
                          <a:spcPts val="0"/>
                        </a:spcAft>
                      </a:pPr>
                      <a:r>
                        <a:rPr lang="fa-IR" sz="1400" b="1" dirty="0">
                          <a:effectLst/>
                        </a:rPr>
                        <a:t>عوامل محافظ </a:t>
                      </a:r>
                      <a:r>
                        <a:rPr lang="fa-IR" sz="1400" b="1" dirty="0" smtClean="0">
                          <a:effectLst/>
                        </a:rPr>
                        <a:t>محدود</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296" marR="54296" marT="0" marB="0" anchor="ctr"/>
                </a:tc>
                <a:tc>
                  <a:txBody>
                    <a:bodyPr/>
                    <a:lstStyle/>
                    <a:p>
                      <a:pPr algn="r" rtl="1">
                        <a:lnSpc>
                          <a:spcPct val="107000"/>
                        </a:lnSpc>
                        <a:spcAft>
                          <a:spcPts val="0"/>
                        </a:spcAft>
                      </a:pPr>
                      <a:r>
                        <a:rPr lang="fa-IR" sz="1400" b="1">
                          <a:effectLst/>
                        </a:rPr>
                        <a:t>افکار خودکشی، طرح و نقشه خودکشی،</a:t>
                      </a:r>
                      <a:endParaRPr lang="en-US" sz="1050" b="1">
                        <a:effectLst/>
                      </a:endParaRPr>
                    </a:p>
                    <a:p>
                      <a:pPr algn="r" rtl="1">
                        <a:lnSpc>
                          <a:spcPct val="107000"/>
                        </a:lnSpc>
                        <a:spcAft>
                          <a:spcPts val="0"/>
                        </a:spcAft>
                      </a:pPr>
                      <a:r>
                        <a:rPr lang="fa-IR" sz="1400" b="1">
                          <a:effectLst/>
                        </a:rPr>
                        <a:t>بدون قصد یا رفتار خودکشی</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4296" marR="54296" marT="0" marB="0" anchor="ctr"/>
                </a:tc>
                <a:tc>
                  <a:txBody>
                    <a:bodyPr/>
                    <a:lstStyle/>
                    <a:p>
                      <a:pPr algn="r" rtl="1">
                        <a:lnSpc>
                          <a:spcPct val="107000"/>
                        </a:lnSpc>
                        <a:spcAft>
                          <a:spcPts val="0"/>
                        </a:spcAft>
                      </a:pPr>
                      <a:r>
                        <a:rPr lang="fa-IR" sz="1400" b="1">
                          <a:effectLst/>
                        </a:rPr>
                        <a:t>ارجاع فوری به پزشک جهت ارزیابی خطر؛</a:t>
                      </a:r>
                      <a:endParaRPr lang="en-US" sz="1050" b="1">
                        <a:effectLst/>
                      </a:endParaRPr>
                    </a:p>
                    <a:p>
                      <a:pPr algn="r" rtl="1">
                        <a:lnSpc>
                          <a:spcPct val="107000"/>
                        </a:lnSpc>
                        <a:spcAft>
                          <a:spcPts val="0"/>
                        </a:spcAft>
                      </a:pPr>
                      <a:r>
                        <a:rPr lang="fa-IR" sz="1400" b="1">
                          <a:effectLst/>
                        </a:rPr>
                        <a:t>تهیه طرح امنیت؛</a:t>
                      </a:r>
                      <a:endParaRPr lang="en-US" sz="1050" b="1">
                        <a:effectLst/>
                      </a:endParaRPr>
                    </a:p>
                    <a:p>
                      <a:pPr algn="r" rtl="1">
                        <a:lnSpc>
                          <a:spcPct val="107000"/>
                        </a:lnSpc>
                        <a:spcAft>
                          <a:spcPts val="0"/>
                        </a:spcAft>
                      </a:pPr>
                      <a:r>
                        <a:rPr lang="fa-IR" sz="1400" b="1">
                          <a:effectLst/>
                        </a:rPr>
                        <a:t>مشاوره دسترسی به وسایل خودکشی؛</a:t>
                      </a:r>
                      <a:endParaRPr lang="en-US" sz="1050" b="1">
                        <a:effectLst/>
                      </a:endParaRPr>
                    </a:p>
                    <a:p>
                      <a:pPr algn="r" rtl="1">
                        <a:lnSpc>
                          <a:spcPct val="107000"/>
                        </a:lnSpc>
                        <a:spcAft>
                          <a:spcPts val="0"/>
                        </a:spcAft>
                      </a:pPr>
                      <a:r>
                        <a:rPr lang="fa-IR" sz="1400" b="1">
                          <a:effectLst/>
                        </a:rPr>
                        <a:t>پایش و پیگیری</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4296" marR="54296" marT="0" marB="0" anchor="ctr"/>
                </a:tc>
              </a:tr>
              <a:tr h="1335366">
                <a:tc>
                  <a:txBody>
                    <a:bodyPr/>
                    <a:lstStyle/>
                    <a:p>
                      <a:pPr algn="ctr" rtl="1">
                        <a:lnSpc>
                          <a:spcPct val="107000"/>
                        </a:lnSpc>
                        <a:spcAft>
                          <a:spcPts val="0"/>
                        </a:spcAft>
                      </a:pPr>
                      <a:r>
                        <a:rPr lang="fa-IR" sz="1400" b="1" dirty="0">
                          <a:effectLst/>
                        </a:rPr>
                        <a:t>پایین</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296" marR="54296" marT="0" marB="0" anchor="ctr"/>
                </a:tc>
                <a:tc>
                  <a:txBody>
                    <a:bodyPr/>
                    <a:lstStyle/>
                    <a:p>
                      <a:pPr algn="r" rtl="1">
                        <a:lnSpc>
                          <a:spcPct val="107000"/>
                        </a:lnSpc>
                        <a:spcAft>
                          <a:spcPts val="0"/>
                        </a:spcAft>
                      </a:pPr>
                      <a:r>
                        <a:rPr lang="fa-IR" sz="1400" b="1">
                          <a:effectLst/>
                        </a:rPr>
                        <a:t>عوامل خطر قابل تعدیل؛</a:t>
                      </a:r>
                      <a:endParaRPr lang="en-US" sz="1050" b="1">
                        <a:effectLst/>
                      </a:endParaRPr>
                    </a:p>
                    <a:p>
                      <a:pPr algn="r" rtl="1">
                        <a:lnSpc>
                          <a:spcPct val="107000"/>
                        </a:lnSpc>
                        <a:spcAft>
                          <a:spcPts val="0"/>
                        </a:spcAft>
                      </a:pPr>
                      <a:r>
                        <a:rPr lang="fa-IR" sz="1400" b="1">
                          <a:effectLst/>
                        </a:rPr>
                        <a:t>عومل محافظ قوی</a:t>
                      </a:r>
                      <a:endParaRPr lang="en-US" sz="1050" b="1">
                        <a:effectLst/>
                        <a:latin typeface="Calibri" panose="020F0502020204030204" pitchFamily="34" charset="0"/>
                        <a:ea typeface="Calibri" panose="020F0502020204030204" pitchFamily="34" charset="0"/>
                        <a:cs typeface="Arial" panose="020B0604020202020204" pitchFamily="34" charset="0"/>
                      </a:endParaRPr>
                    </a:p>
                  </a:txBody>
                  <a:tcPr marL="54296" marR="54296" marT="0" marB="0" anchor="ctr"/>
                </a:tc>
                <a:tc>
                  <a:txBody>
                    <a:bodyPr/>
                    <a:lstStyle/>
                    <a:p>
                      <a:pPr algn="r" rtl="1">
                        <a:lnSpc>
                          <a:spcPct val="107000"/>
                        </a:lnSpc>
                        <a:spcAft>
                          <a:spcPts val="0"/>
                        </a:spcAft>
                      </a:pPr>
                      <a:r>
                        <a:rPr lang="fa-IR" sz="1400" b="1" dirty="0">
                          <a:effectLst/>
                        </a:rPr>
                        <a:t>افکار مرگ بدون طرح و نقشه یا قصد و</a:t>
                      </a:r>
                      <a:endParaRPr lang="en-US" sz="1050" b="1" dirty="0">
                        <a:effectLst/>
                      </a:endParaRPr>
                    </a:p>
                    <a:p>
                      <a:pPr algn="r" rtl="1">
                        <a:lnSpc>
                          <a:spcPct val="107000"/>
                        </a:lnSpc>
                        <a:spcAft>
                          <a:spcPts val="0"/>
                        </a:spcAft>
                      </a:pPr>
                      <a:r>
                        <a:rPr lang="fa-IR" sz="1400" b="1" dirty="0">
                          <a:effectLst/>
                        </a:rPr>
                        <a:t>رفتار خودکشی</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296" marR="54296" marT="0" marB="0" anchor="ctr"/>
                </a:tc>
                <a:tc>
                  <a:txBody>
                    <a:bodyPr/>
                    <a:lstStyle/>
                    <a:p>
                      <a:pPr algn="r" rtl="1">
                        <a:lnSpc>
                          <a:spcPct val="107000"/>
                        </a:lnSpc>
                        <a:spcAft>
                          <a:spcPts val="0"/>
                        </a:spcAft>
                      </a:pPr>
                      <a:r>
                        <a:rPr lang="fa-IR" sz="1400" b="1" dirty="0">
                          <a:effectLst/>
                        </a:rPr>
                        <a:t>توصیه به مراجعه مرتب به پزشک؛</a:t>
                      </a:r>
                      <a:endParaRPr lang="en-US" sz="1050" b="1" dirty="0">
                        <a:effectLst/>
                      </a:endParaRPr>
                    </a:p>
                    <a:p>
                      <a:pPr algn="r" rtl="1">
                        <a:lnSpc>
                          <a:spcPct val="107000"/>
                        </a:lnSpc>
                        <a:spcAft>
                          <a:spcPts val="0"/>
                        </a:spcAft>
                      </a:pPr>
                      <a:r>
                        <a:rPr lang="fa-IR" sz="1400" b="1" dirty="0">
                          <a:effectLst/>
                        </a:rPr>
                        <a:t>تدوین طرح امنیت؛</a:t>
                      </a:r>
                      <a:endParaRPr lang="en-US" sz="1050" b="1" dirty="0">
                        <a:effectLst/>
                      </a:endParaRPr>
                    </a:p>
                    <a:p>
                      <a:pPr algn="r" rtl="1">
                        <a:lnSpc>
                          <a:spcPct val="107000"/>
                        </a:lnSpc>
                        <a:spcAft>
                          <a:spcPts val="0"/>
                        </a:spcAft>
                      </a:pPr>
                      <a:r>
                        <a:rPr lang="fa-IR" sz="1400" b="1" dirty="0">
                          <a:effectLst/>
                        </a:rPr>
                        <a:t>کاهش علائم با مداخلات مختصر؛</a:t>
                      </a:r>
                      <a:endParaRPr lang="en-US" sz="1050" b="1" dirty="0">
                        <a:effectLst/>
                      </a:endParaRPr>
                    </a:p>
                    <a:p>
                      <a:pPr algn="r" rtl="1">
                        <a:lnSpc>
                          <a:spcPct val="107000"/>
                        </a:lnSpc>
                        <a:spcAft>
                          <a:spcPts val="0"/>
                        </a:spcAft>
                      </a:pPr>
                      <a:r>
                        <a:rPr lang="fa-IR" sz="1400" b="1" dirty="0">
                          <a:effectLst/>
                        </a:rPr>
                        <a:t>پایش و پیگیری</a:t>
                      </a:r>
                      <a:endParaRPr lang="en-US" sz="1050" b="1" dirty="0">
                        <a:effectLst/>
                        <a:latin typeface="Calibri" panose="020F0502020204030204" pitchFamily="34" charset="0"/>
                        <a:ea typeface="Calibri" panose="020F0502020204030204" pitchFamily="34" charset="0"/>
                        <a:cs typeface="Arial" panose="020B0604020202020204" pitchFamily="34" charset="0"/>
                      </a:endParaRPr>
                    </a:p>
                  </a:txBody>
                  <a:tcPr marL="54296" marR="54296" marT="0" marB="0" anchor="ctr"/>
                </a:tc>
              </a:tr>
            </a:tbl>
          </a:graphicData>
        </a:graphic>
      </p:graphicFrame>
    </p:spTree>
    <p:extLst>
      <p:ext uri="{BB962C8B-B14F-4D97-AF65-F5344CB8AC3E}">
        <p14:creationId xmlns:p14="http://schemas.microsoft.com/office/powerpoint/2010/main" val="209112511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r>
              <a:rPr lang="fa-IR" b="1" dirty="0" smtClean="0"/>
              <a:t>ارزیابی </a:t>
            </a:r>
            <a:r>
              <a:rPr lang="fa-IR" b="1" dirty="0"/>
              <a:t>سطح خطر </a:t>
            </a:r>
            <a:r>
              <a:rPr lang="fa-IR" b="1" dirty="0" smtClean="0"/>
              <a:t>خودکشی</a:t>
            </a:r>
          </a:p>
          <a:p>
            <a:pPr algn="r" rtl="1">
              <a:lnSpc>
                <a:spcPct val="107000"/>
              </a:lnSpc>
              <a:spcAft>
                <a:spcPts val="800"/>
              </a:spcAft>
            </a:pPr>
            <a:r>
              <a:rPr lang="fa-IR"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 Zar" panose="00000400000000000000" pitchFamily="2" charset="-78"/>
                <a:ea typeface="Calibri" panose="020F0502020204030204" pitchFamily="34" charset="0"/>
                <a:cs typeface="B Nazanin" panose="00000400000000000000" pitchFamily="2" charset="-78"/>
              </a:rPr>
              <a:t>        </a:t>
            </a:r>
            <a:r>
              <a:rPr lang="fa-IR" b="1" dirty="0">
                <a:latin typeface="B Zar" panose="00000400000000000000" pitchFamily="2" charset="-78"/>
                <a:ea typeface="Calibri" panose="020F0502020204030204" pitchFamily="34" charset="0"/>
                <a:cs typeface="B Nazanin" panose="00000400000000000000" pitchFamily="2" charset="-78"/>
              </a:rPr>
              <a:t>مستند سازی</a:t>
            </a:r>
            <a:endParaRPr lang="en-US" dirty="0">
              <a:latin typeface="Calibri" panose="020F0502020204030204" pitchFamily="34" charset="0"/>
              <a:ea typeface="Calibri" panose="020F0502020204030204" pitchFamily="34" charset="0"/>
              <a:cs typeface="B Nazanin" panose="00000400000000000000" pitchFamily="2" charset="-78"/>
            </a:endParaRPr>
          </a:p>
          <a:p>
            <a:pPr algn="r" rtl="1">
              <a:lnSpc>
                <a:spcPct val="107000"/>
              </a:lnSpc>
              <a:spcAft>
                <a:spcPts val="800"/>
              </a:spcAft>
            </a:pPr>
            <a:r>
              <a:rPr lang="fa-IR" dirty="0">
                <a:latin typeface="B Zar" panose="00000400000000000000" pitchFamily="2" charset="-78"/>
                <a:ea typeface="Calibri" panose="020F0502020204030204" pitchFamily="34" charset="0"/>
                <a:cs typeface="B Nazanin" panose="00000400000000000000" pitchFamily="2" charset="-78"/>
              </a:rPr>
              <a:t>سطح خطر بیمار و فرایند تصمیم گیری، طرح درمان برای کاهش عوامل خطر فعلی، مداخله تدوین طرح </a:t>
            </a:r>
            <a:r>
              <a:rPr lang="fa-IR" dirty="0" smtClean="0">
                <a:latin typeface="B Zar" panose="00000400000000000000" pitchFamily="2" charset="-78"/>
                <a:ea typeface="Calibri" panose="020F0502020204030204" pitchFamily="34" charset="0"/>
                <a:cs typeface="B Nazanin" panose="00000400000000000000" pitchFamily="2" charset="-78"/>
              </a:rPr>
              <a:t>امنیت</a:t>
            </a:r>
            <a:r>
              <a:rPr lang="fa-IR" dirty="0" smtClean="0">
                <a:latin typeface="Calibri" panose="020F0502020204030204" pitchFamily="34" charset="0"/>
                <a:ea typeface="Calibri" panose="020F0502020204030204" pitchFamily="34" charset="0"/>
                <a:cs typeface="B Nazanin"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مشاوره </a:t>
            </a:r>
            <a:r>
              <a:rPr lang="fa-IR" dirty="0">
                <a:latin typeface="B Zar" panose="00000400000000000000" pitchFamily="2" charset="-78"/>
                <a:ea typeface="Calibri" panose="020F0502020204030204" pitchFamily="34" charset="0"/>
                <a:cs typeface="B Nazanin" panose="00000400000000000000" pitchFamily="2" charset="-78"/>
              </a:rPr>
              <a:t>کاهش دسترسی به وسایل خودکشی و طرح پی گیری را مستند کنید</a:t>
            </a:r>
            <a:r>
              <a:rPr lang="en-US" dirty="0">
                <a:latin typeface="B Zar" panose="00000400000000000000" pitchFamily="2" charset="-78"/>
                <a:ea typeface="Calibri" panose="020F0502020204030204" pitchFamily="34" charset="0"/>
                <a:cs typeface="B Nazanin" panose="00000400000000000000" pitchFamily="2" charset="-78"/>
              </a:rPr>
              <a:t>.</a:t>
            </a:r>
            <a:endParaRPr lang="en-US" dirty="0">
              <a:latin typeface="Calibri" panose="020F0502020204030204" pitchFamily="34" charset="0"/>
              <a:ea typeface="Calibri" panose="020F0502020204030204" pitchFamily="34" charset="0"/>
              <a:cs typeface="B Nazanin" panose="00000400000000000000" pitchFamily="2" charset="-78"/>
            </a:endParaRPr>
          </a:p>
          <a:p>
            <a:pPr marL="0" lvl="0" indent="0" algn="r" rtl="1">
              <a:lnSpc>
                <a:spcPct val="107000"/>
              </a:lnSpc>
              <a:spcAft>
                <a:spcPts val="800"/>
              </a:spcAft>
              <a:buNone/>
            </a:pPr>
            <a:endParaRPr lang="en-US" sz="1600" dirty="0">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
        <p:nvSpPr>
          <p:cNvPr id="4" name="Rectangle: Rounded Corners 7"/>
          <p:cNvSpPr/>
          <p:nvPr/>
        </p:nvSpPr>
        <p:spPr>
          <a:xfrm>
            <a:off x="1442434" y="4841383"/>
            <a:ext cx="8706118" cy="1219200"/>
          </a:xfrm>
          <a:prstGeom prst="roundRect">
            <a:avLst/>
          </a:prstGeom>
          <a:solidFill>
            <a:schemeClr val="accent2">
              <a:lumMod val="20000"/>
              <a:lumOff val="80000"/>
            </a:schemeClr>
          </a:solidFill>
          <a:ln w="12700" cap="flat" cmpd="sng" algn="ctr">
            <a:solidFill>
              <a:srgbClr val="70AD4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7000"/>
              </a:lnSpc>
              <a:spcBef>
                <a:spcPts val="0"/>
              </a:spcBef>
              <a:spcAft>
                <a:spcPts val="800"/>
              </a:spcAft>
              <a:buClrTx/>
              <a:buSzTx/>
              <a:buFontTx/>
              <a:buNone/>
              <a:tabLst/>
              <a:defRPr/>
            </a:pPr>
            <a:r>
              <a:rPr kumimoji="0" lang="fa-IR" b="0" i="0" u="none" strike="noStrike" kern="0" cap="none" spc="0" normalizeH="0" baseline="0" noProof="0" dirty="0">
                <a:ln>
                  <a:noFill/>
                </a:ln>
                <a:solidFill>
                  <a:sysClr val="windowText" lastClr="000000"/>
                </a:solidFill>
                <a:effectLst/>
                <a:uLnTx/>
                <a:uFillTx/>
                <a:latin typeface="Calibri"/>
                <a:ea typeface="Calibri" panose="020F0502020204030204" pitchFamily="34" charset="0"/>
                <a:cs typeface="Arial" panose="020B0604020202020204" pitchFamily="34" charset="0"/>
              </a:rPr>
              <a:t>ارزیابی خطر خودکشی باید در اولین تماس با مراجع انجام شود</a:t>
            </a:r>
            <a:endParaRPr kumimoji="0" lang="en-US" sz="1400" b="0" i="0" u="none" strike="noStrike" kern="0" cap="none" spc="0" normalizeH="0" baseline="0" noProof="0" dirty="0">
              <a:ln>
                <a:noFill/>
              </a:ln>
              <a:solidFill>
                <a:sysClr val="windowText" lastClr="000000"/>
              </a:solidFill>
              <a:effectLst/>
              <a:uLnTx/>
              <a:uFillTx/>
              <a:latin typeface="Calibri"/>
              <a:ea typeface="Calibri" panose="020F0502020204030204" pitchFamily="34" charset="0"/>
              <a:cs typeface="Arial" panose="020B0604020202020204" pitchFamily="34" charset="0"/>
            </a:endParaRPr>
          </a:p>
          <a:p>
            <a:pPr marL="0" marR="0" lvl="0" indent="0" algn="ctr" defTabSz="914400" eaLnBrk="1" fontAlgn="auto" latinLnBrk="0" hangingPunct="1">
              <a:lnSpc>
                <a:spcPct val="107000"/>
              </a:lnSpc>
              <a:spcBef>
                <a:spcPts val="0"/>
              </a:spcBef>
              <a:spcAft>
                <a:spcPts val="800"/>
              </a:spcAft>
              <a:buClrTx/>
              <a:buSzTx/>
              <a:buFontTx/>
              <a:buNone/>
              <a:tabLst/>
              <a:defRPr/>
            </a:pPr>
            <a:r>
              <a:rPr kumimoji="0" lang="fa-IR" b="0" i="0" u="none" strike="noStrike" kern="0" cap="none" spc="0" normalizeH="0" baseline="0" noProof="0" dirty="0">
                <a:ln>
                  <a:noFill/>
                </a:ln>
                <a:solidFill>
                  <a:sysClr val="windowText" lastClr="000000"/>
                </a:solidFill>
                <a:effectLst/>
                <a:uLnTx/>
                <a:uFillTx/>
                <a:latin typeface="Calibri"/>
                <a:ea typeface="Calibri" panose="020F0502020204030204" pitchFamily="34" charset="0"/>
                <a:cs typeface="Arial" panose="020B0604020202020204" pitchFamily="34" charset="0"/>
              </a:rPr>
              <a:t>و در ویزیت های روانشناس تکرار شود تا هر گونه افزایش در افکار خودکشی و یا</a:t>
            </a:r>
            <a:endParaRPr kumimoji="0" lang="en-US" sz="1400" b="0" i="0" u="none" strike="noStrike" kern="0" cap="none" spc="0" normalizeH="0" baseline="0" noProof="0" dirty="0">
              <a:ln>
                <a:noFill/>
              </a:ln>
              <a:solidFill>
                <a:sysClr val="windowText" lastClr="000000"/>
              </a:solidFill>
              <a:effectLst/>
              <a:uLnTx/>
              <a:uFillTx/>
              <a:latin typeface="Calibri"/>
              <a:ea typeface="Calibri" panose="020F0502020204030204" pitchFamily="34" charset="0"/>
              <a:cs typeface="Arial" panose="020B0604020202020204" pitchFamily="34" charset="0"/>
            </a:endParaRPr>
          </a:p>
          <a:p>
            <a:pPr marL="0" marR="0" lvl="0" indent="0" algn="ctr" defTabSz="914400" eaLnBrk="1" fontAlgn="auto" latinLnBrk="0" hangingPunct="1">
              <a:lnSpc>
                <a:spcPct val="107000"/>
              </a:lnSpc>
              <a:spcBef>
                <a:spcPts val="0"/>
              </a:spcBef>
              <a:spcAft>
                <a:spcPts val="800"/>
              </a:spcAft>
              <a:buClrTx/>
              <a:buSzTx/>
              <a:buFontTx/>
              <a:buNone/>
              <a:tabLst/>
              <a:defRPr/>
            </a:pPr>
            <a:r>
              <a:rPr kumimoji="0" lang="fa-IR" b="0" i="0" u="none" strike="noStrike" kern="0" cap="none" spc="0" normalizeH="0" baseline="0" noProof="0" dirty="0">
                <a:ln>
                  <a:noFill/>
                </a:ln>
                <a:solidFill>
                  <a:sysClr val="windowText" lastClr="000000"/>
                </a:solidFill>
                <a:effectLst/>
                <a:uLnTx/>
                <a:uFillTx/>
                <a:latin typeface="Calibri"/>
                <a:ea typeface="Calibri" panose="020F0502020204030204" pitchFamily="34" charset="0"/>
                <a:cs typeface="Arial" panose="020B0604020202020204" pitchFamily="34" charset="0"/>
              </a:rPr>
              <a:t>تغییر در وضعیت بالینی بیمار مورد بررسی قرار گیرد</a:t>
            </a:r>
            <a:endParaRPr kumimoji="0" lang="en-US" sz="1400" b="0" i="0" u="none" strike="noStrike" kern="0" cap="none" spc="0" normalizeH="0" baseline="0" noProof="0" dirty="0">
              <a:ln>
                <a:noFill/>
              </a:ln>
              <a:solidFill>
                <a:sysClr val="windowText" lastClr="000000"/>
              </a:solidFill>
              <a:effectLst/>
              <a:uLnTx/>
              <a:uFillTx/>
              <a:latin typeface="Calibri"/>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179323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marR="0" indent="0" algn="just" rtl="1">
              <a:lnSpc>
                <a:spcPct val="107000"/>
              </a:lnSpc>
              <a:spcBef>
                <a:spcPts val="0"/>
              </a:spcBef>
              <a:spcAft>
                <a:spcPts val="800"/>
              </a:spcAft>
              <a:buNone/>
            </a:pPr>
            <a:r>
              <a:rPr lang="fa-IR" sz="2400" b="1" dirty="0" smtClean="0">
                <a:solidFill>
                  <a:srgbClr val="FF0000"/>
                </a:solidFill>
                <a:latin typeface="Century Schoolbook"/>
                <a:cs typeface="B Nazanin"/>
              </a:rPr>
              <a:t>باور غلط: </a:t>
            </a:r>
            <a:r>
              <a:rPr lang="fa-IR" sz="2400" dirty="0" smtClean="0">
                <a:solidFill>
                  <a:srgbClr val="000000"/>
                </a:solidFill>
                <a:latin typeface="Century Schoolbook"/>
                <a:cs typeface="B Nazanin"/>
              </a:rPr>
              <a:t>خودکشی </a:t>
            </a:r>
            <a:r>
              <a:rPr lang="fa-IR" sz="2400" dirty="0">
                <a:solidFill>
                  <a:srgbClr val="000000"/>
                </a:solidFill>
                <a:latin typeface="Century Schoolbook"/>
                <a:cs typeface="B Nazanin"/>
              </a:rPr>
              <a:t>برای بقیه است نه برای ما، تصوری غلط است</a:t>
            </a:r>
            <a:r>
              <a:rPr lang="fa-IR" sz="2400" dirty="0" smtClean="0">
                <a:solidFill>
                  <a:srgbClr val="000000"/>
                </a:solidFill>
                <a:latin typeface="Century Schoolbook"/>
                <a:cs typeface="B Nazanin"/>
              </a:rPr>
              <a:t>.</a:t>
            </a:r>
          </a:p>
          <a:p>
            <a:pPr marL="0" marR="0" indent="0" algn="just" rtl="1">
              <a:lnSpc>
                <a:spcPct val="107000"/>
              </a:lnSpc>
              <a:spcBef>
                <a:spcPts val="0"/>
              </a:spcBef>
              <a:spcAft>
                <a:spcPts val="800"/>
              </a:spcAft>
              <a:buNone/>
            </a:pPr>
            <a:endParaRPr lang="fa-IR" sz="2400" dirty="0">
              <a:solidFill>
                <a:srgbClr val="000000"/>
              </a:solidFill>
              <a:latin typeface="Century Schoolbook"/>
              <a:cs typeface="B Nazanin"/>
            </a:endParaRPr>
          </a:p>
          <a:p>
            <a:pPr marL="0" marR="0" indent="0" algn="just" rtl="1">
              <a:lnSpc>
                <a:spcPct val="107000"/>
              </a:lnSpc>
              <a:spcBef>
                <a:spcPts val="0"/>
              </a:spcBef>
              <a:spcAft>
                <a:spcPts val="800"/>
              </a:spcAft>
              <a:buNone/>
            </a:pPr>
            <a:r>
              <a:rPr lang="fa-IR" sz="2400" b="1" dirty="0" smtClean="0">
                <a:solidFill>
                  <a:srgbClr val="00B050"/>
                </a:solidFill>
                <a:latin typeface="Century Schoolbook"/>
                <a:cs typeface="B Nazanin"/>
              </a:rPr>
              <a:t>واقعیت</a:t>
            </a:r>
            <a:r>
              <a:rPr lang="fa-IR" sz="2400" dirty="0">
                <a:solidFill>
                  <a:srgbClr val="000000"/>
                </a:solidFill>
                <a:latin typeface="Century Schoolbook"/>
                <a:cs typeface="B Nazanin"/>
              </a:rPr>
              <a:t>: خودکشی ممکن است برای همه ی آدمها در هر خانواده یا نظام اجتماعی رخ دهد .</a:t>
            </a:r>
            <a:endParaRPr lang="fa-IR" sz="2400" dirty="0" smtClean="0">
              <a:solidFill>
                <a:srgbClr val="000000"/>
              </a:solidFill>
              <a:latin typeface="Century Schoolbook"/>
              <a:cs typeface="B Nazanin"/>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chemeClr val="accent5"/>
                  </a:solidFill>
                  <a:prstDash val="solid"/>
                </a:ln>
                <a:pattFill prst="ltDnDiag">
                  <a:fgClr>
                    <a:schemeClr val="accent5">
                      <a:lumMod val="60000"/>
                      <a:lumOff val="40000"/>
                    </a:schemeClr>
                  </a:fgClr>
                  <a:bgClr>
                    <a:schemeClr val="bg1"/>
                  </a:bgClr>
                </a:pattFill>
              </a:rPr>
              <a:t>باورهاي نادرست و واقعیت ها در مورد خودکشی</a:t>
            </a:r>
          </a:p>
        </p:txBody>
      </p:sp>
    </p:spTree>
    <p:extLst>
      <p:ext uri="{BB962C8B-B14F-4D97-AF65-F5344CB8AC3E}">
        <p14:creationId xmlns:p14="http://schemas.microsoft.com/office/powerpoint/2010/main" val="3094167670"/>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r>
              <a:rPr lang="fa-IR" b="1" dirty="0" smtClean="0"/>
              <a:t>آموزش روانی</a:t>
            </a:r>
          </a:p>
          <a:p>
            <a:pPr marL="0" indent="0" algn="just" rtl="1">
              <a:buClrTx/>
              <a:buNone/>
            </a:pPr>
            <a:endParaRPr lang="en-US" b="1" dirty="0">
              <a:latin typeface="Calibri" panose="020F0502020204030204" pitchFamily="34" charset="0"/>
              <a:ea typeface="Calibri" panose="020F0502020204030204" pitchFamily="34" charset="0"/>
              <a:cs typeface="B Nazanin" panose="00000400000000000000" pitchFamily="2" charset="-78"/>
            </a:endParaRPr>
          </a:p>
          <a:p>
            <a:pPr algn="just" rtl="1">
              <a:lnSpc>
                <a:spcPct val="107000"/>
              </a:lnSpc>
              <a:spcAft>
                <a:spcPts val="800"/>
              </a:spcAft>
            </a:pPr>
            <a:r>
              <a:rPr lang="fa-IR" dirty="0">
                <a:latin typeface="B Zar" panose="00000400000000000000" pitchFamily="2" charset="-78"/>
                <a:ea typeface="Calibri" panose="020F0502020204030204" pitchFamily="34" charset="0"/>
                <a:cs typeface="B Nazanin" panose="00000400000000000000" pitchFamily="2" charset="-78"/>
              </a:rPr>
              <a:t>مواقعی در زندگی وجود دارد که ممکن است ناامیدي، درماندگی و درد و رنج زیادي را تجربه کنید و احساس کنید دارید زیر بار آن له می شوید. به نظر می رسد که هیچ راهی نجاتی وجود ندارد و درد و رنج تا ابد ادامه دارد</a:t>
            </a:r>
            <a:r>
              <a:rPr lang="en-US" dirty="0">
                <a:latin typeface="B Zar" panose="00000400000000000000" pitchFamily="2" charset="-78"/>
                <a:ea typeface="Calibri" panose="020F0502020204030204" pitchFamily="34" charset="0"/>
                <a:cs typeface="B Nazanin" panose="00000400000000000000" pitchFamily="2" charset="-78"/>
              </a:rPr>
              <a:t>.</a:t>
            </a:r>
            <a:r>
              <a:rPr lang="fa-IR" dirty="0">
                <a:latin typeface="B Zar" panose="00000400000000000000" pitchFamily="2" charset="-78"/>
                <a:ea typeface="Calibri" panose="020F0502020204030204" pitchFamily="34" charset="0"/>
                <a:cs typeface="B Nazanin" panose="00000400000000000000" pitchFamily="2" charset="-78"/>
              </a:rPr>
              <a:t> در چنین شرایطی ممکن است احساس کنید هیچ راه دیگري باقی نمانده و خودکشی تنها راه براي خلاص شدن از این درد است. درد و رنج می تواند بقدري روي افکار شما تاثیر بگذارد که نتوانید به کسی اعتماد کنید، حمایت هاي موجود را نبینید و یا راه حل هاي احتمالی براي مشکلات را بی فایده ببیند. </a:t>
            </a:r>
            <a:endParaRPr lang="en-US"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fa-IR" dirty="0">
                <a:latin typeface="B Zar" panose="00000400000000000000" pitchFamily="2" charset="-78"/>
                <a:ea typeface="Calibri" panose="020F0502020204030204" pitchFamily="34" charset="0"/>
                <a:cs typeface="B Nazanin" panose="00000400000000000000" pitchFamily="2" charset="-78"/>
              </a:rPr>
              <a:t>پس</a:t>
            </a:r>
            <a:r>
              <a:rPr lang="fa-IR" dirty="0">
                <a:solidFill>
                  <a:srgbClr val="000000"/>
                </a:solidFill>
                <a:latin typeface="BMitra"/>
                <a:ea typeface="Calibri" panose="020F0502020204030204" pitchFamily="34" charset="0"/>
                <a:cs typeface="B Nazanin"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افکار خودکشی وقتی پیش می آید که افراد وضعیت خود را به صورت زیر تجربه می کنند</a:t>
            </a:r>
            <a:r>
              <a:rPr lang="en-US" dirty="0">
                <a:latin typeface="B Zar" panose="00000400000000000000" pitchFamily="2" charset="-78"/>
                <a:ea typeface="Calibri" panose="020F0502020204030204" pitchFamily="34" charset="0"/>
                <a:cs typeface="B Nazanin" panose="00000400000000000000" pitchFamily="2" charset="-78"/>
              </a:rPr>
              <a:t>:</a:t>
            </a:r>
            <a:r>
              <a:rPr lang="en-US" dirty="0">
                <a:latin typeface="B Nazanin" panose="00000400000000000000" pitchFamily="2" charset="-78"/>
                <a:ea typeface="Calibri" panose="020F0502020204030204" pitchFamily="34" charset="0"/>
                <a:cs typeface="Arial" panose="020B0604020202020204" pitchFamily="34" charset="0"/>
              </a:rPr>
              <a:t> </a:t>
            </a:r>
            <a:endParaRPr lang="en-US"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buFont typeface="+mj-lt"/>
              <a:buAutoNum type="arabicParenR"/>
            </a:pPr>
            <a:r>
              <a:rPr lang="fa-IR" sz="2400" b="1" dirty="0">
                <a:latin typeface="B Zar" panose="00000400000000000000" pitchFamily="2" charset="-78"/>
                <a:cs typeface="B Nazanin" panose="00000400000000000000" pitchFamily="2" charset="-78"/>
              </a:rPr>
              <a:t>غیرقابل تحمل</a:t>
            </a:r>
            <a:r>
              <a:rPr lang="fa-IR" sz="2400" dirty="0">
                <a:latin typeface="B Zar" panose="00000400000000000000" pitchFamily="2" charset="-78"/>
                <a:cs typeface="B Nazanin" panose="00000400000000000000" pitchFamily="2" charset="-78"/>
              </a:rPr>
              <a:t>- موقعیت زندگیشان بقدري دردناك است که غیرقابل تحمل به نظر می رسد</a:t>
            </a:r>
            <a:endParaRPr lang="en-US" sz="2400" dirty="0"/>
          </a:p>
          <a:p>
            <a:pPr marL="342900" lvl="0" indent="-342900" algn="just" rtl="1">
              <a:buFont typeface="+mj-lt"/>
              <a:buAutoNum type="arabicParenR"/>
            </a:pPr>
            <a:r>
              <a:rPr lang="fa-IR" sz="2400" b="1" dirty="0">
                <a:latin typeface="B Zar" panose="00000400000000000000" pitchFamily="2" charset="-78"/>
                <a:cs typeface="B Nazanin" panose="00000400000000000000" pitchFamily="2" charset="-78"/>
              </a:rPr>
              <a:t>بی پایان </a:t>
            </a:r>
            <a:r>
              <a:rPr lang="fa-IR" sz="2400" dirty="0">
                <a:latin typeface="B Zar" panose="00000400000000000000" pitchFamily="2" charset="-78"/>
                <a:cs typeface="B Nazanin" panose="00000400000000000000" pitchFamily="2" charset="-78"/>
              </a:rPr>
              <a:t>- به نظر می رسد که آن همیشه همینطور خواهد بود</a:t>
            </a:r>
            <a:endParaRPr lang="en-US" sz="2400" dirty="0"/>
          </a:p>
          <a:p>
            <a:pPr marL="342900" lvl="0" indent="-342900" algn="just" rtl="1">
              <a:buFont typeface="+mj-lt"/>
              <a:buAutoNum type="arabicParenR"/>
            </a:pPr>
            <a:r>
              <a:rPr lang="fa-IR" sz="2400" b="1" dirty="0">
                <a:latin typeface="B Zar" panose="00000400000000000000" pitchFamily="2" charset="-78"/>
                <a:cs typeface="B Nazanin" panose="00000400000000000000" pitchFamily="2" charset="-78"/>
              </a:rPr>
              <a:t>غیرقابل فرار </a:t>
            </a:r>
            <a:r>
              <a:rPr lang="fa-IR" sz="2400" dirty="0">
                <a:latin typeface="B Zar" panose="00000400000000000000" pitchFamily="2" charset="-78"/>
                <a:cs typeface="B Nazanin" panose="00000400000000000000" pitchFamily="2" charset="-78"/>
              </a:rPr>
              <a:t>- به نظر می رسد هر کاري انجام دهند هیچ تغییري ایجاد نخواهد شد و تجربه اشان تغییر نخواهد کرد</a:t>
            </a:r>
            <a:r>
              <a:rPr lang="en-US" dirty="0">
                <a:latin typeface="B Zar" panose="00000400000000000000" pitchFamily="2" charset="-78"/>
                <a:cs typeface="B Nazanin" panose="00000400000000000000" pitchFamily="2" charset="-78"/>
              </a:rPr>
              <a:t>.</a:t>
            </a:r>
            <a:endParaRPr lang="en-US" dirty="0"/>
          </a:p>
          <a:p>
            <a:pPr marL="457200" algn="r" rtl="1">
              <a:lnSpc>
                <a:spcPct val="107000"/>
              </a:lnSpc>
              <a:spcAft>
                <a:spcPts val="800"/>
              </a:spcAft>
            </a:pPr>
            <a:endParaRPr lang="en-US" sz="1600" dirty="0">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194842679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r>
              <a:rPr lang="fa-IR" b="1" dirty="0" smtClean="0"/>
              <a:t>آموزش روانی</a:t>
            </a:r>
          </a:p>
          <a:p>
            <a:pPr marL="0" indent="0" algn="just" rtl="1">
              <a:buClrTx/>
              <a:buNone/>
            </a:pPr>
            <a:endParaRPr lang="en-US" b="1" dirty="0">
              <a:latin typeface="Calibri" panose="020F0502020204030204" pitchFamily="34" charset="0"/>
              <a:ea typeface="Calibri" panose="020F0502020204030204" pitchFamily="34" charset="0"/>
              <a:cs typeface="B Nazanin" panose="00000400000000000000" pitchFamily="2" charset="-78"/>
            </a:endParaRPr>
          </a:p>
          <a:p>
            <a:pPr algn="just" rtl="1"/>
            <a:r>
              <a:rPr lang="fa-IR" sz="2400" dirty="0">
                <a:latin typeface="B Zar" panose="00000400000000000000" pitchFamily="2" charset="-78"/>
                <a:ea typeface="Calibri" panose="020F0502020204030204" pitchFamily="34" charset="0"/>
                <a:cs typeface="B Nazanin" panose="00000400000000000000" pitchFamily="2" charset="-78"/>
              </a:rPr>
              <a:t>بنابراین، افکار خودکشی وقتی پیش می آید که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درد خیلی زیادی را تجربه می کنید بدون اینکه منابع کافی برای مقابله با آن را داشته باشید</a:t>
            </a:r>
            <a:r>
              <a:rPr lang="fa-IR" sz="2400" dirty="0">
                <a:latin typeface="B Zar" panose="00000400000000000000" pitchFamily="2" charset="-78"/>
                <a:ea typeface="Calibri" panose="020F0502020204030204" pitchFamily="34" charset="0"/>
                <a:cs typeface="B Nazanin" panose="00000400000000000000" pitchFamily="2" charset="-78"/>
              </a:rPr>
              <a:t>. بنابراین دو راه برای پشت سرگذاشتن این زمان سخت وجود دارد: کاهش درد با استفاده از تکنیک های رفتاری و افزایش ظرفیت مقابله ای از طریق تکنیک های شناختی و آموزش مهارت حل مساله. زیرا ما می توانیم موقعیت خود را با تغییر شیوه ای که در مورد آن فکر می کنیم یا کاری که انجام </a:t>
            </a:r>
            <a:r>
              <a:rPr lang="fa-IR" sz="2400" dirty="0">
                <a:latin typeface="B Zar" panose="00000400000000000000" pitchFamily="2" charset="-78"/>
                <a:cs typeface="B Nazanin" panose="00000400000000000000" pitchFamily="2" charset="-78"/>
              </a:rPr>
              <a:t>می دهیم، تغییر دهیم. و باید بخاطر داشته باشید که احساساتی مثل سوگ، خشم، نومیدي، تنهایی و شرم، بویژه وقتی شدید هستند </a:t>
            </a:r>
            <a:r>
              <a:rPr lang="fa-IR" sz="2400" u="sng" dirty="0">
                <a:latin typeface="B Zar" panose="00000400000000000000" pitchFamily="2" charset="-78"/>
                <a:cs typeface="B Nazanin" panose="00000400000000000000" pitchFamily="2" charset="-78"/>
              </a:rPr>
              <a:t>براي همیشه طول نمی کشند. مشکلات غیر قابل حل نیستند، اختلالات غیر قابل درمان نیستند</a:t>
            </a:r>
            <a:r>
              <a:rPr lang="fa-IR" sz="2400" u="sng" dirty="0" smtClean="0">
                <a:latin typeface="B Zar" panose="00000400000000000000" pitchFamily="2" charset="-78"/>
                <a:cs typeface="B Nazanin" panose="00000400000000000000" pitchFamily="2" charset="-78"/>
              </a:rPr>
              <a:t>.</a:t>
            </a:r>
          </a:p>
          <a:p>
            <a:pPr marL="0" indent="0" algn="just" rtl="1">
              <a:buNone/>
            </a:pPr>
            <a:endParaRPr lang="en-US" sz="2400" dirty="0">
              <a:cs typeface="B Nazanin" panose="00000400000000000000" pitchFamily="2" charset="-78"/>
            </a:endParaRPr>
          </a:p>
          <a:p>
            <a:pPr algn="just" rtl="1"/>
            <a:r>
              <a:rPr lang="en-US" sz="2400" dirty="0">
                <a:latin typeface="B Nazanin" panose="00000400000000000000" pitchFamily="2" charset="-78"/>
                <a:cs typeface="B Nazanin" panose="00000400000000000000" pitchFamily="2" charset="-78"/>
              </a:rPr>
              <a:t> </a:t>
            </a:r>
            <a:r>
              <a:rPr lang="fa-IR" sz="2400" dirty="0">
                <a:latin typeface="B Nazanin" panose="00000400000000000000" pitchFamily="2" charset="-78"/>
                <a:cs typeface="B Nazanin" panose="00000400000000000000" pitchFamily="2" charset="-78"/>
              </a:rPr>
              <a:t>البته، گاهی خودکشی راهی براي تنبیه کردن دیگران است و یا راهی است براي اینکه به آنها نشان دهید چقدر درد می کشید. ولی پس از خودکشی دیگر آنجا نیستید تا ببینید آنها احساس گناه می کنند و یا نهایتا درد شما را می فهمند</a:t>
            </a:r>
            <a:r>
              <a:rPr lang="en-US" sz="2400" dirty="0">
                <a:latin typeface="B Zar" panose="00000400000000000000" pitchFamily="2" charset="-78"/>
                <a:cs typeface="B Nazanin" panose="00000400000000000000" pitchFamily="2" charset="-78"/>
              </a:rPr>
              <a:t>.</a:t>
            </a:r>
            <a:endParaRPr lang="en-US" sz="2400" dirty="0"/>
          </a:p>
          <a:p>
            <a:pPr algn="just" rtl="1">
              <a:lnSpc>
                <a:spcPct val="107000"/>
              </a:lnSpc>
              <a:spcAft>
                <a:spcPts val="800"/>
              </a:spcAft>
            </a:pPr>
            <a:endParaRPr lang="en-US" sz="2400" dirty="0"/>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397997898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r>
              <a:rPr lang="fa-IR" b="1" dirty="0" smtClean="0"/>
              <a:t>آموزش روانی</a:t>
            </a:r>
          </a:p>
          <a:p>
            <a:pPr marL="0" indent="0" algn="just" rtl="1">
              <a:buClrTx/>
              <a:buNone/>
            </a:pPr>
            <a:endParaRPr lang="fa-IR" b="1" dirty="0" smtClean="0"/>
          </a:p>
          <a:p>
            <a:pPr algn="just" rtl="1"/>
            <a:r>
              <a:rPr lang="fa-IR" sz="2400" dirty="0">
                <a:latin typeface="B Zar" panose="00000400000000000000" pitchFamily="2" charset="-78"/>
                <a:cs typeface="B Nazanin" panose="00000400000000000000" pitchFamily="2" charset="-78"/>
              </a:rPr>
              <a:t>اگر افکار خودکشی دارید تنها نیستید. برخی از افراد در زمان هاي سخت و دشوار زندگیشان در مورد خودکشی فکر میکنند چون در جستجوي راهی براي فرار از دردي هستند که احساس می کنند غیرقابل تحمل است و پایانی ندارد. افکارخودکشی می تواند خیلی ترسناك باشد ولی مهم است که بدانید فکر کردن در مورد خودکشی به معنی از دست دادن کنترل و یا عمل کردن براساس این افکار نیست. افکار خودکشی به این معنی نیست که آدم "ضعیفی" هستید و </a:t>
            </a:r>
            <a:r>
              <a:rPr lang="fa-IR" sz="2400" dirty="0" smtClean="0">
                <a:latin typeface="B Zar" panose="00000400000000000000" pitchFamily="2" charset="-78"/>
                <a:cs typeface="B Nazanin" panose="00000400000000000000" pitchFamily="2" charset="-78"/>
              </a:rPr>
              <a:t>یا </a:t>
            </a:r>
            <a:r>
              <a:rPr lang="fa-IR" sz="2400" dirty="0">
                <a:latin typeface="B Zar" panose="00000400000000000000" pitchFamily="2" charset="-78"/>
                <a:cs typeface="B Nazanin" panose="00000400000000000000" pitchFamily="2" charset="-78"/>
              </a:rPr>
              <a:t>دیوانه"شده اید. هستید. حتی اگر موقعیتی که در آن قرار دارید ناامید کننده به نظر می رسد و یا احساس می کنید دیگر نمی توانید این وضعیت را تحمل کنید ، باید بدانید راه هایی براي خلاص شدن از آنها وجود دارد. شما مجبور نیستید با این موقعیت تنها مواجه شوید. کمک همیشه وجود دارد. </a:t>
            </a:r>
            <a:r>
              <a:rPr lang="fa-IR" sz="2400" u="sng" dirty="0">
                <a:latin typeface="B Zar" panose="00000400000000000000" pitchFamily="2" charset="-78"/>
                <a:cs typeface="B Nazanin" panose="00000400000000000000" pitchFamily="2" charset="-78"/>
              </a:rPr>
              <a:t>برای خودکشی هیچ وقت دیر نیست به </a:t>
            </a:r>
            <a:r>
              <a:rPr lang="fa-IR" sz="2400" u="sng" dirty="0" smtClean="0">
                <a:latin typeface="B Zar" panose="00000400000000000000" pitchFamily="2" charset="-78"/>
                <a:cs typeface="B Nazanin" panose="00000400000000000000" pitchFamily="2" charset="-78"/>
              </a:rPr>
              <a:t>خودتان </a:t>
            </a:r>
            <a:r>
              <a:rPr lang="fa-IR" sz="2400" u="sng" dirty="0">
                <a:latin typeface="B Zar" panose="00000400000000000000" pitchFamily="2" charset="-78"/>
                <a:cs typeface="B Nazanin" panose="00000400000000000000" pitchFamily="2" charset="-78"/>
              </a:rPr>
              <a:t>و به ما فرصت بدهید تا با کمک هم برای مشکلتان راه حلی پیدا کنیم. </a:t>
            </a:r>
            <a:r>
              <a:rPr lang="fa-IR" sz="2400" u="sng" dirty="0">
                <a:solidFill>
                  <a:srgbClr val="FF0000"/>
                </a:solidFill>
                <a:latin typeface="B Zar" panose="00000400000000000000" pitchFamily="2" charset="-78"/>
                <a:cs typeface="B Nazanin" panose="00000400000000000000" pitchFamily="2" charset="-78"/>
              </a:rPr>
              <a:t>( تکنیک وقفه زمانی)</a:t>
            </a:r>
            <a:endParaRPr lang="en-US" sz="2400" dirty="0"/>
          </a:p>
          <a:p>
            <a:pPr marL="0" indent="0" algn="just" rtl="1">
              <a:buClrTx/>
              <a:buNone/>
            </a:pPr>
            <a:endParaRPr lang="fa-IR" b="1" dirty="0" smtClean="0"/>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2671589827"/>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r>
              <a:rPr lang="fa-IR" b="1" dirty="0" smtClean="0"/>
              <a:t>آموزش روانی</a:t>
            </a:r>
          </a:p>
          <a:p>
            <a:pPr marL="0" indent="0" algn="ctr" rtl="1">
              <a:buClrTx/>
              <a:buNone/>
            </a:pPr>
            <a:r>
              <a:rPr lang="fa-IR" dirty="0" smtClean="0"/>
              <a:t>قابل توجه روانشناسان</a:t>
            </a:r>
          </a:p>
          <a:p>
            <a:pPr marL="0" indent="0" algn="just" rtl="1">
              <a:buClrTx/>
              <a:buNone/>
            </a:pPr>
            <a:r>
              <a:rPr lang="fa-IR" sz="2400" dirty="0" smtClean="0">
                <a:latin typeface="B Zar" panose="00000400000000000000" pitchFamily="2" charset="-78"/>
                <a:ea typeface="Calibri" panose="020F0502020204030204" pitchFamily="34" charset="0"/>
                <a:cs typeface="B Nazanin" panose="00000400000000000000" pitchFamily="2" charset="-78"/>
              </a:rPr>
              <a:t>البته</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مراقب</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باشید</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تا</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در</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اولین</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جلسات</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سعی</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نکنید</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بیماری</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را</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که</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نومید</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است،</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متقاعد</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کنید</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که</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همه</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مشکلات برطرف</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می</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شود،</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راه</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های</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دیگری</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وجود</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دارد</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که</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قطعا</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موثر</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خواهد</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بود</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و</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یا</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خودکشی</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اصلا</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به</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عنوان</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یک راه</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حل</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قابل</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پذیرش</a:t>
            </a:r>
            <a:r>
              <a:rPr lang="fa-IR" sz="2400" dirty="0" smtClean="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نیست</a:t>
            </a:r>
            <a:r>
              <a:rPr lang="fa-IR" sz="2400" dirty="0" smtClean="0">
                <a:latin typeface="B Zar" panose="00000400000000000000" pitchFamily="2" charset="-78"/>
                <a:ea typeface="Calibri" panose="020F0502020204030204" pitchFamily="34" charset="0"/>
                <a:cs typeface="B Nazanin" panose="00000400000000000000" pitchFamily="2" charset="-78"/>
              </a:rPr>
              <a:t>.</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بلکه</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سعی</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کنید</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در</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این</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باور</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مراجع</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که</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خودکشی</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بهترین</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راه</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حل</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است،</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شک</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و تردید</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ایجاد</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کنید،</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راه</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های</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دیگر</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را</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شناسایی</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کنید</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و</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از</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بیمار</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بخواهید</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تا</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فعلا</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تعهد</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بدهد</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که</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به</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خودکشی اقدام</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نکند</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تا</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با</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هم</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بتوانند</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سایر</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حق</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انتخاب</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ها</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و</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گزینه</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ها</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را</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بررسی</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کنند</a:t>
            </a:r>
            <a:r>
              <a:rPr lang="en-US" sz="2400" dirty="0" smtClean="0">
                <a:latin typeface="B Zar" panose="00000400000000000000" pitchFamily="2" charset="-78"/>
                <a:ea typeface="Calibri" panose="020F0502020204030204" pitchFamily="34" charset="0"/>
                <a:cs typeface="B Nazanin"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بنابراین،</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مهم</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است</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که</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شک</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و تردید</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بیمار</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را</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در</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مورد</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وجود</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راه</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حل</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های</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دیگر</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بپذیرید</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و</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وی</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را</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به</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شکل</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غیرواقع</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بینا</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نه</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ای</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تشویق</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به خوش</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بینی</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که</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ممکن</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است</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منتهی</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به</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نومیدی</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ناگهانی</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شود،</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نکنید</a:t>
            </a:r>
            <a:r>
              <a:rPr lang="en-US" sz="2400" dirty="0" smtClean="0">
                <a:latin typeface="B Zar" panose="00000400000000000000" pitchFamily="2" charset="-78"/>
                <a:ea typeface="Calibri" panose="020F0502020204030204" pitchFamily="34" charset="0"/>
                <a:cs typeface="B Nazanin" panose="00000400000000000000" pitchFamily="2" charset="-78"/>
              </a:rPr>
              <a:t>.</a:t>
            </a:r>
            <a:endParaRPr lang="fa-IR" sz="2400" b="1" dirty="0" smtClean="0"/>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499498601"/>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r>
              <a:rPr lang="fa-IR" b="1" dirty="0" smtClean="0"/>
              <a:t>آموزش روانی</a:t>
            </a:r>
          </a:p>
          <a:p>
            <a:pPr algn="just" rtl="1"/>
            <a:r>
              <a:rPr lang="fa-IR" dirty="0">
                <a:latin typeface="B Zar" panose="00000400000000000000" pitchFamily="2" charset="-78"/>
                <a:cs typeface="B Nazanin" panose="00000400000000000000" pitchFamily="2" charset="-78"/>
              </a:rPr>
              <a:t>برخی از افکاري که ممکن است در این وضعیت در ذهن بیمار وجود داشته باشد در زیر آمده است</a:t>
            </a:r>
            <a:r>
              <a:rPr lang="en-US" dirty="0">
                <a:latin typeface="B Zar" panose="00000400000000000000" pitchFamily="2" charset="-78"/>
                <a:cs typeface="B Nazanin" panose="00000400000000000000" pitchFamily="2" charset="-78"/>
              </a:rPr>
              <a:t>:</a:t>
            </a:r>
            <a:endParaRPr lang="en-US" dirty="0"/>
          </a:p>
          <a:p>
            <a:pPr lvl="0" algn="just" rtl="1">
              <a:buClrTx/>
              <a:buFont typeface="Wingdings" panose="05000000000000000000" pitchFamily="2" charset="2"/>
              <a:buChar char="ü"/>
            </a:pPr>
            <a:r>
              <a:rPr lang="fa-IR" dirty="0">
                <a:latin typeface="B Zar" panose="00000400000000000000" pitchFamily="2" charset="-78"/>
                <a:cs typeface="B Nazanin" panose="00000400000000000000" pitchFamily="2" charset="-78"/>
              </a:rPr>
              <a:t>هیچ راهی وجود ندارد</a:t>
            </a:r>
            <a:endParaRPr lang="en-US" dirty="0"/>
          </a:p>
          <a:p>
            <a:pPr lvl="0" algn="just" rtl="1">
              <a:buClrTx/>
              <a:buFont typeface="Wingdings" panose="05000000000000000000" pitchFamily="2" charset="2"/>
              <a:buChar char="ü"/>
            </a:pPr>
            <a:r>
              <a:rPr lang="fa-IR" dirty="0">
                <a:latin typeface="B Zar" panose="00000400000000000000" pitchFamily="2" charset="-78"/>
                <a:cs typeface="B Nazanin" panose="00000400000000000000" pitchFamily="2" charset="-78"/>
              </a:rPr>
              <a:t>خانواده و دوستان بدون شما وضعیت بهتري خواهند داشت</a:t>
            </a:r>
            <a:endParaRPr lang="en-US" dirty="0"/>
          </a:p>
          <a:p>
            <a:pPr lvl="0" algn="just" rtl="1">
              <a:buClrTx/>
              <a:buFont typeface="Wingdings" panose="05000000000000000000" pitchFamily="2" charset="2"/>
              <a:buChar char="ü"/>
            </a:pPr>
            <a:r>
              <a:rPr lang="fa-IR" dirty="0">
                <a:latin typeface="B Zar" panose="00000400000000000000" pitchFamily="2" charset="-78"/>
                <a:cs typeface="B Nazanin" panose="00000400000000000000" pitchFamily="2" charset="-78"/>
              </a:rPr>
              <a:t>شما کار خیلی وحشتناکی انجام داده اید که خودکشی تنها راه حل است</a:t>
            </a:r>
            <a:endParaRPr lang="en-US" dirty="0"/>
          </a:p>
          <a:p>
            <a:pPr lvl="0" algn="just" rtl="1">
              <a:buClrTx/>
              <a:buFont typeface="Wingdings" panose="05000000000000000000" pitchFamily="2" charset="2"/>
              <a:buChar char="ü"/>
            </a:pPr>
            <a:r>
              <a:rPr lang="fa-IR" dirty="0">
                <a:latin typeface="B Zar" panose="00000400000000000000" pitchFamily="2" charset="-78"/>
                <a:cs typeface="B Nazanin" panose="00000400000000000000" pitchFamily="2" charset="-78"/>
              </a:rPr>
              <a:t>این درد غیرقابل تحمل تا ابد ادامه خواهد داشت</a:t>
            </a:r>
            <a:endParaRPr lang="en-US" dirty="0"/>
          </a:p>
          <a:p>
            <a:pPr algn="r" rtl="1">
              <a:buClrTx/>
              <a:buFont typeface="Wingdings" panose="05000000000000000000" pitchFamily="2" charset="2"/>
              <a:buChar char="ü"/>
            </a:pPr>
            <a:r>
              <a:rPr lang="fa-IR" dirty="0">
                <a:latin typeface="B Zar" panose="00000400000000000000" pitchFamily="2" charset="-78"/>
                <a:ea typeface="Calibri" panose="020F0502020204030204" pitchFamily="34" charset="0"/>
                <a:cs typeface="B Nazanin" panose="00000400000000000000" pitchFamily="2" charset="-78"/>
              </a:rPr>
              <a:t>از این همه درد و رنج خلاص می </a:t>
            </a:r>
            <a:r>
              <a:rPr lang="fa-IR" dirty="0" smtClean="0">
                <a:latin typeface="B Zar" panose="00000400000000000000" pitchFamily="2" charset="-78"/>
                <a:ea typeface="Calibri" panose="020F0502020204030204" pitchFamily="34" charset="0"/>
                <a:cs typeface="B Nazanin" panose="00000400000000000000" pitchFamily="2" charset="-78"/>
              </a:rPr>
              <a:t>شوم</a:t>
            </a:r>
          </a:p>
          <a:p>
            <a:pPr marL="342900" lvl="0" indent="-342900" algn="just" rtl="1">
              <a:buClrTx/>
              <a:buFont typeface="Wingdings" panose="05000000000000000000" pitchFamily="2" charset="2"/>
              <a:buChar char=""/>
            </a:pPr>
            <a:r>
              <a:rPr lang="fa-IR" dirty="0">
                <a:latin typeface="B Zar" panose="00000400000000000000" pitchFamily="2" charset="-78"/>
                <a:cs typeface="B Nazanin" panose="00000400000000000000" pitchFamily="2" charset="-78"/>
              </a:rPr>
              <a:t>اگر خودم را بکشم می فهمند چقدر به من صدمه زده </a:t>
            </a:r>
            <a:r>
              <a:rPr lang="fa-IR" dirty="0" smtClean="0">
                <a:latin typeface="B Zar" panose="00000400000000000000" pitchFamily="2" charset="-78"/>
                <a:cs typeface="B Nazanin" panose="00000400000000000000" pitchFamily="2" charset="-78"/>
              </a:rPr>
              <a:t>اند</a:t>
            </a:r>
            <a:endParaRPr lang="fa-IR" dirty="0" smtClean="0"/>
          </a:p>
          <a:p>
            <a:pPr marL="342900" lvl="0" indent="-342900" algn="just" rtl="1">
              <a:buClrTx/>
              <a:buFont typeface="Wingdings" panose="05000000000000000000" pitchFamily="2" charset="2"/>
              <a:buChar char=""/>
            </a:pPr>
            <a:r>
              <a:rPr lang="fa-IR" dirty="0" smtClean="0">
                <a:latin typeface="B Zar" panose="00000400000000000000" pitchFamily="2" charset="-78"/>
                <a:ea typeface="Calibri" panose="020F0502020204030204" pitchFamily="34" charset="0"/>
                <a:cs typeface="B Nazanin" panose="00000400000000000000" pitchFamily="2" charset="-78"/>
              </a:rPr>
              <a:t>با </a:t>
            </a:r>
            <a:r>
              <a:rPr lang="fa-IR" dirty="0">
                <a:latin typeface="B Zar" panose="00000400000000000000" pitchFamily="2" charset="-78"/>
                <a:ea typeface="Calibri" panose="020F0502020204030204" pitchFamily="34" charset="0"/>
                <a:cs typeface="B Nazanin" panose="00000400000000000000" pitchFamily="2" charset="-78"/>
              </a:rPr>
              <a:t>این کار می توانم انتقامم را از دیگران بگیرم</a:t>
            </a:r>
            <a:endParaRPr lang="fa-IR" b="1" dirty="0" smtClean="0"/>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85938983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r>
              <a:rPr lang="fa-IR" b="1" dirty="0" smtClean="0"/>
              <a:t>آموزش روانی</a:t>
            </a:r>
          </a:p>
          <a:p>
            <a:pPr marL="0" indent="0" algn="just" rtl="1">
              <a:buClrTx/>
              <a:buNone/>
            </a:pPr>
            <a:r>
              <a:rPr lang="fa-IR" sz="2400" b="1" dirty="0">
                <a:latin typeface="B Zar" panose="00000400000000000000" pitchFamily="2" charset="-78"/>
                <a:ea typeface="Calibri" panose="020F0502020204030204" pitchFamily="34" charset="0"/>
                <a:cs typeface="B Nazanin" panose="00000400000000000000" pitchFamily="2" charset="-78"/>
              </a:rPr>
              <a:t>عوامل </a:t>
            </a:r>
            <a:r>
              <a:rPr lang="fa-IR" sz="2400" b="1" dirty="0" smtClean="0">
                <a:latin typeface="B Zar" panose="00000400000000000000" pitchFamily="2" charset="-78"/>
                <a:ea typeface="Calibri" panose="020F0502020204030204" pitchFamily="34" charset="0"/>
                <a:cs typeface="B Nazanin" panose="00000400000000000000" pitchFamily="2" charset="-78"/>
              </a:rPr>
              <a:t>موثر</a:t>
            </a:r>
            <a:endParaRPr lang="fa-IR" sz="2400" dirty="0" smtClean="0">
              <a:latin typeface="B Zar" panose="00000400000000000000" pitchFamily="2" charset="-78"/>
              <a:ea typeface="Calibri" panose="020F0502020204030204" pitchFamily="34" charset="0"/>
              <a:cs typeface="B Nazanin" panose="00000400000000000000" pitchFamily="2" charset="-78"/>
            </a:endParaRPr>
          </a:p>
          <a:p>
            <a:pPr marL="0" indent="0" algn="just" rtl="1">
              <a:buClrTx/>
              <a:buNone/>
            </a:pPr>
            <a:r>
              <a:rPr lang="fa-IR" sz="2400" dirty="0" smtClean="0">
                <a:latin typeface="B Zar" panose="00000400000000000000" pitchFamily="2" charset="-78"/>
                <a:ea typeface="Calibri" panose="020F0502020204030204" pitchFamily="34" charset="0"/>
                <a:cs typeface="B Nazanin" panose="00000400000000000000" pitchFamily="2" charset="-78"/>
              </a:rPr>
              <a:t>عوامل </a:t>
            </a:r>
            <a:r>
              <a:rPr lang="fa-IR" sz="2400" dirty="0">
                <a:latin typeface="B Zar" panose="00000400000000000000" pitchFamily="2" charset="-78"/>
                <a:ea typeface="Calibri" panose="020F0502020204030204" pitchFamily="34" charset="0"/>
                <a:cs typeface="B Nazanin" panose="00000400000000000000" pitchFamily="2" charset="-78"/>
              </a:rPr>
              <a:t>مختلفی در بروزافکار و یا قصد خودکشی نقش دارند. یکی از مهمترین این عوامل، مشکلات و بیماري هاي روان پزشکی است. افسردگی یکی از مهمترین مواردي است که خطر خودکشی را افزایش می دهد</a:t>
            </a:r>
            <a:r>
              <a:rPr lang="en-US" sz="2400" dirty="0">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 افسردگی، تفکر شما را تحریف می کند، انگار که یک عینک سیاه به چشم زده اید و همه چیز تیره تار به نظر می رسد (</a:t>
            </a:r>
            <a:r>
              <a:rPr lang="fa-IR" sz="2400" u="sng" dirty="0">
                <a:latin typeface="B Zar" panose="00000400000000000000" pitchFamily="2" charset="-78"/>
                <a:ea typeface="Calibri" panose="020F0502020204030204" pitchFamily="34" charset="0"/>
                <a:cs typeface="B Nazanin" panose="00000400000000000000" pitchFamily="2" charset="-78"/>
              </a:rPr>
              <a:t>در بسیاری مواقع افراد از ابتلای خود به افسردگی خبر ندارند</a:t>
            </a:r>
            <a:r>
              <a:rPr lang="fa-IR" sz="2400" dirty="0">
                <a:latin typeface="B Zar" panose="00000400000000000000" pitchFamily="2" charset="-78"/>
                <a:ea typeface="Calibri" panose="020F0502020204030204" pitchFamily="34" charset="0"/>
                <a:cs typeface="B Nazanin" panose="00000400000000000000" pitchFamily="2" charset="-78"/>
              </a:rPr>
              <a:t>)</a:t>
            </a:r>
            <a:r>
              <a:rPr lang="en-US" sz="2400" dirty="0">
                <a:latin typeface="B Zar" panose="00000400000000000000" pitchFamily="2" charset="-78"/>
                <a:ea typeface="Calibri" panose="020F0502020204030204" pitchFamily="34" charset="0"/>
                <a:cs typeface="B Nazanin" panose="00000400000000000000" pitchFamily="2" charset="-78"/>
              </a:rPr>
              <a:t>.</a:t>
            </a:r>
            <a:r>
              <a:rPr lang="fa-IR" sz="2400" dirty="0">
                <a:latin typeface="B Zar" panose="00000400000000000000" pitchFamily="2" charset="-78"/>
                <a:ea typeface="Calibri" panose="020F0502020204030204" pitchFamily="34" charset="0"/>
                <a:cs typeface="B Nazanin" panose="00000400000000000000" pitchFamily="2" charset="-78"/>
              </a:rPr>
              <a:t> علاوه براین، استرس هاي زندگی مانند مشکلات مالی و قانونی، مشکلات جسمی بویژه ابتلا به بیماري هاي مزمن و یا صعب العلاج، درد مزمن و نیز اختلاف با افراد مهم زندگی و یا از دست دادن آنها احتمال خودکشی را افزایش دهد</a:t>
            </a:r>
            <a:endParaRPr lang="fa-IR" sz="2400" b="1" dirty="0" smtClean="0"/>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367385245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r>
              <a:rPr lang="fa-IR" b="1" dirty="0" smtClean="0"/>
              <a:t>آموزش روانی</a:t>
            </a:r>
          </a:p>
          <a:p>
            <a:pPr marL="228600" algn="just" rtl="1"/>
            <a:r>
              <a:rPr lang="fa-IR" sz="2400" b="1" dirty="0" smtClean="0">
                <a:latin typeface="B Zar" panose="00000400000000000000" pitchFamily="2" charset="-78"/>
                <a:cs typeface="B Nazanin" panose="00000400000000000000" pitchFamily="2" charset="-78"/>
              </a:rPr>
              <a:t>درمان</a:t>
            </a:r>
          </a:p>
          <a:p>
            <a:pPr marL="228600" algn="just" rtl="1"/>
            <a:r>
              <a:rPr lang="fa-IR" sz="2400" dirty="0" smtClean="0">
                <a:latin typeface="B Zar" panose="00000400000000000000" pitchFamily="2" charset="-78"/>
                <a:cs typeface="B Nazanin" panose="00000400000000000000" pitchFamily="2" charset="-78"/>
              </a:rPr>
              <a:t>درد </a:t>
            </a:r>
            <a:r>
              <a:rPr lang="fa-IR" sz="2400" dirty="0">
                <a:latin typeface="B Zar" panose="00000400000000000000" pitchFamily="2" charset="-78"/>
                <a:cs typeface="B Nazanin" panose="00000400000000000000" pitchFamily="2" charset="-78"/>
              </a:rPr>
              <a:t>شما خیلی واقعی است، ولی باید بدانید که امید وجود دارد. با امید به درمان و حمایت خانواده میتوانید یاد بگیرید که چگونه موقعیتی را که موجب رنج تان شده تغییر دهید و یا آن را مدیریت کنید. صدمه زدن به خود یا خودکشی تنها حق انتخاب شما نیست. متخصصان می توانند به شما کمک کنند تا مهارت هاي جدیدي را براي مقابله با درد و رنج تان یاد بگیرید. این شامل رشد مهارت هاي جدید براي مقابله، دیدن مشکلات از یک زاویه یگر، بهبود توانایی مدیریت هیجانات شدید و دردناك، بهبود روابط و افزایش حمایت هاي اجتماعی و یا داروها باشد</a:t>
            </a:r>
            <a:r>
              <a:rPr lang="en-US" dirty="0">
                <a:latin typeface="B Zar" panose="00000400000000000000" pitchFamily="2" charset="-78"/>
                <a:cs typeface="B Nazanin" panose="00000400000000000000" pitchFamily="2" charset="-78"/>
              </a:rPr>
              <a:t>.</a:t>
            </a:r>
            <a:endParaRPr lang="en-US" dirty="0"/>
          </a:p>
          <a:p>
            <a:pPr marL="0" indent="0" algn="just" rtl="1">
              <a:buClrTx/>
              <a:buNone/>
            </a:pPr>
            <a:endParaRPr lang="fa-IR" b="1" dirty="0" smtClean="0"/>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1441125013"/>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endParaRPr lang="en-US" sz="2400" dirty="0" smtClean="0"/>
          </a:p>
          <a:p>
            <a:pPr algn="r" rtl="1">
              <a:lnSpc>
                <a:spcPct val="107000"/>
              </a:lnSpc>
              <a:spcAft>
                <a:spcPts val="800"/>
              </a:spcAft>
            </a:pPr>
            <a:r>
              <a:rPr lang="fa-IR" sz="3200" b="1" dirty="0" smtClean="0">
                <a:latin typeface="B Zar" panose="00000400000000000000" pitchFamily="2" charset="-78"/>
                <a:ea typeface="Calibri" panose="020F0502020204030204" pitchFamily="34" charset="0"/>
                <a:cs typeface="B Nazanin" panose="00000400000000000000" pitchFamily="2" charset="-78"/>
              </a:rPr>
              <a:t>تدوین </a:t>
            </a:r>
            <a:r>
              <a:rPr lang="fa-IR" sz="3200" b="1" dirty="0">
                <a:latin typeface="B Zar" panose="00000400000000000000" pitchFamily="2" charset="-78"/>
                <a:ea typeface="Calibri" panose="020F0502020204030204" pitchFamily="34" charset="0"/>
                <a:cs typeface="B Nazanin" panose="00000400000000000000" pitchFamily="2" charset="-78"/>
              </a:rPr>
              <a:t>طرح امنیت</a:t>
            </a:r>
            <a:endParaRPr lang="en-US" sz="18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fa-IR" sz="2400" b="1" dirty="0">
                <a:latin typeface="B Zar" panose="00000400000000000000" pitchFamily="2" charset="-78"/>
                <a:ea typeface="Calibri" panose="020F0502020204030204" pitchFamily="34" charset="0"/>
                <a:cs typeface="B Nazanin" panose="00000400000000000000" pitchFamily="2" charset="-78"/>
              </a:rPr>
              <a:t>اطلاعاتی برای روانشناس</a:t>
            </a:r>
            <a:r>
              <a:rPr lang="en-US" sz="2400" b="1" dirty="0">
                <a:latin typeface="B Zar" panose="00000400000000000000" pitchFamily="2" charset="-78"/>
                <a:ea typeface="Calibri" panose="020F0502020204030204" pitchFamily="34" charset="0"/>
                <a:cs typeface="B Nazanin" panose="00000400000000000000" pitchFamily="2" charset="-78"/>
              </a:rPr>
              <a:t>:</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fa-IR" sz="2400" dirty="0">
                <a:latin typeface="B Zar" panose="00000400000000000000" pitchFamily="2" charset="-78"/>
                <a:ea typeface="Calibri" panose="020F0502020204030204" pitchFamily="34" charset="0"/>
                <a:cs typeface="B Nazanin" panose="00000400000000000000" pitchFamily="2" charset="-78"/>
              </a:rPr>
              <a:t>مدیریت خطر خودکشی از ارزیابی خطر آن جداشدنی نیست زیرا نوع مداخله به میزان زیادی بستگی به سطح خطر خودکشی دارد. بنابراین پس از تعیین سطح خطر خودکشی، باید طرح درمان ریخته شود. این طرح معمولا با همکاری مراجع تکمیل شده و گاهی لازم است خانواده بیمار نیز در آن مشارکت داشته باشد. همچنین طرح درمان مستلزم همکاری تیمی پزشک و روان شناس است تا مولفه های مختلف آن اجرا شود. بطور کلی، طرح درمان باید </a:t>
            </a:r>
            <a:r>
              <a:rPr lang="fa-IR" sz="2400" b="1" dirty="0">
                <a:latin typeface="B Zar" panose="00000400000000000000" pitchFamily="2" charset="-78"/>
                <a:ea typeface="Calibri" panose="020F0502020204030204" pitchFamily="34" charset="0"/>
                <a:cs typeface="B Nazanin" panose="00000400000000000000" pitchFamily="2" charset="-78"/>
              </a:rPr>
              <a:t>امنیت فوری </a:t>
            </a:r>
            <a:r>
              <a:rPr lang="fa-IR" sz="2400" dirty="0">
                <a:latin typeface="B Zar" panose="00000400000000000000" pitchFamily="2" charset="-78"/>
                <a:ea typeface="Calibri" panose="020F0502020204030204" pitchFamily="34" charset="0"/>
                <a:cs typeface="B Nazanin" panose="00000400000000000000" pitchFamily="2" charset="-78"/>
              </a:rPr>
              <a:t>مراجع را تامین کند و زمینه لازم را برای درمان فوری بیمار و آموزش خانواده فراهم آورد</a:t>
            </a:r>
            <a:r>
              <a:rPr lang="en-US" sz="2400" dirty="0">
                <a:latin typeface="B Zar" panose="00000400000000000000" pitchFamily="2" charset="-78"/>
                <a:ea typeface="Calibri" panose="020F0502020204030204" pitchFamily="34" charset="0"/>
                <a:cs typeface="B Nazanin" panose="00000400000000000000" pitchFamily="2" charset="-78"/>
              </a:rPr>
              <a:t>.</a:t>
            </a:r>
            <a:endParaRPr lang="en-US" sz="1800" dirty="0">
              <a:latin typeface="Calibri" panose="020F0502020204030204" pitchFamily="34" charset="0"/>
              <a:ea typeface="Calibri" panose="020F0502020204030204" pitchFamily="34" charset="0"/>
              <a:cs typeface="Arial" panose="020B0604020202020204" pitchFamily="34" charset="0"/>
            </a:endParaRPr>
          </a:p>
          <a:p>
            <a:pPr marL="0" indent="0" algn="just" rtl="1">
              <a:buClrTx/>
              <a:buNone/>
            </a:pPr>
            <a:endParaRPr lang="fa-IR" sz="2400" b="1" dirty="0" smtClean="0"/>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731592834"/>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endParaRPr lang="en-US" sz="2400" dirty="0" smtClean="0"/>
          </a:p>
          <a:p>
            <a:pPr algn="r" rtl="1">
              <a:lnSpc>
                <a:spcPct val="107000"/>
              </a:lnSpc>
              <a:spcAft>
                <a:spcPts val="800"/>
              </a:spcAft>
            </a:pPr>
            <a:r>
              <a:rPr lang="fa-IR" sz="3200" b="1" dirty="0" smtClean="0">
                <a:latin typeface="B Zar" panose="00000400000000000000" pitchFamily="2" charset="-78"/>
                <a:ea typeface="Calibri" panose="020F0502020204030204" pitchFamily="34" charset="0"/>
                <a:cs typeface="B Nazanin" panose="00000400000000000000" pitchFamily="2" charset="-78"/>
              </a:rPr>
              <a:t>تدوین </a:t>
            </a:r>
            <a:r>
              <a:rPr lang="fa-IR" sz="3200" b="1" dirty="0">
                <a:latin typeface="B Zar" panose="00000400000000000000" pitchFamily="2" charset="-78"/>
                <a:ea typeface="Calibri" panose="020F0502020204030204" pitchFamily="34" charset="0"/>
                <a:cs typeface="B Nazanin" panose="00000400000000000000" pitchFamily="2" charset="-78"/>
              </a:rPr>
              <a:t>طرح امنیت</a:t>
            </a:r>
            <a:endParaRPr lang="en-US" sz="1800" dirty="0">
              <a:latin typeface="Calibri" panose="020F0502020204030204" pitchFamily="34" charset="0"/>
              <a:ea typeface="Calibri" panose="020F0502020204030204" pitchFamily="34" charset="0"/>
              <a:cs typeface="Arial" panose="020B0604020202020204" pitchFamily="34" charset="0"/>
            </a:endParaRPr>
          </a:p>
          <a:p>
            <a:pPr marL="0" indent="0" algn="just" rtl="1">
              <a:buClrTx/>
              <a:buNone/>
            </a:pPr>
            <a:r>
              <a:rPr lang="fa-IR" sz="2400" dirty="0">
                <a:latin typeface="B Zar" panose="00000400000000000000" pitchFamily="2" charset="-78"/>
                <a:ea typeface="Calibri" panose="020F0502020204030204" pitchFamily="34" charset="0"/>
                <a:cs typeface="B Nazanin" panose="00000400000000000000" pitchFamily="2" charset="-78"/>
              </a:rPr>
              <a:t>بنابراین، تضمین امنیت مراجع، اولین کاری است که در مدیریت خودکشی باید انجام شود. وقتی مراجع افکار خودکشی را گزارش می دهد صرف نظر از سطح خطر ، باید یک طرح امنیت را با همکاری مراجع ( و در صورت امکان با خانواده وی) طراحی کنید و هر زمان که تغییری در سطح خطر خودکشی اتفاق افتاد، این طرح را دوباره بازنگری کنید</a:t>
            </a:r>
            <a:r>
              <a:rPr lang="en-US" sz="2400" dirty="0">
                <a:latin typeface="B Zar" panose="00000400000000000000" pitchFamily="2" charset="-78"/>
                <a:ea typeface="Calibri" panose="020F0502020204030204" pitchFamily="34" charset="0"/>
                <a:cs typeface="B Nazanin" panose="00000400000000000000" pitchFamily="2" charset="-78"/>
              </a:rPr>
              <a:t>.</a:t>
            </a:r>
            <a:endParaRPr lang="fa-IR" sz="2400" b="1" dirty="0" smtClean="0"/>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1949859348"/>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6"/>
            <a:ext cx="10071278" cy="5940613"/>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endParaRPr lang="en-US" sz="2400" dirty="0" smtClean="0"/>
          </a:p>
          <a:p>
            <a:pPr algn="just" rtl="1">
              <a:lnSpc>
                <a:spcPct val="107000"/>
              </a:lnSpc>
              <a:spcAft>
                <a:spcPts val="800"/>
              </a:spcAft>
            </a:pPr>
            <a:r>
              <a:rPr lang="fa-IR" sz="3200" b="1" dirty="0" smtClean="0">
                <a:latin typeface="B Zar" panose="00000400000000000000" pitchFamily="2" charset="-78"/>
                <a:ea typeface="Calibri" panose="020F0502020204030204" pitchFamily="34" charset="0"/>
                <a:cs typeface="B Nazanin" panose="00000400000000000000" pitchFamily="2" charset="-78"/>
              </a:rPr>
              <a:t>تدوین </a:t>
            </a:r>
            <a:r>
              <a:rPr lang="fa-IR" sz="3200" b="1" dirty="0">
                <a:latin typeface="B Zar" panose="00000400000000000000" pitchFamily="2" charset="-78"/>
                <a:ea typeface="Calibri" panose="020F0502020204030204" pitchFamily="34" charset="0"/>
                <a:cs typeface="B Nazanin" panose="00000400000000000000" pitchFamily="2" charset="-78"/>
              </a:rPr>
              <a:t>طرح </a:t>
            </a:r>
            <a:r>
              <a:rPr lang="fa-IR" sz="3200" b="1" dirty="0" smtClean="0">
                <a:latin typeface="B Zar" panose="00000400000000000000" pitchFamily="2" charset="-78"/>
                <a:ea typeface="Calibri" panose="020F0502020204030204" pitchFamily="34" charset="0"/>
                <a:cs typeface="B Nazanin" panose="00000400000000000000" pitchFamily="2" charset="-78"/>
              </a:rPr>
              <a:t>امنیت</a:t>
            </a:r>
            <a:endParaRPr lang="fa-IR" sz="3200" b="1" dirty="0">
              <a:latin typeface="B Zar" panose="00000400000000000000" pitchFamily="2" charset="-78"/>
              <a:ea typeface="Calibri" panose="020F0502020204030204" pitchFamily="34" charset="0"/>
              <a:cs typeface="B Nazanin" panose="00000400000000000000" pitchFamily="2" charset="-78"/>
            </a:endParaRPr>
          </a:p>
          <a:p>
            <a:pPr algn="just" rtl="1">
              <a:lnSpc>
                <a:spcPct val="107000"/>
              </a:lnSpc>
              <a:spcAft>
                <a:spcPts val="800"/>
              </a:spcAft>
            </a:pPr>
            <a:r>
              <a:rPr lang="fa-IR" dirty="0">
                <a:latin typeface="Calibri" panose="020F0502020204030204" pitchFamily="34" charset="0"/>
                <a:ea typeface="Calibri" panose="020F0502020204030204" pitchFamily="34" charset="0"/>
                <a:cs typeface="B Nazanin" panose="00000400000000000000" pitchFamily="2" charset="-78"/>
              </a:rPr>
              <a:t>مولفه های اساسی طرح امنیت عبارت است از:</a:t>
            </a:r>
          </a:p>
          <a:p>
            <a:pPr algn="just" rtl="1">
              <a:spcBef>
                <a:spcPts val="0"/>
              </a:spcBef>
              <a:spcAft>
                <a:spcPts val="0"/>
              </a:spcAft>
            </a:pPr>
            <a:r>
              <a:rPr lang="fa-IR" b="1" spc="50" dirty="0" smtClean="0">
                <a:ln w="0"/>
                <a:solidFill>
                  <a:srgbClr val="002060"/>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B Nazanin" panose="00000400000000000000" pitchFamily="2" charset="-78"/>
              </a:rPr>
              <a:t>1. شناسایی </a:t>
            </a:r>
            <a:r>
              <a:rPr lang="fa-IR" b="1" spc="50" dirty="0">
                <a:ln w="0"/>
                <a:solidFill>
                  <a:srgbClr val="002060"/>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B Nazanin" panose="00000400000000000000" pitchFamily="2" charset="-78"/>
              </a:rPr>
              <a:t>علائم هشدار دهنده ای که وقوع بحران خودکشی قریب الوقوع را علامت می دهد</a:t>
            </a:r>
          </a:p>
          <a:p>
            <a:pPr algn="just" rtl="1">
              <a:spcBef>
                <a:spcPts val="0"/>
              </a:spcBef>
              <a:spcAft>
                <a:spcPts val="0"/>
              </a:spcAft>
            </a:pPr>
            <a:r>
              <a:rPr lang="fa-IR" b="1" spc="50" dirty="0" smtClean="0">
                <a:ln w="0"/>
                <a:solidFill>
                  <a:srgbClr val="002060"/>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B Nazanin" panose="00000400000000000000" pitchFamily="2" charset="-78"/>
              </a:rPr>
              <a:t>2. شناسایی </a:t>
            </a:r>
            <a:r>
              <a:rPr lang="fa-IR" b="1" spc="50" dirty="0">
                <a:ln w="0"/>
                <a:solidFill>
                  <a:srgbClr val="002060"/>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B Nazanin" panose="00000400000000000000" pitchFamily="2" charset="-78"/>
              </a:rPr>
              <a:t>و استفاده از استراتژی های مقابله ای درونی بدون نیاز به تماس با شخصی دیگر</a:t>
            </a:r>
          </a:p>
          <a:p>
            <a:pPr algn="just" rtl="1">
              <a:spcBef>
                <a:spcPts val="0"/>
              </a:spcBef>
              <a:spcAft>
                <a:spcPts val="0"/>
              </a:spcAft>
            </a:pPr>
            <a:r>
              <a:rPr lang="fa-IR" b="1" spc="50" dirty="0" smtClean="0">
                <a:ln w="0"/>
                <a:solidFill>
                  <a:srgbClr val="002060"/>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B Nazanin" panose="00000400000000000000" pitchFamily="2" charset="-78"/>
              </a:rPr>
              <a:t>3. تماس </a:t>
            </a:r>
            <a:r>
              <a:rPr lang="fa-IR" b="1" spc="50" dirty="0">
                <a:ln w="0"/>
                <a:solidFill>
                  <a:srgbClr val="002060"/>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B Nazanin" panose="00000400000000000000" pitchFamily="2" charset="-78"/>
              </a:rPr>
              <a:t>با دیگران به عنوان شیوه ای برای پرت کردن حواس خود از افکار و میل به خودکشی. این شامل رفتن به محیط های اجتماعی سالم مثل کافی شاپ، مکان های مذهبی و فرهنگسراها و یا معاشرت با اعضای خانواده و یا سایر افراد می شود که می توان بدون صحبت در مورد افکار خودکشی، حمایت لازم را دریافت کرد.</a:t>
            </a:r>
          </a:p>
          <a:p>
            <a:pPr algn="just" rtl="1">
              <a:spcBef>
                <a:spcPts val="0"/>
              </a:spcBef>
              <a:spcAft>
                <a:spcPts val="0"/>
              </a:spcAft>
            </a:pPr>
            <a:r>
              <a:rPr lang="fa-IR" b="1" spc="50" dirty="0" smtClean="0">
                <a:ln w="0"/>
                <a:solidFill>
                  <a:srgbClr val="002060"/>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B Nazanin" panose="00000400000000000000" pitchFamily="2" charset="-78"/>
              </a:rPr>
              <a:t>4. تماس </a:t>
            </a:r>
            <a:r>
              <a:rPr lang="fa-IR" b="1" spc="50" dirty="0">
                <a:ln w="0"/>
                <a:solidFill>
                  <a:srgbClr val="002060"/>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B Nazanin" panose="00000400000000000000" pitchFamily="2" charset="-78"/>
              </a:rPr>
              <a:t>با اعضای خانواده یا دوستانی که ممکن است به حل بحران کمک کنند و یا کسانی که می توان در مورد افکار خودکشی با آنها صحبت کرد.</a:t>
            </a:r>
          </a:p>
          <a:p>
            <a:pPr algn="just" rtl="1">
              <a:spcBef>
                <a:spcPts val="0"/>
              </a:spcBef>
              <a:spcAft>
                <a:spcPts val="0"/>
              </a:spcAft>
            </a:pPr>
            <a:r>
              <a:rPr lang="fa-IR" b="1" spc="50" dirty="0" smtClean="0">
                <a:ln w="0"/>
                <a:solidFill>
                  <a:srgbClr val="002060"/>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B Nazanin" panose="00000400000000000000" pitchFamily="2" charset="-78"/>
              </a:rPr>
              <a:t>5. تماس </a:t>
            </a:r>
            <a:r>
              <a:rPr lang="fa-IR" b="1" spc="50" dirty="0">
                <a:ln w="0"/>
                <a:solidFill>
                  <a:srgbClr val="002060"/>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B Nazanin" panose="00000400000000000000" pitchFamily="2" charset="-78"/>
              </a:rPr>
              <a:t>با کارشناسان، مشاوران و متخصصان سلامت روان و یا مراکز سلامت روان</a:t>
            </a:r>
          </a:p>
          <a:p>
            <a:pPr algn="just" rtl="1">
              <a:spcBef>
                <a:spcPts val="0"/>
              </a:spcBef>
              <a:spcAft>
                <a:spcPts val="0"/>
              </a:spcAft>
            </a:pPr>
            <a:r>
              <a:rPr lang="fa-IR" b="1" spc="50" dirty="0" smtClean="0">
                <a:ln w="0"/>
                <a:solidFill>
                  <a:srgbClr val="002060"/>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B Nazanin" panose="00000400000000000000" pitchFamily="2" charset="-78"/>
              </a:rPr>
              <a:t>6. کاهش </a:t>
            </a:r>
            <a:r>
              <a:rPr lang="fa-IR" b="1" spc="50" dirty="0">
                <a:ln w="0"/>
                <a:solidFill>
                  <a:srgbClr val="002060"/>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B Nazanin" panose="00000400000000000000" pitchFamily="2" charset="-78"/>
              </a:rPr>
              <a:t>احتمال استفاده از وسایل </a:t>
            </a:r>
            <a:r>
              <a:rPr lang="fa-IR" b="1" spc="50" dirty="0" smtClean="0">
                <a:ln w="0"/>
                <a:solidFill>
                  <a:srgbClr val="002060"/>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B Nazanin" panose="00000400000000000000" pitchFamily="2" charset="-78"/>
              </a:rPr>
              <a:t>مرگبار</a:t>
            </a:r>
          </a:p>
          <a:p>
            <a:pPr algn="just" rtl="1">
              <a:lnSpc>
                <a:spcPct val="107000"/>
              </a:lnSpc>
              <a:spcAft>
                <a:spcPts val="0"/>
              </a:spcAft>
            </a:pPr>
            <a:r>
              <a:rPr lang="fa-IR" dirty="0">
                <a:solidFill>
                  <a:srgbClr val="FF0000"/>
                </a:solidFill>
                <a:latin typeface="B Zar" panose="00000400000000000000" pitchFamily="2" charset="-78"/>
                <a:ea typeface="Calibri" panose="020F0502020204030204" pitchFamily="34" charset="0"/>
                <a:cs typeface="B Nazanin" panose="00000400000000000000" pitchFamily="2" charset="-78"/>
              </a:rPr>
              <a:t>به طور کلی، در تدوین طرح امنیت، ابتدا به بیمار آموزش داده می شود که تشخیص دهند در چه زمانی در بحران هستند ( قدم اول) و سپس قدم های 2 الی 5 را که در طرح دارند، بردارند</a:t>
            </a:r>
            <a:r>
              <a:rPr lang="fa-IR" dirty="0">
                <a:latin typeface="B Zar" panose="00000400000000000000" pitchFamily="2" charset="-78"/>
                <a:ea typeface="Calibri" panose="020F0502020204030204" pitchFamily="34" charset="0"/>
                <a:cs typeface="B Nazanin" panose="00000400000000000000" pitchFamily="2" charset="-78"/>
              </a:rPr>
              <a:t>. اگر اجرای دستورالعمل های مطرح شده در گام 2 برای کاهش سطح خطر خودکشی، موفق نبود، قدم بعدی دنبال می شود و به همین ترتیب ادامه پیدا می کند</a:t>
            </a:r>
            <a:r>
              <a:rPr lang="en-US" dirty="0">
                <a:latin typeface="B Zar" panose="00000400000000000000" pitchFamily="2" charset="-78"/>
                <a:ea typeface="Calibri" panose="020F0502020204030204" pitchFamily="34"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marL="0" indent="0" algn="just" rtl="1">
              <a:lnSpc>
                <a:spcPct val="107000"/>
              </a:lnSpc>
              <a:spcAft>
                <a:spcPts val="800"/>
              </a:spcAft>
              <a:buNone/>
            </a:pPr>
            <a:endParaRPr lang="fa-IR" dirty="0">
              <a:latin typeface="Calibri" panose="020F0502020204030204" pitchFamily="34" charset="0"/>
              <a:ea typeface="Calibri" panose="020F0502020204030204" pitchFamily="34" charset="0"/>
              <a:cs typeface="B Nazanin" panose="00000400000000000000" pitchFamily="2" charset="-78"/>
            </a:endParaRPr>
          </a:p>
          <a:p>
            <a:pPr algn="just" rtl="1">
              <a:lnSpc>
                <a:spcPct val="107000"/>
              </a:lnSpc>
              <a:spcAft>
                <a:spcPts val="800"/>
              </a:spcAft>
            </a:pPr>
            <a:endParaRPr lang="en-US" sz="1800" dirty="0">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14823773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marR="0" indent="0" algn="just" rtl="1">
              <a:lnSpc>
                <a:spcPct val="107000"/>
              </a:lnSpc>
              <a:spcBef>
                <a:spcPts val="0"/>
              </a:spcBef>
              <a:spcAft>
                <a:spcPts val="800"/>
              </a:spcAft>
              <a:buNone/>
            </a:pPr>
            <a:r>
              <a:rPr lang="fa-IR" sz="2400" b="1" dirty="0" smtClean="0">
                <a:solidFill>
                  <a:srgbClr val="FF0000"/>
                </a:solidFill>
                <a:latin typeface="Century Schoolbook"/>
                <a:cs typeface="B Nazanin"/>
              </a:rPr>
              <a:t>باور غلط:  </a:t>
            </a:r>
            <a:r>
              <a:rPr lang="fa-IR" sz="2400" dirty="0">
                <a:solidFill>
                  <a:srgbClr val="000000"/>
                </a:solidFill>
                <a:latin typeface="Century Schoolbook"/>
                <a:cs typeface="B Nazanin"/>
              </a:rPr>
              <a:t>اگر فردی یک بار سعی کرد خود را بکشد، دیگر هیچ گاه این کار را نخواهد کرد و اینکه، فردی که </a:t>
            </a:r>
            <a:r>
              <a:rPr lang="fa-IR" sz="2400" dirty="0" smtClean="0">
                <a:solidFill>
                  <a:srgbClr val="000000"/>
                </a:solidFill>
                <a:latin typeface="Century Schoolbook"/>
                <a:cs typeface="B Nazanin"/>
              </a:rPr>
              <a:t>از خودکشی </a:t>
            </a:r>
            <a:r>
              <a:rPr lang="fa-IR" sz="2400" dirty="0">
                <a:solidFill>
                  <a:srgbClr val="000000"/>
                </a:solidFill>
                <a:latin typeface="Century Schoolbook"/>
                <a:cs typeface="B Nazanin"/>
              </a:rPr>
              <a:t>نجات پیدا کرده، بهبود یافته و خطر خودکشی رفع شده است. نتیجه گیری غلطی است</a:t>
            </a:r>
            <a:r>
              <a:rPr lang="fa-IR" sz="2400" dirty="0" smtClean="0">
                <a:solidFill>
                  <a:srgbClr val="000000"/>
                </a:solidFill>
                <a:latin typeface="Century Schoolbook"/>
                <a:cs typeface="B Nazanin"/>
              </a:rPr>
              <a:t>.</a:t>
            </a:r>
          </a:p>
          <a:p>
            <a:pPr marL="0" marR="0" indent="0" algn="just" rtl="1">
              <a:lnSpc>
                <a:spcPct val="107000"/>
              </a:lnSpc>
              <a:spcBef>
                <a:spcPts val="0"/>
              </a:spcBef>
              <a:spcAft>
                <a:spcPts val="800"/>
              </a:spcAft>
              <a:buNone/>
            </a:pPr>
            <a:endParaRPr lang="fa-IR" sz="2400" dirty="0">
              <a:solidFill>
                <a:srgbClr val="000000"/>
              </a:solidFill>
              <a:latin typeface="Century Schoolbook"/>
              <a:cs typeface="B Nazanin"/>
            </a:endParaRPr>
          </a:p>
          <a:p>
            <a:pPr marL="0" marR="0" indent="0" algn="just" rtl="1">
              <a:lnSpc>
                <a:spcPct val="107000"/>
              </a:lnSpc>
              <a:spcBef>
                <a:spcPts val="0"/>
              </a:spcBef>
              <a:spcAft>
                <a:spcPts val="800"/>
              </a:spcAft>
              <a:buNone/>
            </a:pPr>
            <a:r>
              <a:rPr lang="fa-IR" sz="2400" dirty="0" smtClean="0">
                <a:solidFill>
                  <a:srgbClr val="000000"/>
                </a:solidFill>
                <a:latin typeface="Century Schoolbook"/>
                <a:cs typeface="B Nazanin"/>
              </a:rPr>
              <a:t> </a:t>
            </a:r>
            <a:r>
              <a:rPr lang="fa-IR" sz="2400" b="1" dirty="0">
                <a:solidFill>
                  <a:srgbClr val="00B050"/>
                </a:solidFill>
                <a:latin typeface="Century Schoolbook"/>
                <a:cs typeface="B Nazanin"/>
              </a:rPr>
              <a:t>واقعیت</a:t>
            </a:r>
            <a:r>
              <a:rPr lang="fa-IR" sz="2400" dirty="0">
                <a:solidFill>
                  <a:srgbClr val="000000"/>
                </a:solidFill>
                <a:latin typeface="Century Schoolbook"/>
                <a:cs typeface="B Nazanin"/>
              </a:rPr>
              <a:t>: اقدام قبلی به خودکشی یک عامل پیش بینی کننده مهم برای اقدام به خودکشی در آینده</a:t>
            </a:r>
          </a:p>
          <a:p>
            <a:pPr marL="0" marR="0" indent="0" algn="just" rtl="1">
              <a:lnSpc>
                <a:spcPct val="107000"/>
              </a:lnSpc>
              <a:spcBef>
                <a:spcPts val="0"/>
              </a:spcBef>
              <a:spcAft>
                <a:spcPts val="800"/>
              </a:spcAft>
              <a:buNone/>
            </a:pPr>
            <a:r>
              <a:rPr lang="fa-IR" sz="2400" dirty="0">
                <a:solidFill>
                  <a:srgbClr val="000000"/>
                </a:solidFill>
                <a:latin typeface="Century Schoolbook"/>
                <a:cs typeface="B Nazanin"/>
              </a:rPr>
              <a:t>است و یکی از خطرناك ترین زمان ها برای خودکشی، بلا فاصله پس وقتی است که فرد به دلیل اقدام</a:t>
            </a:r>
          </a:p>
          <a:p>
            <a:pPr marL="0" marR="0" indent="0" algn="just" rtl="1">
              <a:lnSpc>
                <a:spcPct val="107000"/>
              </a:lnSpc>
              <a:spcBef>
                <a:spcPts val="0"/>
              </a:spcBef>
              <a:spcAft>
                <a:spcPts val="800"/>
              </a:spcAft>
              <a:buNone/>
            </a:pPr>
            <a:r>
              <a:rPr lang="fa-IR" sz="2400" dirty="0">
                <a:solidFill>
                  <a:srgbClr val="000000"/>
                </a:solidFill>
                <a:latin typeface="Century Schoolbook"/>
                <a:cs typeface="B Nazanin"/>
              </a:rPr>
              <a:t>به خودکشی در بیمارستان بستری است. معمولا هفته بعد از ترخیص از بیمارستان، هفته ای است که</a:t>
            </a:r>
          </a:p>
          <a:p>
            <a:pPr marL="0" marR="0" indent="0" algn="just" rtl="1">
              <a:lnSpc>
                <a:spcPct val="107000"/>
              </a:lnSpc>
              <a:spcBef>
                <a:spcPts val="0"/>
              </a:spcBef>
              <a:spcAft>
                <a:spcPts val="800"/>
              </a:spcAft>
              <a:buNone/>
            </a:pPr>
            <a:r>
              <a:rPr lang="fa-IR" sz="2400" dirty="0">
                <a:solidFill>
                  <a:srgbClr val="000000"/>
                </a:solidFill>
                <a:latin typeface="Century Schoolbook"/>
                <a:cs typeface="B Nazanin"/>
              </a:rPr>
              <a:t>فرد در خطر بالایی </a:t>
            </a:r>
            <a:r>
              <a:rPr lang="fa-IR" sz="2400" dirty="0" smtClean="0">
                <a:solidFill>
                  <a:srgbClr val="000000"/>
                </a:solidFill>
                <a:latin typeface="Century Schoolbook"/>
                <a:cs typeface="B Nazanin"/>
              </a:rPr>
              <a:t>قرار </a:t>
            </a:r>
            <a:r>
              <a:rPr lang="fa-IR" sz="2400" dirty="0">
                <a:solidFill>
                  <a:srgbClr val="000000"/>
                </a:solidFill>
                <a:latin typeface="Century Schoolbook"/>
                <a:cs typeface="B Nazanin"/>
              </a:rPr>
              <a:t>دارد</a:t>
            </a:r>
            <a:endParaRPr lang="fa-IR" sz="2400" dirty="0" smtClean="0">
              <a:solidFill>
                <a:srgbClr val="000000"/>
              </a:solidFill>
              <a:latin typeface="Century Schoolbook"/>
              <a:cs typeface="B Nazanin"/>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chemeClr val="accent5"/>
                  </a:solidFill>
                  <a:prstDash val="solid"/>
                </a:ln>
                <a:pattFill prst="ltDnDiag">
                  <a:fgClr>
                    <a:schemeClr val="accent5">
                      <a:lumMod val="60000"/>
                      <a:lumOff val="40000"/>
                    </a:schemeClr>
                  </a:fgClr>
                  <a:bgClr>
                    <a:schemeClr val="bg1"/>
                  </a:bgClr>
                </a:pattFill>
              </a:rPr>
              <a:t>باورهاي نادرست و واقعیت ها در مورد خودکشی</a:t>
            </a:r>
          </a:p>
        </p:txBody>
      </p:sp>
    </p:spTree>
    <p:extLst>
      <p:ext uri="{BB962C8B-B14F-4D97-AF65-F5344CB8AC3E}">
        <p14:creationId xmlns:p14="http://schemas.microsoft.com/office/powerpoint/2010/main" val="4222139450"/>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endParaRPr lang="en-US" dirty="0" smtClean="0"/>
          </a:p>
          <a:p>
            <a:pPr algn="r" rtl="1">
              <a:lnSpc>
                <a:spcPct val="107000"/>
              </a:lnSpc>
              <a:spcAft>
                <a:spcPts val="800"/>
              </a:spcAft>
            </a:pPr>
            <a:r>
              <a:rPr lang="fa-IR" sz="3200" b="1" dirty="0" smtClean="0">
                <a:latin typeface="B Zar" panose="00000400000000000000" pitchFamily="2" charset="-78"/>
                <a:ea typeface="Calibri" panose="020F0502020204030204" pitchFamily="34" charset="0"/>
                <a:cs typeface="B Nazanin" panose="00000400000000000000" pitchFamily="2" charset="-78"/>
              </a:rPr>
              <a:t>تدوین </a:t>
            </a:r>
            <a:r>
              <a:rPr lang="fa-IR" sz="3200" b="1" dirty="0">
                <a:latin typeface="B Zar" panose="00000400000000000000" pitchFamily="2" charset="-78"/>
                <a:ea typeface="Calibri" panose="020F0502020204030204" pitchFamily="34" charset="0"/>
                <a:cs typeface="B Nazanin" panose="00000400000000000000" pitchFamily="2" charset="-78"/>
              </a:rPr>
              <a:t>طرح </a:t>
            </a:r>
            <a:r>
              <a:rPr lang="fa-IR" sz="3200" b="1" dirty="0" smtClean="0">
                <a:latin typeface="B Zar" panose="00000400000000000000" pitchFamily="2" charset="-78"/>
                <a:ea typeface="Calibri" panose="020F0502020204030204" pitchFamily="34" charset="0"/>
                <a:cs typeface="B Nazanin" panose="00000400000000000000" pitchFamily="2" charset="-78"/>
              </a:rPr>
              <a:t>امنیت</a:t>
            </a:r>
          </a:p>
          <a:p>
            <a:pPr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برای طراحی طرح امنیت، ابتدا ضرورت انجام آن را برای مراجع توضیح داده و سپس مولفه های آن را به ترتیبی که در زیر آمده است، همراه با وی تکمیل کنید. به خاطر داشته باشید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همکاری مراجع در طراحی طرح امنیت اهمیت زیادی دارد </a:t>
            </a:r>
            <a:r>
              <a:rPr lang="fa-IR" sz="2400" dirty="0">
                <a:latin typeface="B Zar" panose="00000400000000000000" pitchFamily="2" charset="-78"/>
                <a:ea typeface="Calibri" panose="020F0502020204030204" pitchFamily="34" charset="0"/>
                <a:cs typeface="B Nazanin" panose="00000400000000000000" pitchFamily="2" charset="-78"/>
              </a:rPr>
              <a:t>و بنابراین، وی باید کاملا از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دلیل و منطق انجام این کار، آگاهی داشته باشد</a:t>
            </a:r>
            <a:r>
              <a:rPr lang="fa-IR" sz="2400" dirty="0">
                <a:latin typeface="B Zar" panose="00000400000000000000" pitchFamily="2" charset="-78"/>
                <a:ea typeface="Calibri" panose="020F0502020204030204" pitchFamily="34" charset="0"/>
                <a:cs typeface="B Nazanin" panose="00000400000000000000" pitchFamily="2" charset="-78"/>
              </a:rPr>
              <a:t>. علاوه براین، این همکاری با کنار هم نشستن شما و بیمار، استفاده از رویکرد حل مساله مشترک و تمرکز روی تدوین طرح امنیت، بهبود یابد.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طرح امنیت باید با استفاده از یک فرم کاغذی همراه با بیمار تکمیل شود. </a:t>
            </a:r>
            <a:r>
              <a:rPr lang="fa-IR" sz="2400" dirty="0" smtClean="0">
                <a:latin typeface="B Zar" panose="00000400000000000000" pitchFamily="2" charset="-78"/>
                <a:ea typeface="Calibri" panose="020F0502020204030204" pitchFamily="34" charset="0"/>
                <a:cs typeface="B Nazanin" panose="00000400000000000000" pitchFamily="2" charset="-78"/>
              </a:rPr>
              <a:t>سپس بعد از پایان جلسه می </a:t>
            </a:r>
            <a:r>
              <a:rPr lang="fa-IR" sz="2400" dirty="0">
                <a:latin typeface="B Zar" panose="00000400000000000000" pitchFamily="2" charset="-78"/>
                <a:ea typeface="Calibri" panose="020F0502020204030204" pitchFamily="34" charset="0"/>
                <a:cs typeface="B Nazanin" panose="00000400000000000000" pitchFamily="2" charset="-78"/>
              </a:rPr>
              <a:t>توانید اطلاعات حاصل از طرح امنیت را وارد فرم کامپیوتری خود کنید و یا آن را اسکن کنید و در پرونده الکترونیک بیمار قرر دهید. در مجموع، طرح امنیت باید شامل دستورالعمل های ساده و با زبان خود بیمار باشد و خواندن آن آسان باشد</a:t>
            </a:r>
            <a:r>
              <a:rPr lang="en-US" dirty="0">
                <a:latin typeface="B Zar" panose="00000400000000000000" pitchFamily="2" charset="-78"/>
                <a:ea typeface="Calibri" panose="020F0502020204030204" pitchFamily="34" charset="0"/>
                <a:cs typeface="B Nazanin" panose="00000400000000000000" pitchFamily="2" charset="-78"/>
              </a:rPr>
              <a:t>.</a:t>
            </a:r>
            <a:endParaRPr lang="en-US"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fa-IR" b="1" dirty="0" smtClean="0">
              <a:latin typeface="B Zar" panose="00000400000000000000" pitchFamily="2" charset="-78"/>
              <a:ea typeface="Calibri" panose="020F0502020204030204" pitchFamily="34" charset="0"/>
              <a:cs typeface="B Nazanin" panose="00000400000000000000" pitchFamily="2" charset="-78"/>
            </a:endParaRPr>
          </a:p>
          <a:p>
            <a:pPr algn="r" rtl="1">
              <a:lnSpc>
                <a:spcPct val="107000"/>
              </a:lnSpc>
              <a:spcAft>
                <a:spcPts val="800"/>
              </a:spcAft>
            </a:pPr>
            <a:endParaRPr lang="en-US" dirty="0">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2078401113"/>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endParaRPr lang="en-US" dirty="0" smtClean="0"/>
          </a:p>
          <a:p>
            <a:pPr algn="r" rtl="1">
              <a:lnSpc>
                <a:spcPct val="107000"/>
              </a:lnSpc>
              <a:spcAft>
                <a:spcPts val="800"/>
              </a:spcAft>
            </a:pPr>
            <a:r>
              <a:rPr lang="fa-IR" sz="3200" b="1" dirty="0" smtClean="0">
                <a:latin typeface="B Zar" panose="00000400000000000000" pitchFamily="2" charset="-78"/>
                <a:ea typeface="Calibri" panose="020F0502020204030204" pitchFamily="34" charset="0"/>
                <a:cs typeface="B Nazanin" panose="00000400000000000000" pitchFamily="2" charset="-78"/>
              </a:rPr>
              <a:t>تدوین </a:t>
            </a:r>
            <a:r>
              <a:rPr lang="fa-IR" sz="3200" b="1" dirty="0">
                <a:latin typeface="B Zar" panose="00000400000000000000" pitchFamily="2" charset="-78"/>
                <a:ea typeface="Calibri" panose="020F0502020204030204" pitchFamily="34" charset="0"/>
                <a:cs typeface="B Nazanin" panose="00000400000000000000" pitchFamily="2" charset="-78"/>
              </a:rPr>
              <a:t>طرح </a:t>
            </a:r>
            <a:r>
              <a:rPr lang="fa-IR" sz="3200" b="1" dirty="0" smtClean="0">
                <a:latin typeface="B Zar" panose="00000400000000000000" pitchFamily="2" charset="-78"/>
                <a:ea typeface="Calibri" panose="020F0502020204030204" pitchFamily="34" charset="0"/>
                <a:cs typeface="B Nazanin" panose="00000400000000000000" pitchFamily="2" charset="-78"/>
              </a:rPr>
              <a:t>امنیت</a:t>
            </a:r>
          </a:p>
          <a:p>
            <a:pPr algn="just" rtl="1">
              <a:lnSpc>
                <a:spcPct val="107000"/>
              </a:lnSpc>
              <a:spcAft>
                <a:spcPts val="0"/>
              </a:spcAft>
            </a:pPr>
            <a:r>
              <a:rPr lang="fa-IR" sz="2400" b="1" dirty="0">
                <a:latin typeface="B Zar" panose="00000400000000000000" pitchFamily="2" charset="-78"/>
                <a:ea typeface="Calibri" panose="020F0502020204030204" pitchFamily="34" charset="0"/>
                <a:cs typeface="B Nazanin" panose="00000400000000000000" pitchFamily="2" charset="-78"/>
              </a:rPr>
              <a:t>گام اول - تشخیص علائم هشدار دهنده</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fa-IR" dirty="0">
                <a:latin typeface="B Zar" panose="00000400000000000000" pitchFamily="2" charset="-78"/>
                <a:ea typeface="Calibri" panose="020F0502020204030204" pitchFamily="34" charset="0"/>
                <a:cs typeface="B Nazanin" panose="00000400000000000000" pitchFamily="2" charset="-78"/>
              </a:rPr>
              <a:t>اولین قدم برای تدوین یک طرح امنیت، شناخت علائمی است که بلافاصله قبل از یک بحران خودکشی تجربه و یا مشاهده می شود. این علائم هشدار دهنده شامل </a:t>
            </a:r>
            <a:r>
              <a:rPr lang="fa-IR" dirty="0">
                <a:solidFill>
                  <a:srgbClr val="FF0000"/>
                </a:solidFill>
                <a:latin typeface="B Zar" panose="00000400000000000000" pitchFamily="2" charset="-78"/>
                <a:ea typeface="Calibri" panose="020F0502020204030204" pitchFamily="34" charset="0"/>
                <a:cs typeface="B Nazanin" panose="00000400000000000000" pitchFamily="2" charset="-78"/>
              </a:rPr>
              <a:t>موقعیت ها، افکار، تصاویر ذهنی، خلق و یا رفتار مشخصی باشد</a:t>
            </a:r>
            <a:r>
              <a:rPr lang="fa-IR" dirty="0">
                <a:latin typeface="B Zar" panose="00000400000000000000" pitchFamily="2" charset="-78"/>
                <a:ea typeface="Calibri" panose="020F0502020204030204" pitchFamily="34" charset="0"/>
                <a:cs typeface="B Nazanin" panose="00000400000000000000" pitchFamily="2" charset="-78"/>
              </a:rPr>
              <a:t>. یکی از موثرترین روش ها برای برطرف کردن یک بحران خودکشی، </a:t>
            </a:r>
            <a:r>
              <a:rPr lang="fa-IR" dirty="0">
                <a:solidFill>
                  <a:srgbClr val="FF0000"/>
                </a:solidFill>
                <a:latin typeface="B Zar" panose="00000400000000000000" pitchFamily="2" charset="-78"/>
                <a:ea typeface="Calibri" panose="020F0502020204030204" pitchFamily="34" charset="0"/>
                <a:cs typeface="B Nazanin" panose="00000400000000000000" pitchFamily="2" charset="-78"/>
              </a:rPr>
              <a:t>پرداختن به آن قبل از پدیدار شدن کامل آن است</a:t>
            </a:r>
            <a:r>
              <a:rPr lang="fa-IR" dirty="0">
                <a:latin typeface="B Zar" panose="00000400000000000000" pitchFamily="2" charset="-78"/>
                <a:ea typeface="Calibri" panose="020F0502020204030204" pitchFamily="34" charset="0"/>
                <a:cs typeface="B Nazanin" panose="00000400000000000000" pitchFamily="2" charset="-78"/>
              </a:rPr>
              <a:t>. بیماران باید با علائم هشدار دهنده ی شخصی پیش از بروز بحران خودکشی آشنایی داشته باشند تا بتوانند موقعیت خطرناک را زودتر تشخیص و نسبت به آن واکنش نشان دهند. برای این کار باید به بیمار کمک کنید تا علائم هشدار دهنده خود را شناسایی کند و به آنها توجه داشته باشد. علائم هشدار دهنده خودکشی برای هر فرد کاملا جنبه اختصاصی دارد</a:t>
            </a:r>
            <a:r>
              <a:rPr lang="en-US" dirty="0">
                <a:latin typeface="B Zar" panose="00000400000000000000" pitchFamily="2" charset="-78"/>
                <a:ea typeface="Calibri" panose="020F0502020204030204" pitchFamily="34" charset="0"/>
                <a:cs typeface="B Nazanin" panose="00000400000000000000" pitchFamily="2" charset="-78"/>
              </a:rPr>
              <a:t>.</a:t>
            </a:r>
            <a:r>
              <a:rPr lang="fa-IR" dirty="0">
                <a:latin typeface="B Zar" panose="00000400000000000000" pitchFamily="2" charset="-78"/>
                <a:ea typeface="Calibri" panose="020F0502020204030204" pitchFamily="34" charset="0"/>
                <a:cs typeface="B Nazanin" panose="00000400000000000000" pitchFamily="2" charset="-78"/>
              </a:rPr>
              <a:t> این علائم باید تا حد امکان اختصاصی و دقیق تعریف شوند. </a:t>
            </a:r>
            <a:endParaRPr lang="fa-IR" dirty="0" smtClean="0">
              <a:latin typeface="B Zar" panose="00000400000000000000" pitchFamily="2" charset="-78"/>
              <a:ea typeface="Calibri" panose="020F0502020204030204" pitchFamily="34" charset="0"/>
              <a:cs typeface="B Nazanin" panose="00000400000000000000" pitchFamily="2" charset="-78"/>
            </a:endParaRPr>
          </a:p>
          <a:p>
            <a:pPr algn="just" rtl="1">
              <a:lnSpc>
                <a:spcPct val="107000"/>
              </a:lnSpc>
              <a:spcAft>
                <a:spcPts val="0"/>
              </a:spcAft>
            </a:pPr>
            <a:endParaRPr lang="en-US" sz="16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fa-IR" b="1" dirty="0" smtClean="0">
              <a:latin typeface="B Zar" panose="00000400000000000000" pitchFamily="2" charset="-78"/>
              <a:ea typeface="Calibri" panose="020F0502020204030204" pitchFamily="34" charset="0"/>
              <a:cs typeface="B Nazanin" panose="00000400000000000000" pitchFamily="2" charset="-78"/>
            </a:endParaRPr>
          </a:p>
          <a:p>
            <a:pPr algn="r" rtl="1">
              <a:lnSpc>
                <a:spcPct val="107000"/>
              </a:lnSpc>
              <a:spcAft>
                <a:spcPts val="800"/>
              </a:spcAft>
            </a:pPr>
            <a:endParaRPr lang="en-US" dirty="0">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2326866316"/>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endParaRPr lang="en-US" dirty="0" smtClean="0"/>
          </a:p>
          <a:p>
            <a:pPr algn="r" rtl="1">
              <a:lnSpc>
                <a:spcPct val="107000"/>
              </a:lnSpc>
              <a:spcAft>
                <a:spcPts val="800"/>
              </a:spcAft>
            </a:pPr>
            <a:r>
              <a:rPr lang="fa-IR" sz="3200" b="1" dirty="0" smtClean="0">
                <a:latin typeface="B Zar" panose="00000400000000000000" pitchFamily="2" charset="-78"/>
                <a:ea typeface="Calibri" panose="020F0502020204030204" pitchFamily="34" charset="0"/>
                <a:cs typeface="B Nazanin" panose="00000400000000000000" pitchFamily="2" charset="-78"/>
              </a:rPr>
              <a:t>تدوین </a:t>
            </a:r>
            <a:r>
              <a:rPr lang="fa-IR" sz="3200" b="1" dirty="0">
                <a:latin typeface="B Zar" panose="00000400000000000000" pitchFamily="2" charset="-78"/>
                <a:ea typeface="Calibri" panose="020F0502020204030204" pitchFamily="34" charset="0"/>
                <a:cs typeface="B Nazanin" panose="00000400000000000000" pitchFamily="2" charset="-78"/>
              </a:rPr>
              <a:t>طرح </a:t>
            </a:r>
            <a:r>
              <a:rPr lang="fa-IR" sz="3200" b="1" dirty="0" smtClean="0">
                <a:latin typeface="B Zar" panose="00000400000000000000" pitchFamily="2" charset="-78"/>
                <a:ea typeface="Calibri" panose="020F0502020204030204" pitchFamily="34" charset="0"/>
                <a:cs typeface="B Nazanin" panose="00000400000000000000" pitchFamily="2" charset="-78"/>
              </a:rPr>
              <a:t>امنیت</a:t>
            </a:r>
          </a:p>
          <a:p>
            <a:pPr lvl="0" algn="just" rtl="1">
              <a:lnSpc>
                <a:spcPct val="107000"/>
              </a:lnSpc>
              <a:spcAft>
                <a:spcPts val="0"/>
              </a:spcAft>
              <a:buClr>
                <a:prstClr val="white"/>
              </a:buClr>
            </a:pPr>
            <a:r>
              <a:rPr lang="fa-IR" sz="2400" b="1" dirty="0">
                <a:solidFill>
                  <a:prstClr val="black"/>
                </a:solidFill>
                <a:latin typeface="B Zar" panose="00000400000000000000" pitchFamily="2" charset="-78"/>
                <a:ea typeface="Calibri" panose="020F0502020204030204" pitchFamily="34" charset="0"/>
                <a:cs typeface="B Nazanin" panose="00000400000000000000" pitchFamily="2" charset="-78"/>
              </a:rPr>
              <a:t>گام اول - تشخیص علائم هشدار </a:t>
            </a:r>
            <a:r>
              <a:rPr lang="fa-IR" sz="2400" b="1" dirty="0" smtClean="0">
                <a:solidFill>
                  <a:prstClr val="black"/>
                </a:solidFill>
                <a:latin typeface="B Zar" panose="00000400000000000000" pitchFamily="2" charset="-78"/>
                <a:ea typeface="Calibri" panose="020F0502020204030204" pitchFamily="34" charset="0"/>
                <a:cs typeface="B Nazanin" panose="00000400000000000000" pitchFamily="2" charset="-78"/>
              </a:rPr>
              <a:t>دهنده</a:t>
            </a:r>
            <a:endParaRPr lang="fa-IR" sz="3200" b="1" dirty="0" smtClean="0">
              <a:latin typeface="B Zar" panose="00000400000000000000" pitchFamily="2" charset="-78"/>
              <a:ea typeface="Calibri" panose="020F0502020204030204" pitchFamily="34" charset="0"/>
              <a:cs typeface="B Nazanin" panose="00000400000000000000" pitchFamily="2" charset="-78"/>
            </a:endParaRPr>
          </a:p>
          <a:p>
            <a:pPr algn="just" rtl="1">
              <a:lnSpc>
                <a:spcPct val="107000"/>
              </a:lnSpc>
              <a:spcAft>
                <a:spcPts val="0"/>
              </a:spcAft>
            </a:pPr>
            <a:r>
              <a:rPr lang="fa-IR" dirty="0">
                <a:latin typeface="B Zar" panose="00000400000000000000" pitchFamily="2" charset="-78"/>
                <a:ea typeface="Calibri" panose="020F0502020204030204" pitchFamily="34" charset="0"/>
                <a:cs typeface="B Nazanin" panose="00000400000000000000" pitchFamily="2" charset="-78"/>
              </a:rPr>
              <a:t>برای این منظور می توانید سوالات زیر را بپرسید</a:t>
            </a:r>
            <a:r>
              <a:rPr lang="en-US" dirty="0">
                <a:latin typeface="B Zar" panose="00000400000000000000" pitchFamily="2" charset="-78"/>
                <a:ea typeface="Calibri" panose="020F0502020204030204" pitchFamily="34"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از کجا می فهمی کِی باید از طرح امنیت استفاده کنی؟</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چطور متوجه می شوی چه زمانی باید از طرح امنیت استفاده کنی؟</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علائم هشداردهنده شخصی شما که احتمال وقوع خطر خودکشی را به شما گوشزد میکنند، کدام هستند؟</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در بحران خودکشی اخیر شما، اولین نشانه های بحران چه بودند</a:t>
            </a:r>
            <a:r>
              <a:rPr lang="fa-IR" dirty="0" smtClean="0">
                <a:latin typeface="B Zar" panose="00000400000000000000" pitchFamily="2" charset="-78"/>
                <a:ea typeface="Calibri" panose="020F0502020204030204" pitchFamily="34" charset="0"/>
                <a:cs typeface="B Nazanin" panose="00000400000000000000" pitchFamily="2" charset="-78"/>
              </a:rPr>
              <a:t>؟</a:t>
            </a:r>
          </a:p>
          <a:p>
            <a:pPr marL="342900" lvl="0" indent="-342900" algn="r" rtl="1">
              <a:lnSpc>
                <a:spcPct val="107000"/>
              </a:lnSpc>
              <a:spcAft>
                <a:spcPts val="0"/>
              </a:spcAft>
              <a:buFont typeface="Wingdings" panose="05000000000000000000" pitchFamily="2" charset="2"/>
              <a:buChar char=""/>
            </a:pPr>
            <a:r>
              <a:rPr lang="fa-IR" b="1" dirty="0">
                <a:latin typeface="B Zar" panose="00000400000000000000" pitchFamily="2" charset="-78"/>
                <a:ea typeface="Calibri" panose="020F0502020204030204" pitchFamily="34" charset="0"/>
                <a:cs typeface="B Nazanin" panose="00000400000000000000" pitchFamily="2" charset="-78"/>
              </a:rPr>
              <a:t>همچنین می توانید از بیمار بخواهید وقتی شروع به فکر کردن به خودکشی می کند، چیزی را که تجربه می کند، شناسایی کند</a:t>
            </a:r>
            <a:r>
              <a:rPr lang="fa-IR" sz="1600" dirty="0">
                <a:latin typeface="B Zar" panose="00000400000000000000" pitchFamily="2" charset="-78"/>
                <a:ea typeface="Calibri" panose="020F0502020204030204" pitchFamily="34" charset="0"/>
                <a:cs typeface="B Nazanin" panose="00000400000000000000" pitchFamily="2" charset="-78"/>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fa-IR" b="1" dirty="0" smtClean="0">
              <a:latin typeface="B Zar" panose="00000400000000000000" pitchFamily="2" charset="-78"/>
              <a:ea typeface="Calibri" panose="020F0502020204030204" pitchFamily="34" charset="0"/>
              <a:cs typeface="B Nazanin" panose="00000400000000000000" pitchFamily="2" charset="-78"/>
            </a:endParaRPr>
          </a:p>
          <a:p>
            <a:pPr algn="r" rtl="1">
              <a:lnSpc>
                <a:spcPct val="107000"/>
              </a:lnSpc>
              <a:spcAft>
                <a:spcPts val="800"/>
              </a:spcAft>
            </a:pPr>
            <a:endParaRPr lang="en-US" dirty="0">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4221218013"/>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endParaRPr lang="en-US" dirty="0" smtClean="0"/>
          </a:p>
          <a:p>
            <a:pPr algn="r" rtl="1">
              <a:lnSpc>
                <a:spcPct val="107000"/>
              </a:lnSpc>
              <a:spcAft>
                <a:spcPts val="800"/>
              </a:spcAft>
            </a:pPr>
            <a:r>
              <a:rPr lang="fa-IR" sz="3200" b="1" dirty="0" smtClean="0">
                <a:latin typeface="B Zar" panose="00000400000000000000" pitchFamily="2" charset="-78"/>
                <a:ea typeface="Calibri" panose="020F0502020204030204" pitchFamily="34" charset="0"/>
                <a:cs typeface="B Nazanin" panose="00000400000000000000" pitchFamily="2" charset="-78"/>
              </a:rPr>
              <a:t>تدوین </a:t>
            </a:r>
            <a:r>
              <a:rPr lang="fa-IR" sz="3200" b="1" dirty="0">
                <a:latin typeface="B Zar" panose="00000400000000000000" pitchFamily="2" charset="-78"/>
                <a:ea typeface="Calibri" panose="020F0502020204030204" pitchFamily="34" charset="0"/>
                <a:cs typeface="B Nazanin" panose="00000400000000000000" pitchFamily="2" charset="-78"/>
              </a:rPr>
              <a:t>طرح </a:t>
            </a:r>
            <a:r>
              <a:rPr lang="fa-IR" sz="3200" b="1" dirty="0" smtClean="0">
                <a:latin typeface="B Zar" panose="00000400000000000000" pitchFamily="2" charset="-78"/>
                <a:ea typeface="Calibri" panose="020F0502020204030204" pitchFamily="34" charset="0"/>
                <a:cs typeface="B Nazanin" panose="00000400000000000000" pitchFamily="2" charset="-78"/>
              </a:rPr>
              <a:t>امنیت</a:t>
            </a:r>
          </a:p>
          <a:p>
            <a:pPr lvl="0" algn="just" rtl="1">
              <a:lnSpc>
                <a:spcPct val="107000"/>
              </a:lnSpc>
              <a:spcAft>
                <a:spcPts val="0"/>
              </a:spcAft>
              <a:buClr>
                <a:prstClr val="white"/>
              </a:buClr>
            </a:pPr>
            <a:r>
              <a:rPr lang="fa-IR" sz="2400" b="1" dirty="0">
                <a:solidFill>
                  <a:prstClr val="black"/>
                </a:solidFill>
                <a:latin typeface="B Zar" panose="00000400000000000000" pitchFamily="2" charset="-78"/>
                <a:ea typeface="Calibri" panose="020F0502020204030204" pitchFamily="34" charset="0"/>
                <a:cs typeface="B Nazanin" panose="00000400000000000000" pitchFamily="2" charset="-78"/>
              </a:rPr>
              <a:t>گام اول - تشخیص علائم هشدار </a:t>
            </a:r>
            <a:r>
              <a:rPr lang="fa-IR" sz="2400" b="1" dirty="0" smtClean="0">
                <a:solidFill>
                  <a:prstClr val="black"/>
                </a:solidFill>
                <a:latin typeface="B Zar" panose="00000400000000000000" pitchFamily="2" charset="-78"/>
                <a:ea typeface="Calibri" panose="020F0502020204030204" pitchFamily="34" charset="0"/>
                <a:cs typeface="B Nazanin" panose="00000400000000000000" pitchFamily="2" charset="-78"/>
              </a:rPr>
              <a:t>دهنده</a:t>
            </a:r>
            <a:endParaRPr lang="fa-IR" sz="3200" b="1" dirty="0" smtClean="0">
              <a:latin typeface="B Zar" panose="00000400000000000000" pitchFamily="2" charset="-78"/>
              <a:ea typeface="Calibri" panose="020F0502020204030204" pitchFamily="34" charset="0"/>
              <a:cs typeface="B Nazanin" panose="00000400000000000000" pitchFamily="2" charset="-78"/>
            </a:endParaRPr>
          </a:p>
          <a:p>
            <a:pPr algn="r" rtl="1">
              <a:lnSpc>
                <a:spcPct val="107000"/>
              </a:lnSpc>
              <a:spcAft>
                <a:spcPts val="800"/>
              </a:spcAft>
            </a:pPr>
            <a:endParaRPr lang="fa-IR" b="1" dirty="0" smtClean="0">
              <a:latin typeface="B Zar" panose="00000400000000000000" pitchFamily="2" charset="-78"/>
              <a:ea typeface="Calibri" panose="020F0502020204030204" pitchFamily="34" charset="0"/>
              <a:cs typeface="B Nazanin" panose="00000400000000000000" pitchFamily="2" charset="-78"/>
            </a:endParaRPr>
          </a:p>
          <a:p>
            <a:pPr algn="just" rtl="1">
              <a:lnSpc>
                <a:spcPct val="107000"/>
              </a:lnSpc>
              <a:spcAft>
                <a:spcPts val="0"/>
              </a:spcAft>
            </a:pPr>
            <a:r>
              <a:rPr lang="fa-IR" dirty="0">
                <a:latin typeface="B Zar" panose="00000400000000000000" pitchFamily="2" charset="-78"/>
                <a:ea typeface="Calibri" panose="020F0502020204030204" pitchFamily="34" charset="0"/>
                <a:cs typeface="B Nazanin" panose="00000400000000000000" pitchFamily="2" charset="-78"/>
              </a:rPr>
              <a:t>علائم هشدار دهنده ممکن است از فردی به فرد دیگر متفاوت باشد ولی معمولا شامل یک یا چند حوزه زیر شود</a:t>
            </a:r>
            <a:r>
              <a:rPr lang="en-US" dirty="0">
                <a:latin typeface="B Zar" panose="00000400000000000000" pitchFamily="2" charset="-78"/>
                <a:ea typeface="Calibri" panose="020F0502020204030204" pitchFamily="34"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buClrTx/>
              <a:buFont typeface="Wingdings" panose="05000000000000000000" pitchFamily="2" charset="2"/>
              <a:buChar char="v"/>
            </a:pPr>
            <a:r>
              <a:rPr lang="fa-IR" b="1" dirty="0" smtClean="0">
                <a:latin typeface="B Zar" panose="00000400000000000000" pitchFamily="2" charset="-78"/>
                <a:ea typeface="Calibri" panose="020F0502020204030204" pitchFamily="34" charset="0"/>
                <a:cs typeface="B Nazanin" panose="00000400000000000000" pitchFamily="2" charset="-78"/>
              </a:rPr>
              <a:t>افکار</a:t>
            </a:r>
            <a:r>
              <a:rPr lang="fa-IR" dirty="0">
                <a:latin typeface="B Zar" panose="00000400000000000000" pitchFamily="2" charset="-78"/>
                <a:ea typeface="Calibri" panose="020F0502020204030204" pitchFamily="34" charset="0"/>
                <a:cs typeface="B Nazanin" panose="00000400000000000000" pitchFamily="2" charset="-78"/>
              </a:rPr>
              <a:t>: من یک شکست خورده ام، نمی توانم اوضاع را تغییر دهم، بود و نبودم برای هیچکس فرقی نمی کنه،</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fa-IR" dirty="0">
                <a:latin typeface="B Zar" panose="00000400000000000000" pitchFamily="2" charset="-78"/>
                <a:ea typeface="Calibri" panose="020F0502020204030204" pitchFamily="34" charset="0"/>
                <a:cs typeface="B Nazanin" panose="00000400000000000000" pitchFamily="2" charset="-78"/>
              </a:rPr>
              <a:t>من بی ارزشم، نمی توانم از پس مشکلات زندگیم برآیم، دیگه تحمل ندارم ، هیچ چیزی بهتر نخواهد شد</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buClrTx/>
              <a:buFont typeface="Wingdings" panose="05000000000000000000" pitchFamily="2" charset="2"/>
              <a:buChar char="v"/>
            </a:pPr>
            <a:r>
              <a:rPr lang="fa-IR" b="1" dirty="0" smtClean="0">
                <a:latin typeface="B Zar" panose="00000400000000000000" pitchFamily="2" charset="-78"/>
                <a:ea typeface="Calibri" panose="020F0502020204030204" pitchFamily="34" charset="0"/>
                <a:cs typeface="B Nazanin" panose="00000400000000000000" pitchFamily="2" charset="-78"/>
              </a:rPr>
              <a:t>تصاویرذهنی</a:t>
            </a:r>
            <a:r>
              <a:rPr lang="fa-IR" dirty="0">
                <a:latin typeface="B Zar" panose="00000400000000000000" pitchFamily="2" charset="-78"/>
                <a:ea typeface="Calibri" panose="020F0502020204030204" pitchFamily="34" charset="0"/>
                <a:cs typeface="B Nazanin" panose="00000400000000000000" pitchFamily="2" charset="-78"/>
              </a:rPr>
              <a:t>: مانند فلش بک ها</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buClrTx/>
              <a:buFont typeface="Wingdings" panose="05000000000000000000" pitchFamily="2" charset="2"/>
              <a:buChar char="v"/>
            </a:pPr>
            <a:r>
              <a:rPr lang="fa-IR" b="1" dirty="0" smtClean="0">
                <a:latin typeface="B Zar" panose="00000400000000000000" pitchFamily="2" charset="-78"/>
                <a:ea typeface="Calibri" panose="020F0502020204030204" pitchFamily="34" charset="0"/>
                <a:cs typeface="B Nazanin" panose="00000400000000000000" pitchFamily="2" charset="-78"/>
              </a:rPr>
              <a:t>فرایندهای </a:t>
            </a:r>
            <a:r>
              <a:rPr lang="fa-IR" b="1" dirty="0">
                <a:latin typeface="B Zar" panose="00000400000000000000" pitchFamily="2" charset="-78"/>
                <a:ea typeface="Calibri" panose="020F0502020204030204" pitchFamily="34" charset="0"/>
                <a:cs typeface="B Nazanin" panose="00000400000000000000" pitchFamily="2" charset="-78"/>
              </a:rPr>
              <a:t>تفکر</a:t>
            </a:r>
            <a:r>
              <a:rPr lang="fa-IR" dirty="0">
                <a:latin typeface="B Zar" panose="00000400000000000000" pitchFamily="2" charset="-78"/>
                <a:ea typeface="Calibri" panose="020F0502020204030204" pitchFamily="34" charset="0"/>
                <a:cs typeface="B Nazanin" panose="00000400000000000000" pitchFamily="2" charset="-78"/>
              </a:rPr>
              <a:t>: هجوم افکار</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buClrTx/>
              <a:buFont typeface="Wingdings" panose="05000000000000000000" pitchFamily="2" charset="2"/>
              <a:buChar char="v"/>
            </a:pPr>
            <a:r>
              <a:rPr lang="fa-IR" b="1" dirty="0" smtClean="0">
                <a:latin typeface="B Zar" panose="00000400000000000000" pitchFamily="2" charset="-78"/>
                <a:ea typeface="Calibri" panose="020F0502020204030204" pitchFamily="34" charset="0"/>
                <a:cs typeface="B Nazanin" panose="00000400000000000000" pitchFamily="2" charset="-78"/>
              </a:rPr>
              <a:t>خلق</a:t>
            </a:r>
            <a:r>
              <a:rPr lang="fa-IR" dirty="0">
                <a:latin typeface="B Zar" panose="00000400000000000000" pitchFamily="2" charset="-78"/>
                <a:ea typeface="Calibri" panose="020F0502020204030204" pitchFamily="34" charset="0"/>
                <a:cs typeface="B Nazanin" panose="00000400000000000000" pitchFamily="2" charset="-78"/>
              </a:rPr>
              <a:t>: تحریک پذیری، افسردگی</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buClrTx/>
              <a:buFont typeface="Wingdings" panose="05000000000000000000" pitchFamily="2" charset="2"/>
              <a:buChar char="v"/>
            </a:pPr>
            <a:r>
              <a:rPr lang="fa-IR" b="1" dirty="0" smtClean="0">
                <a:latin typeface="B Zar" panose="00000400000000000000" pitchFamily="2" charset="-78"/>
                <a:ea typeface="Calibri" panose="020F0502020204030204" pitchFamily="34" charset="0"/>
                <a:cs typeface="B Nazanin" panose="00000400000000000000" pitchFamily="2" charset="-78"/>
              </a:rPr>
              <a:t>رفتار</a:t>
            </a:r>
            <a:r>
              <a:rPr lang="fa-IR" dirty="0">
                <a:latin typeface="B Zar" panose="00000400000000000000" pitchFamily="2" charset="-78"/>
                <a:ea typeface="Calibri" panose="020F0502020204030204" pitchFamily="34" charset="0"/>
                <a:cs typeface="B Nazanin" panose="00000400000000000000" pitchFamily="2" charset="-78"/>
              </a:rPr>
              <a:t>: اجتناب از دیگران، انجام ندادن فعالیت های روزمره، مصرف الکل و مواد ، گذراندن زمان زیادی در</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fa-IR" dirty="0">
                <a:latin typeface="B Zar" panose="00000400000000000000" pitchFamily="2" charset="-78"/>
                <a:ea typeface="Calibri" panose="020F0502020204030204" pitchFamily="34" charset="0"/>
                <a:cs typeface="B Nazanin" panose="00000400000000000000" pitchFamily="2" charset="-78"/>
              </a:rPr>
              <a:t>تنهایی</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fa-IR" dirty="0">
                <a:latin typeface="B Zar" panose="00000400000000000000" pitchFamily="2" charset="-78"/>
                <a:ea typeface="Calibri" panose="020F0502020204030204" pitchFamily="34" charset="0"/>
                <a:cs typeface="B Nazanin" panose="00000400000000000000" pitchFamily="2" charset="-78"/>
              </a:rPr>
              <a:t>این علائم هشدار دهنده باید با کلمات خود بیمار ، روی فرم طرح امنیت فهرست شود</a:t>
            </a:r>
            <a:endParaRPr lang="en-US" sz="16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endParaRPr lang="en-US" dirty="0">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3543204364"/>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endParaRPr lang="en-US" dirty="0" smtClean="0"/>
          </a:p>
          <a:p>
            <a:pPr algn="r" rtl="1">
              <a:lnSpc>
                <a:spcPct val="107000"/>
              </a:lnSpc>
              <a:spcAft>
                <a:spcPts val="800"/>
              </a:spcAft>
            </a:pPr>
            <a:r>
              <a:rPr lang="fa-IR" sz="3200" b="1" dirty="0" smtClean="0">
                <a:latin typeface="B Zar" panose="00000400000000000000" pitchFamily="2" charset="-78"/>
                <a:ea typeface="Calibri" panose="020F0502020204030204" pitchFamily="34" charset="0"/>
                <a:cs typeface="B Nazanin" panose="00000400000000000000" pitchFamily="2" charset="-78"/>
              </a:rPr>
              <a:t>تدوین </a:t>
            </a:r>
            <a:r>
              <a:rPr lang="fa-IR" sz="3200" b="1" dirty="0">
                <a:latin typeface="B Zar" panose="00000400000000000000" pitchFamily="2" charset="-78"/>
                <a:ea typeface="Calibri" panose="020F0502020204030204" pitchFamily="34" charset="0"/>
                <a:cs typeface="B Nazanin" panose="00000400000000000000" pitchFamily="2" charset="-78"/>
              </a:rPr>
              <a:t>طرح </a:t>
            </a:r>
            <a:r>
              <a:rPr lang="fa-IR" sz="3200" b="1" dirty="0" smtClean="0">
                <a:latin typeface="B Zar" panose="00000400000000000000" pitchFamily="2" charset="-78"/>
                <a:ea typeface="Calibri" panose="020F0502020204030204" pitchFamily="34" charset="0"/>
                <a:cs typeface="B Nazanin" panose="00000400000000000000" pitchFamily="2" charset="-78"/>
              </a:rPr>
              <a:t>امنیت</a:t>
            </a:r>
          </a:p>
          <a:p>
            <a:pPr algn="just" rtl="1">
              <a:lnSpc>
                <a:spcPct val="107000"/>
              </a:lnSpc>
              <a:spcAft>
                <a:spcPts val="0"/>
              </a:spcAft>
            </a:pPr>
            <a:r>
              <a:rPr lang="fa-IR" sz="2400" b="1" dirty="0">
                <a:latin typeface="B Zar" panose="00000400000000000000" pitchFamily="2" charset="-78"/>
                <a:ea typeface="Calibri" panose="020F0502020204030204" pitchFamily="34" charset="0"/>
                <a:cs typeface="B Nazanin" panose="00000400000000000000" pitchFamily="2" charset="-78"/>
              </a:rPr>
              <a:t>گام دوم- استفاده از استراتژی های مقابله ای درونی</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fa-IR" dirty="0">
                <a:latin typeface="B Zar" panose="00000400000000000000" pitchFamily="2" charset="-78"/>
                <a:ea typeface="Calibri" panose="020F0502020204030204" pitchFamily="34" charset="0"/>
                <a:cs typeface="B Nazanin" panose="00000400000000000000" pitchFamily="2" charset="-78"/>
              </a:rPr>
              <a:t>پس از اینکه بیمار علائمی را که با یک بحران خودکشی همراه است، شناسایی کرد از وی خواسته می شود برخی از کارهایی را که می تواند بدون نیاز به تماس با دیگران و کمک آنها انجام دهد، فهرست کند. این کارها راهی برای خالی کردن موقتی ذهن بیمار از مشکلات و پیشگیری از تشدید افکار خودکشی است. از آنجایی که این روش ها از فردی به فردی متفاوت است لازم است خود بیمار در تهیه فهرستی از آنها مشارکت و همکاری داشته باشد. معمولا ترغیب بیمار برای مقابله با افکار و میل خودکشی حتی اگر برای مدت زمان کوتاهی هم باشد، مفید است. </a:t>
            </a:r>
            <a:endParaRPr lang="fa-IR" dirty="0" smtClean="0">
              <a:latin typeface="B Zar" panose="00000400000000000000" pitchFamily="2" charset="-78"/>
              <a:ea typeface="Calibri" panose="020F0502020204030204" pitchFamily="34" charset="0"/>
              <a:cs typeface="B Nazanin" panose="00000400000000000000" pitchFamily="2" charset="-78"/>
            </a:endParaRPr>
          </a:p>
          <a:p>
            <a:pPr algn="just" rtl="1">
              <a:lnSpc>
                <a:spcPct val="107000"/>
              </a:lnSpc>
              <a:spcAft>
                <a:spcPts val="0"/>
              </a:spcAft>
            </a:pPr>
            <a:endParaRPr lang="fa-IR" dirty="0">
              <a:latin typeface="Calibri" panose="020F0502020204030204" pitchFamily="34" charset="0"/>
              <a:ea typeface="Calibri" panose="020F0502020204030204" pitchFamily="34" charset="0"/>
              <a:cs typeface="B Nazanin" panose="00000400000000000000" pitchFamily="2" charset="-78"/>
            </a:endParaRPr>
          </a:p>
          <a:p>
            <a:pPr algn="just" rtl="1">
              <a:lnSpc>
                <a:spcPct val="107000"/>
              </a:lnSpc>
              <a:spcAft>
                <a:spcPts val="0"/>
              </a:spcAft>
            </a:pPr>
            <a:r>
              <a:rPr lang="fa-IR" dirty="0">
                <a:latin typeface="B Zar" panose="00000400000000000000" pitchFamily="2" charset="-78"/>
                <a:ea typeface="Calibri" panose="020F0502020204030204" pitchFamily="34" charset="0"/>
                <a:cs typeface="B Nazanin" panose="00000400000000000000" pitchFamily="2" charset="-78"/>
              </a:rPr>
              <a:t>نمونه ای این استراتژی های مقابله ای درونی عبارتند از: </a:t>
            </a:r>
            <a:r>
              <a:rPr lang="fa-IR" dirty="0">
                <a:solidFill>
                  <a:srgbClr val="FF0000"/>
                </a:solidFill>
                <a:latin typeface="B Zar" panose="00000400000000000000" pitchFamily="2" charset="-78"/>
                <a:ea typeface="Calibri" panose="020F0502020204030204" pitchFamily="34" charset="0"/>
                <a:cs typeface="B Nazanin" panose="00000400000000000000" pitchFamily="2" charset="-78"/>
              </a:rPr>
              <a:t>مشغول شدن در طیف وسیعی از رفتارها مثلا بیرون رفتن برای پیاده آوری، دعا و نیایش، گوش دان به موزیک مورد علاقه، وصل شدن به اینترنت، دوش گرفتن، ورزش، مشغول شدن در یک سرگرمی، مطالعه یا انجام کارهای عادی و روزمره</a:t>
            </a:r>
            <a:endParaRPr lang="en-US" sz="1600" dirty="0">
              <a:solidFill>
                <a:srgbClr val="FF0000"/>
              </a:solidFill>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961280786"/>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endParaRPr lang="en-US" dirty="0" smtClean="0"/>
          </a:p>
          <a:p>
            <a:pPr algn="r" rtl="1">
              <a:lnSpc>
                <a:spcPct val="107000"/>
              </a:lnSpc>
              <a:spcAft>
                <a:spcPts val="800"/>
              </a:spcAft>
            </a:pPr>
            <a:r>
              <a:rPr lang="fa-IR" sz="3200" b="1" dirty="0" smtClean="0">
                <a:latin typeface="B Zar" panose="00000400000000000000" pitchFamily="2" charset="-78"/>
                <a:ea typeface="Calibri" panose="020F0502020204030204" pitchFamily="34" charset="0"/>
                <a:cs typeface="B Nazanin" panose="00000400000000000000" pitchFamily="2" charset="-78"/>
              </a:rPr>
              <a:t>تدوین </a:t>
            </a:r>
            <a:r>
              <a:rPr lang="fa-IR" sz="3200" b="1" dirty="0">
                <a:latin typeface="B Zar" panose="00000400000000000000" pitchFamily="2" charset="-78"/>
                <a:ea typeface="Calibri" panose="020F0502020204030204" pitchFamily="34" charset="0"/>
                <a:cs typeface="B Nazanin" panose="00000400000000000000" pitchFamily="2" charset="-78"/>
              </a:rPr>
              <a:t>طرح </a:t>
            </a:r>
            <a:r>
              <a:rPr lang="fa-IR" sz="3200" b="1" dirty="0" smtClean="0">
                <a:latin typeface="B Zar" panose="00000400000000000000" pitchFamily="2" charset="-78"/>
                <a:ea typeface="Calibri" panose="020F0502020204030204" pitchFamily="34" charset="0"/>
                <a:cs typeface="B Nazanin" panose="00000400000000000000" pitchFamily="2" charset="-78"/>
              </a:rPr>
              <a:t>امنیت</a:t>
            </a:r>
          </a:p>
          <a:p>
            <a:pPr algn="just" rtl="1">
              <a:lnSpc>
                <a:spcPct val="107000"/>
              </a:lnSpc>
              <a:spcAft>
                <a:spcPts val="0"/>
              </a:spcAft>
            </a:pPr>
            <a:r>
              <a:rPr lang="fa-IR" sz="2400" b="1" dirty="0">
                <a:latin typeface="B Zar" panose="00000400000000000000" pitchFamily="2" charset="-78"/>
                <a:ea typeface="Calibri" panose="020F0502020204030204" pitchFamily="34" charset="0"/>
                <a:cs typeface="B Nazanin" panose="00000400000000000000" pitchFamily="2" charset="-78"/>
              </a:rPr>
              <a:t>گام دوم- استفاده از استراتژی های مقابله ای درونی</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fa-IR" dirty="0" smtClean="0">
                <a:latin typeface="B Zar" panose="00000400000000000000" pitchFamily="2" charset="-78"/>
                <a:ea typeface="Calibri" panose="020F0502020204030204" pitchFamily="34" charset="0"/>
                <a:cs typeface="B Nazanin" panose="00000400000000000000" pitchFamily="2" charset="-78"/>
              </a:rPr>
              <a:t>این </a:t>
            </a:r>
            <a:r>
              <a:rPr lang="fa-IR" dirty="0">
                <a:latin typeface="B Zar" panose="00000400000000000000" pitchFamily="2" charset="-78"/>
                <a:ea typeface="Calibri" panose="020F0502020204030204" pitchFamily="34" charset="0"/>
                <a:cs typeface="B Nazanin" panose="00000400000000000000" pitchFamily="2" charset="-78"/>
              </a:rPr>
              <a:t>مرحله خود شامل سه قدم است که در زیر آمده است</a:t>
            </a:r>
            <a:r>
              <a:rPr lang="en-US" dirty="0">
                <a:latin typeface="B Zar" panose="00000400000000000000" pitchFamily="2" charset="-78"/>
                <a:ea typeface="Calibri" panose="020F0502020204030204" pitchFamily="34"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mj-lt"/>
              <a:buAutoNum type="arabicParenR"/>
            </a:pPr>
            <a:r>
              <a:rPr lang="fa-IR" b="1" dirty="0" smtClean="0">
                <a:latin typeface="B Zar" panose="00000400000000000000" pitchFamily="2" charset="-78"/>
                <a:ea typeface="Calibri" panose="020F0502020204030204" pitchFamily="34" charset="0"/>
                <a:cs typeface="B Nazanin" panose="00000400000000000000" pitchFamily="2" charset="-78"/>
              </a:rPr>
              <a:t>1 شناسایی </a:t>
            </a:r>
            <a:r>
              <a:rPr lang="fa-IR" b="1" dirty="0">
                <a:latin typeface="B Zar" panose="00000400000000000000" pitchFamily="2" charset="-78"/>
                <a:ea typeface="Calibri" panose="020F0502020204030204" pitchFamily="34" charset="0"/>
                <a:cs typeface="B Nazanin" panose="00000400000000000000" pitchFamily="2" charset="-78"/>
              </a:rPr>
              <a:t>استراتژی های مقابله ای</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fa-IR" sz="1800" dirty="0">
                <a:latin typeface="B Zar" panose="00000400000000000000" pitchFamily="2" charset="-78"/>
                <a:ea typeface="Calibri" panose="020F0502020204030204" pitchFamily="34" charset="0"/>
                <a:cs typeface="B Nazanin" panose="00000400000000000000" pitchFamily="2" charset="-78"/>
              </a:rPr>
              <a:t>از بیمار سوال کنید: اگر دوباره افکار خودکشی به سراغت آمد برای اینکه بتوانی به خودت کمک کنی بر اساس آن کاری انجام ندهی، چه کارهایی می توانی انجام بدی؟ چه کارهایی می توانی انجام دهی که می تواند به تو کمک کند ذهنت را حتی برای یک مدت زمان کوتاه از مشکلات خالی </a:t>
            </a:r>
            <a:r>
              <a:rPr lang="fa-IR" sz="1800" dirty="0" smtClean="0">
                <a:latin typeface="B Zar" panose="00000400000000000000" pitchFamily="2" charset="-78"/>
                <a:ea typeface="Calibri" panose="020F0502020204030204" pitchFamily="34" charset="0"/>
                <a:cs typeface="B Nazanin" panose="00000400000000000000" pitchFamily="2" charset="-78"/>
              </a:rPr>
              <a:t>کنی</a:t>
            </a:r>
          </a:p>
          <a:p>
            <a:pPr marL="342900" lvl="0" indent="-342900" algn="just" rtl="1">
              <a:lnSpc>
                <a:spcPct val="107000"/>
              </a:lnSpc>
              <a:spcAft>
                <a:spcPts val="0"/>
              </a:spcAft>
              <a:buFont typeface="+mj-lt"/>
              <a:buAutoNum type="arabicParenR"/>
            </a:pPr>
            <a:r>
              <a:rPr lang="fa-IR" sz="1800" b="1" dirty="0" smtClean="0">
                <a:latin typeface="B Zar" panose="00000400000000000000" pitchFamily="2" charset="-78"/>
                <a:ea typeface="Calibri" panose="020F0502020204030204" pitchFamily="34" charset="0"/>
                <a:cs typeface="B Nazanin" panose="00000400000000000000" pitchFamily="2" charset="-78"/>
              </a:rPr>
              <a:t>2 ارزیابی </a:t>
            </a:r>
            <a:r>
              <a:rPr lang="fa-IR" sz="1800" b="1" dirty="0">
                <a:latin typeface="B Zar" panose="00000400000000000000" pitchFamily="2" charset="-78"/>
                <a:ea typeface="Calibri" panose="020F0502020204030204" pitchFamily="34" charset="0"/>
                <a:cs typeface="B Nazanin" panose="00000400000000000000" pitchFamily="2" charset="-78"/>
              </a:rPr>
              <a:t>احتمال استفاده از این استراتژی ها</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fa-IR" sz="1800" dirty="0">
                <a:latin typeface="B Zar" panose="00000400000000000000" pitchFamily="2" charset="-78"/>
                <a:ea typeface="Calibri" panose="020F0502020204030204" pitchFamily="34" charset="0"/>
                <a:cs typeface="B Nazanin" panose="00000400000000000000" pitchFamily="2" charset="-78"/>
              </a:rPr>
              <a:t>فکر می کنی در طی زمان بحران، چطور می توانی از این استراتژی ها استفاده کنی؟ نظرت در مورد این تکلیف چیه</a:t>
            </a:r>
            <a:r>
              <a:rPr lang="fa-IR" sz="1800" dirty="0" smtClean="0">
                <a:latin typeface="B Zar" panose="00000400000000000000" pitchFamily="2" charset="-78"/>
                <a:ea typeface="Calibri" panose="020F0502020204030204" pitchFamily="34" charset="0"/>
                <a:cs typeface="B Nazanin" panose="00000400000000000000" pitchFamily="2" charset="-78"/>
              </a:rPr>
              <a:t>؟</a:t>
            </a:r>
          </a:p>
          <a:p>
            <a:pPr algn="just" rtl="1">
              <a:lnSpc>
                <a:spcPct val="107000"/>
              </a:lnSpc>
              <a:spcAft>
                <a:spcPts val="800"/>
              </a:spcAft>
            </a:pPr>
            <a:r>
              <a:rPr lang="fa-IR" sz="1800" b="1" dirty="0" smtClean="0">
                <a:latin typeface="B Zar" panose="00000400000000000000" pitchFamily="2" charset="-78"/>
                <a:ea typeface="Calibri" panose="020F0502020204030204" pitchFamily="34" charset="0"/>
                <a:cs typeface="B Nazanin" panose="00000400000000000000" pitchFamily="2" charset="-78"/>
              </a:rPr>
              <a:t>3 شناسایی </a:t>
            </a:r>
            <a:r>
              <a:rPr lang="fa-IR" sz="1800" b="1" dirty="0">
                <a:latin typeface="B Zar" panose="00000400000000000000" pitchFamily="2" charset="-78"/>
                <a:ea typeface="Calibri" panose="020F0502020204030204" pitchFamily="34" charset="0"/>
                <a:cs typeface="B Nazanin" panose="00000400000000000000" pitchFamily="2" charset="-78"/>
              </a:rPr>
              <a:t>موانع و حل </a:t>
            </a:r>
            <a:r>
              <a:rPr lang="fa-IR" sz="1800" b="1" dirty="0" smtClean="0">
                <a:latin typeface="B Zar" panose="00000400000000000000" pitchFamily="2" charset="-78"/>
                <a:ea typeface="Calibri" panose="020F0502020204030204" pitchFamily="34" charset="0"/>
                <a:cs typeface="B Nazanin" panose="00000400000000000000" pitchFamily="2" charset="-78"/>
              </a:rPr>
              <a:t>مساله</a:t>
            </a:r>
          </a:p>
          <a:p>
            <a:pPr algn="just" rtl="1">
              <a:lnSpc>
                <a:spcPct val="107000"/>
              </a:lnSpc>
              <a:spcAft>
                <a:spcPts val="800"/>
              </a:spcAft>
            </a:pPr>
            <a:r>
              <a:rPr lang="fa-IR" sz="1800" dirty="0">
                <a:latin typeface="B Zar" panose="00000400000000000000" pitchFamily="2" charset="-78"/>
                <a:ea typeface="Calibri" panose="020F0502020204030204" pitchFamily="34" charset="0"/>
                <a:cs typeface="B Nazanin" panose="00000400000000000000" pitchFamily="2" charset="-78"/>
              </a:rPr>
              <a:t>اگر بیمار </a:t>
            </a:r>
            <a:r>
              <a:rPr lang="fa-IR" sz="1800" u="sng" dirty="0">
                <a:latin typeface="B Zar" panose="00000400000000000000" pitchFamily="2" charset="-78"/>
                <a:ea typeface="Calibri" panose="020F0502020204030204" pitchFamily="34" charset="0"/>
                <a:cs typeface="B Nazanin" panose="00000400000000000000" pitchFamily="2" charset="-78"/>
              </a:rPr>
              <a:t>تردید</a:t>
            </a:r>
            <a:r>
              <a:rPr lang="fa-IR" sz="1800" dirty="0">
                <a:latin typeface="B Zar" panose="00000400000000000000" pitchFamily="2" charset="-78"/>
                <a:ea typeface="Calibri" panose="020F0502020204030204" pitchFamily="34" charset="0"/>
                <a:cs typeface="B Nazanin" panose="00000400000000000000" pitchFamily="2" charset="-78"/>
              </a:rPr>
              <a:t> دارد بتواند این کارها را انجام دهد، باید بپرسید چه چیز مانع از فکر کردن به این فعالیت ها و یا انجام این فعالیت ها می شود ؟ شما باید از یک رویکرد حل مساله مشترک استفاده کنید تا موانع استفاده از این روش ها را برطرف کنید و یا استراتژی های مقابله ای دیگری را شناسایی کنید</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2577218360"/>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endParaRPr lang="en-US" sz="2400" dirty="0" smtClean="0"/>
          </a:p>
          <a:p>
            <a:pPr algn="just" rtl="1">
              <a:lnSpc>
                <a:spcPct val="107000"/>
              </a:lnSpc>
              <a:spcAft>
                <a:spcPts val="800"/>
              </a:spcAft>
            </a:pPr>
            <a:r>
              <a:rPr lang="fa-IR" sz="2400" b="1" dirty="0" smtClean="0">
                <a:latin typeface="B Zar" panose="00000400000000000000" pitchFamily="2" charset="-78"/>
                <a:ea typeface="Calibri" panose="020F0502020204030204" pitchFamily="34" charset="0"/>
                <a:cs typeface="B Nazanin" panose="00000400000000000000" pitchFamily="2" charset="-78"/>
              </a:rPr>
              <a:t>تدوین </a:t>
            </a:r>
            <a:r>
              <a:rPr lang="fa-IR" sz="2400" b="1" dirty="0">
                <a:latin typeface="B Zar" panose="00000400000000000000" pitchFamily="2" charset="-78"/>
                <a:ea typeface="Calibri" panose="020F0502020204030204" pitchFamily="34" charset="0"/>
                <a:cs typeface="B Nazanin" panose="00000400000000000000" pitchFamily="2" charset="-78"/>
              </a:rPr>
              <a:t>طرح </a:t>
            </a:r>
            <a:r>
              <a:rPr lang="fa-IR" sz="2400" b="1" dirty="0" smtClean="0">
                <a:latin typeface="B Zar" panose="00000400000000000000" pitchFamily="2" charset="-78"/>
                <a:ea typeface="Calibri" panose="020F0502020204030204" pitchFamily="34" charset="0"/>
                <a:cs typeface="B Nazanin" panose="00000400000000000000" pitchFamily="2" charset="-78"/>
              </a:rPr>
              <a:t>امنیت</a:t>
            </a:r>
          </a:p>
          <a:p>
            <a:pPr algn="just" rtl="1">
              <a:lnSpc>
                <a:spcPct val="107000"/>
              </a:lnSpc>
              <a:spcAft>
                <a:spcPts val="0"/>
              </a:spcAft>
            </a:pPr>
            <a:r>
              <a:rPr lang="fa-IR" sz="2400" b="1" dirty="0">
                <a:latin typeface="B Zar" panose="00000400000000000000" pitchFamily="2" charset="-78"/>
                <a:ea typeface="Calibri" panose="020F0502020204030204" pitchFamily="34" charset="0"/>
                <a:cs typeface="B Nazanin" panose="00000400000000000000" pitchFamily="2" charset="-78"/>
              </a:rPr>
              <a:t>گام سوم- استفاده از تماس های اجتماعی مفید و حمایتی</a:t>
            </a:r>
            <a:endParaRPr lang="en-US" sz="2400" dirty="0">
              <a:latin typeface="Calibri" panose="020F0502020204030204" pitchFamily="34" charset="0"/>
              <a:ea typeface="Calibri" panose="020F0502020204030204" pitchFamily="34" charset="0"/>
              <a:cs typeface="Arial" panose="020B0604020202020204" pitchFamily="34" charset="0"/>
            </a:endParaRPr>
          </a:p>
          <a:p>
            <a:pPr algn="just" rtl="1"/>
            <a:r>
              <a:rPr lang="fa-IR" sz="2400" dirty="0">
                <a:latin typeface="B Zar" panose="00000400000000000000" pitchFamily="2" charset="-78"/>
                <a:ea typeface="Calibri" panose="020F0502020204030204" pitchFamily="34" charset="0"/>
                <a:cs typeface="B Nazanin" panose="00000400000000000000" pitchFamily="2" charset="-78"/>
              </a:rPr>
              <a:t>وقتی استراتژی های درونی در مقابله با افکار خودکشی موفق نیست، بیمار باید افراد ی را در محیط اجتماعی خود شناسایی کند که می تواند به او کمک کند به افکار و امیال خودکشی فکر نکند و ذهن او را از این افکار خالی کند. این راه کار می تواند شامل شناسایی افراد مانند </a:t>
            </a:r>
            <a:r>
              <a:rPr lang="fa-IR" sz="2400" u="sng" dirty="0">
                <a:latin typeface="B Zar" panose="00000400000000000000" pitchFamily="2" charset="-78"/>
                <a:ea typeface="Calibri" panose="020F0502020204030204" pitchFamily="34" charset="0"/>
                <a:cs typeface="B Nazanin" panose="00000400000000000000" pitchFamily="2" charset="-78"/>
              </a:rPr>
              <a:t>اعضای خانواه یا دوستان و یا محیط های اجتماعی</a:t>
            </a:r>
            <a:r>
              <a:rPr lang="fa-IR" sz="2400" dirty="0">
                <a:latin typeface="B Zar" panose="00000400000000000000" pitchFamily="2" charset="-78"/>
                <a:ea typeface="Calibri" panose="020F0502020204030204" pitchFamily="34" charset="0"/>
                <a:cs typeface="B Nazanin" panose="00000400000000000000" pitchFamily="2" charset="-78"/>
              </a:rPr>
              <a:t> سالم باشد که در آن معاشرت بطور طبیعی اتفاق می افتد مانند باشگاه ورزشی، کافی شاپ، اماکن مذهبی، فرهنگسراها و </a:t>
            </a:r>
            <a:r>
              <a:rPr lang="fa-IR" sz="2400" dirty="0" smtClean="0">
                <a:latin typeface="B Zar" panose="00000400000000000000" pitchFamily="2" charset="-78"/>
                <a:ea typeface="Calibri" panose="020F0502020204030204" pitchFamily="34" charset="0"/>
                <a:cs typeface="B Nazanin" panose="00000400000000000000" pitchFamily="2" charset="-78"/>
              </a:rPr>
              <a:t>...</a:t>
            </a:r>
            <a:r>
              <a:rPr lang="en-US" sz="2400" dirty="0" smtClean="0">
                <a:latin typeface="B Zar" panose="00000400000000000000" pitchFamily="2" charset="-78"/>
                <a:ea typeface="Calibri" panose="020F0502020204030204" pitchFamily="34" charset="0"/>
                <a:cs typeface="B Nazanin" panose="00000400000000000000" pitchFamily="2" charset="-78"/>
              </a:rPr>
              <a:t>.</a:t>
            </a:r>
            <a:r>
              <a:rPr lang="fa-IR" sz="2400" dirty="0" smtClean="0">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این قدم با تماس با افراد برای حل بحران خودکشی تفاوت دارد زیرا در این مرحله، بیمار فقط با اعضای خانواده، اقوام و دوستان خود معاشرت می کند بدون اینکه در مورد افکار خودکشی خود با آنها صحبت کند. این روش علاوه بر اینکه به پرت شدن حواس بیمار از افکار خودکشی کمک می کند، ارتباط با دیگران فی نفسه می تواند به کاهش بحران خودکشی کمک کند</a:t>
            </a:r>
            <a:r>
              <a:rPr lang="en-US" sz="2400" dirty="0">
                <a:latin typeface="B Zar" panose="00000400000000000000" pitchFamily="2" charset="-78"/>
                <a:ea typeface="Calibri" panose="020F0502020204030204" pitchFamily="34" charset="0"/>
                <a:cs typeface="B Nazanin" panose="00000400000000000000" pitchFamily="2" charset="-78"/>
              </a:rPr>
              <a:t>.</a:t>
            </a:r>
            <a:endParaRPr lang="fa-IR" sz="2400" b="1" dirty="0" smtClean="0">
              <a:latin typeface="B Zar" panose="00000400000000000000" pitchFamily="2" charset="-78"/>
              <a:ea typeface="Calibri" panose="020F0502020204030204" pitchFamily="34" charset="0"/>
              <a:cs typeface="B Nazanin" panose="00000400000000000000" pitchFamily="2" charset="-78"/>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313535110"/>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endParaRPr lang="en-US" sz="2400" dirty="0" smtClean="0"/>
          </a:p>
          <a:p>
            <a:pPr algn="just" rtl="1">
              <a:lnSpc>
                <a:spcPct val="107000"/>
              </a:lnSpc>
              <a:spcAft>
                <a:spcPts val="800"/>
              </a:spcAft>
            </a:pPr>
            <a:r>
              <a:rPr lang="fa-IR" sz="2400" b="1" dirty="0" smtClean="0">
                <a:latin typeface="B Zar" panose="00000400000000000000" pitchFamily="2" charset="-78"/>
                <a:ea typeface="Calibri" panose="020F0502020204030204" pitchFamily="34" charset="0"/>
                <a:cs typeface="B Nazanin" panose="00000400000000000000" pitchFamily="2" charset="-78"/>
              </a:rPr>
              <a:t>تدوین </a:t>
            </a:r>
            <a:r>
              <a:rPr lang="fa-IR" sz="2400" b="1" dirty="0">
                <a:latin typeface="B Zar" panose="00000400000000000000" pitchFamily="2" charset="-78"/>
                <a:ea typeface="Calibri" panose="020F0502020204030204" pitchFamily="34" charset="0"/>
                <a:cs typeface="B Nazanin" panose="00000400000000000000" pitchFamily="2" charset="-78"/>
              </a:rPr>
              <a:t>طرح </a:t>
            </a:r>
            <a:r>
              <a:rPr lang="fa-IR" sz="2400" b="1" dirty="0" smtClean="0">
                <a:latin typeface="B Zar" panose="00000400000000000000" pitchFamily="2" charset="-78"/>
                <a:ea typeface="Calibri" panose="020F0502020204030204" pitchFamily="34" charset="0"/>
                <a:cs typeface="B Nazanin" panose="00000400000000000000" pitchFamily="2" charset="-78"/>
              </a:rPr>
              <a:t>امنیت</a:t>
            </a:r>
          </a:p>
          <a:p>
            <a:pPr algn="just" rtl="1">
              <a:lnSpc>
                <a:spcPct val="107000"/>
              </a:lnSpc>
              <a:spcAft>
                <a:spcPts val="0"/>
              </a:spcAft>
            </a:pPr>
            <a:r>
              <a:rPr lang="fa-IR" sz="2400" b="1" dirty="0">
                <a:latin typeface="B Zar" panose="00000400000000000000" pitchFamily="2" charset="-78"/>
                <a:ea typeface="Calibri" panose="020F0502020204030204" pitchFamily="34" charset="0"/>
                <a:cs typeface="B Nazanin" panose="00000400000000000000" pitchFamily="2" charset="-78"/>
              </a:rPr>
              <a:t>گام سوم- استفاده از تماس های اجتماعی مفید و </a:t>
            </a:r>
            <a:r>
              <a:rPr lang="fa-IR" sz="2400" b="1" dirty="0" smtClean="0">
                <a:latin typeface="B Zar" panose="00000400000000000000" pitchFamily="2" charset="-78"/>
                <a:ea typeface="Calibri" panose="020F0502020204030204" pitchFamily="34" charset="0"/>
                <a:cs typeface="B Nazanin" panose="00000400000000000000" pitchFamily="2" charset="-78"/>
              </a:rPr>
              <a:t>حمایتی</a:t>
            </a:r>
          </a:p>
          <a:p>
            <a:pPr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 برای شناسایی افراد/ محیط های مفید و حمایتی می توانید از بیمار سوال کنید "معاشرت با چه کسانی احساس خوبی در شما ایجاد می کند؟" یا "چه کسی به شما کمک می کند حداقل برای مدت کوتاهی ذهن تان از مشکلات منحرف شود؟ البته بخاطر داشته باشید قرار نیست در مورد افکار خودکشی چیزی به آنها بگویید". و یا کجا می توانید بروید که این فرصت را فراهم می کند تا در یک محیط امن در کنار مردم باشید؟ </a:t>
            </a:r>
            <a:endParaRPr lang="fa-IR" sz="2400" dirty="0" smtClean="0">
              <a:latin typeface="B Zar" panose="00000400000000000000" pitchFamily="2" charset="-78"/>
              <a:ea typeface="Calibri" panose="020F0502020204030204" pitchFamily="34" charset="0"/>
              <a:cs typeface="B Nazanin" panose="00000400000000000000" pitchFamily="2" charset="-78"/>
            </a:endParaRPr>
          </a:p>
          <a:p>
            <a:pPr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اگر بیمار دوستان معدودی وجود دارد، شناسایی مکان هایی که در آن تماس های اجتماعی تصادفی می تواند اتفاق افتد مثل کافی شاپ، باشگاه ورزشی و... گزینه خوبی است </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4278721141"/>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endParaRPr lang="en-US" sz="2400" dirty="0" smtClean="0"/>
          </a:p>
          <a:p>
            <a:pPr algn="just" rtl="1">
              <a:lnSpc>
                <a:spcPct val="107000"/>
              </a:lnSpc>
              <a:spcAft>
                <a:spcPts val="800"/>
              </a:spcAft>
            </a:pPr>
            <a:r>
              <a:rPr lang="fa-IR" sz="2400" b="1" dirty="0" smtClean="0">
                <a:latin typeface="B Zar" panose="00000400000000000000" pitchFamily="2" charset="-78"/>
                <a:ea typeface="Calibri" panose="020F0502020204030204" pitchFamily="34" charset="0"/>
                <a:cs typeface="B Nazanin" panose="00000400000000000000" pitchFamily="2" charset="-78"/>
              </a:rPr>
              <a:t>تدوین </a:t>
            </a:r>
            <a:r>
              <a:rPr lang="fa-IR" sz="2400" b="1" dirty="0">
                <a:latin typeface="B Zar" panose="00000400000000000000" pitchFamily="2" charset="-78"/>
                <a:ea typeface="Calibri" panose="020F0502020204030204" pitchFamily="34" charset="0"/>
                <a:cs typeface="B Nazanin" panose="00000400000000000000" pitchFamily="2" charset="-78"/>
              </a:rPr>
              <a:t>طرح </a:t>
            </a:r>
            <a:r>
              <a:rPr lang="fa-IR" sz="2400" b="1" dirty="0" smtClean="0">
                <a:latin typeface="B Zar" panose="00000400000000000000" pitchFamily="2" charset="-78"/>
                <a:ea typeface="Calibri" panose="020F0502020204030204" pitchFamily="34" charset="0"/>
                <a:cs typeface="B Nazanin" panose="00000400000000000000" pitchFamily="2" charset="-78"/>
              </a:rPr>
              <a:t>امنیت</a:t>
            </a:r>
          </a:p>
          <a:p>
            <a:pPr algn="just" rtl="1">
              <a:lnSpc>
                <a:spcPct val="107000"/>
              </a:lnSpc>
              <a:spcAft>
                <a:spcPts val="0"/>
              </a:spcAft>
            </a:pPr>
            <a:r>
              <a:rPr lang="fa-IR" sz="2800" b="1" dirty="0">
                <a:latin typeface="B Zar" panose="00000400000000000000" pitchFamily="2" charset="-78"/>
                <a:ea typeface="Calibri" panose="020F0502020204030204" pitchFamily="34" charset="0"/>
                <a:cs typeface="B Nazanin" panose="00000400000000000000" pitchFamily="2" charset="-78"/>
              </a:rPr>
              <a:t>گام چهارم- تماس با اعضای خانواده و یا دوستانی که می توانند به حل بحران کمک کنند</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r>
              <a:rPr lang="fa-IR" sz="2400" dirty="0">
                <a:latin typeface="B Zar" panose="00000400000000000000" pitchFamily="2" charset="-78"/>
                <a:ea typeface="Calibri" panose="020F0502020204030204" pitchFamily="34" charset="0"/>
                <a:cs typeface="B Nazanin" panose="00000400000000000000" pitchFamily="2" charset="-78"/>
              </a:rPr>
              <a:t>اگر استراتژی های مقابله ای درونی و یا تماس های اجتماعی، تاثیر کمی بر کاهش بحران داشت، بیمار می تواند تصمیم بگیرد به اعضای خانواده و یا دوستانش اطلاع دهد که در حال تجربه ی یک بحران خودکشی است</a:t>
            </a:r>
            <a:r>
              <a:rPr lang="en-US" sz="2400" dirty="0">
                <a:latin typeface="B Zar" panose="00000400000000000000" pitchFamily="2" charset="-78"/>
                <a:ea typeface="Calibri" panose="020F0502020204030204" pitchFamily="34" charset="0"/>
                <a:cs typeface="B Nazanin" panose="00000400000000000000" pitchFamily="2" charset="-78"/>
              </a:rPr>
              <a:t>.</a:t>
            </a:r>
            <a:r>
              <a:rPr lang="fa-IR" sz="2400" dirty="0">
                <a:latin typeface="B Zar" panose="00000400000000000000" pitchFamily="2" charset="-78"/>
                <a:ea typeface="Calibri" panose="020F0502020204030204" pitchFamily="34" charset="0"/>
                <a:cs typeface="B Nazanin" panose="00000400000000000000" pitchFamily="2" charset="-78"/>
              </a:rPr>
              <a:t>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این گام از این جهت با گام قبلی تفاوت دارد که بیمار به صورت روشن و واضح بیان می کند که در بحران است و نیاز به کمک و حمایت دارد</a:t>
            </a:r>
            <a:r>
              <a:rPr lang="en-US" sz="2400" dirty="0">
                <a:solidFill>
                  <a:srgbClr val="FF0000"/>
                </a:solidFill>
                <a:latin typeface="B Zar" panose="00000400000000000000" pitchFamily="2" charset="-78"/>
                <a:ea typeface="Calibri" panose="020F0502020204030204" pitchFamily="34" charset="0"/>
                <a:cs typeface="B Nazanin" panose="00000400000000000000" pitchFamily="2" charset="-78"/>
              </a:rPr>
              <a:t>.</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برای این منظور، باید از بیمار بپرسید "در میان اعضای خانواده و یا دوستان خود با چه کسی می تواند در طی یک بحران تماس بگیرد و از او کمک بخواهد؟" یا " وقتی تحت استرس هستید چه کسی از شما حمایت می کند و یا احساس می کنید می توانید با او صحبت کنید</a:t>
            </a:r>
            <a:r>
              <a:rPr lang="fa-IR" sz="2400" dirty="0" smtClean="0">
                <a:latin typeface="B Zar" panose="00000400000000000000" pitchFamily="2" charset="-78"/>
                <a:ea typeface="Calibri" panose="020F0502020204030204" pitchFamily="34" charset="0"/>
                <a:cs typeface="B Nazanin" panose="00000400000000000000" pitchFamily="2" charset="-78"/>
              </a:rPr>
              <a:t>؟</a:t>
            </a:r>
            <a:r>
              <a:rPr lang="en-US" sz="2400" dirty="0" smtClean="0">
                <a:latin typeface="B Nazanin" panose="00000400000000000000" pitchFamily="2" charset="-78"/>
                <a:ea typeface="Calibri" panose="020F0502020204030204" pitchFamily="34" charset="0"/>
              </a:rPr>
              <a:t> </a:t>
            </a:r>
            <a:endParaRPr lang="fa-IR" sz="2400" b="1" dirty="0" smtClean="0">
              <a:latin typeface="B Zar" panose="00000400000000000000" pitchFamily="2" charset="-78"/>
              <a:ea typeface="Calibri" panose="020F0502020204030204" pitchFamily="34" charset="0"/>
              <a:cs typeface="B Nazanin" panose="00000400000000000000" pitchFamily="2" charset="-78"/>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2117773167"/>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endParaRPr lang="en-US" sz="2400" dirty="0" smtClean="0"/>
          </a:p>
          <a:p>
            <a:pPr algn="just" rtl="1">
              <a:lnSpc>
                <a:spcPct val="107000"/>
              </a:lnSpc>
              <a:spcAft>
                <a:spcPts val="800"/>
              </a:spcAft>
            </a:pPr>
            <a:r>
              <a:rPr lang="fa-IR" sz="2400" b="1" dirty="0" smtClean="0">
                <a:latin typeface="B Zar" panose="00000400000000000000" pitchFamily="2" charset="-78"/>
                <a:ea typeface="Calibri" panose="020F0502020204030204" pitchFamily="34" charset="0"/>
                <a:cs typeface="B Nazanin" panose="00000400000000000000" pitchFamily="2" charset="-78"/>
              </a:rPr>
              <a:t>تدوین </a:t>
            </a:r>
            <a:r>
              <a:rPr lang="fa-IR" sz="2400" b="1" dirty="0">
                <a:latin typeface="B Zar" panose="00000400000000000000" pitchFamily="2" charset="-78"/>
                <a:ea typeface="Calibri" panose="020F0502020204030204" pitchFamily="34" charset="0"/>
                <a:cs typeface="B Nazanin" panose="00000400000000000000" pitchFamily="2" charset="-78"/>
              </a:rPr>
              <a:t>طرح </a:t>
            </a:r>
            <a:r>
              <a:rPr lang="fa-IR" sz="2400" b="1" dirty="0" smtClean="0">
                <a:latin typeface="B Zar" panose="00000400000000000000" pitchFamily="2" charset="-78"/>
                <a:ea typeface="Calibri" panose="020F0502020204030204" pitchFamily="34" charset="0"/>
                <a:cs typeface="B Nazanin" panose="00000400000000000000" pitchFamily="2" charset="-78"/>
              </a:rPr>
              <a:t>امنیت</a:t>
            </a:r>
          </a:p>
          <a:p>
            <a:pPr algn="just" rtl="1">
              <a:lnSpc>
                <a:spcPct val="107000"/>
              </a:lnSpc>
              <a:spcAft>
                <a:spcPts val="0"/>
              </a:spcAft>
            </a:pPr>
            <a:r>
              <a:rPr lang="fa-IR" sz="2800" b="1" dirty="0">
                <a:latin typeface="B Zar" panose="00000400000000000000" pitchFamily="2" charset="-78"/>
                <a:ea typeface="Calibri" panose="020F0502020204030204" pitchFamily="34" charset="0"/>
                <a:cs typeface="B Nazanin" panose="00000400000000000000" pitchFamily="2" charset="-78"/>
              </a:rPr>
              <a:t>گام چهارم- تماس با اعضای خانواده و یا دوستانی که می توانند به حل بحران کمک </a:t>
            </a:r>
            <a:r>
              <a:rPr lang="fa-IR" sz="2800" b="1" dirty="0" smtClean="0">
                <a:latin typeface="B Zar" panose="00000400000000000000" pitchFamily="2" charset="-78"/>
                <a:ea typeface="Calibri" panose="020F0502020204030204" pitchFamily="34" charset="0"/>
                <a:cs typeface="B Nazanin" panose="00000400000000000000" pitchFamily="2" charset="-78"/>
              </a:rPr>
              <a:t>کنند</a:t>
            </a:r>
          </a:p>
          <a:p>
            <a:pPr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وقتی این افراد شناسایی شدند باید از بیمار در مورد </a:t>
            </a:r>
            <a:r>
              <a:rPr lang="fa-IR" sz="2400" u="sng" dirty="0">
                <a:latin typeface="B Zar" panose="00000400000000000000" pitchFamily="2" charset="-78"/>
                <a:ea typeface="Calibri" panose="020F0502020204030204" pitchFamily="34" charset="0"/>
                <a:cs typeface="B Nazanin" panose="00000400000000000000" pitchFamily="2" charset="-78"/>
              </a:rPr>
              <a:t>احتمال تماس با این افراد و تقاضای</a:t>
            </a:r>
            <a:r>
              <a:rPr lang="fa-IR" sz="2400" dirty="0">
                <a:latin typeface="B Zar" panose="00000400000000000000" pitchFamily="2" charset="-78"/>
                <a:ea typeface="Calibri" panose="020F0502020204030204" pitchFamily="34" charset="0"/>
                <a:cs typeface="B Nazanin" panose="00000400000000000000" pitchFamily="2" charset="-78"/>
              </a:rPr>
              <a:t> کمک در حین بحران سوال شود و موانع احتمالی را شناسایی و با استفاده از روش حل مساله برطرف شود</a:t>
            </a:r>
            <a:r>
              <a:rPr lang="en-US" sz="2400" dirty="0">
                <a:latin typeface="B Zar" panose="00000400000000000000" pitchFamily="2" charset="-78"/>
                <a:ea typeface="Calibri" panose="020F0502020204030204" pitchFamily="34" charset="0"/>
                <a:cs typeface="B Nazanin" panose="00000400000000000000" pitchFamily="2" charset="-78"/>
              </a:rPr>
              <a:t>.</a:t>
            </a:r>
            <a:endParaRPr lang="en-US" sz="1800" dirty="0">
              <a:latin typeface="Calibri" panose="020F0502020204030204" pitchFamily="34" charset="0"/>
              <a:ea typeface="Calibri" panose="020F0502020204030204" pitchFamily="34" charset="0"/>
              <a:cs typeface="B Nazanin" panose="00000400000000000000" pitchFamily="2" charset="-78"/>
            </a:endParaRPr>
          </a:p>
          <a:p>
            <a:pPr algn="just" rtl="1"/>
            <a:r>
              <a:rPr lang="fa-IR" sz="2400" u="sng" dirty="0">
                <a:latin typeface="B Zar" panose="00000400000000000000" pitchFamily="2" charset="-78"/>
                <a:ea typeface="Calibri" panose="020F0502020204030204" pitchFamily="34" charset="0"/>
                <a:cs typeface="B Nazanin" panose="00000400000000000000" pitchFamily="2" charset="-78"/>
              </a:rPr>
              <a:t>در این مرحله اگر این امکان وجود داشته باشد طرح امنیت را با یکی از نزدیکان بیمار به اشتراک گذاشته شود، کار مفید و موثری است.</a:t>
            </a:r>
            <a:r>
              <a:rPr lang="fa-IR" sz="2400" dirty="0">
                <a:latin typeface="B Zar" panose="00000400000000000000" pitchFamily="2" charset="-78"/>
                <a:ea typeface="Calibri" panose="020F0502020204030204" pitchFamily="34" charset="0"/>
                <a:cs typeface="B Nazanin" panose="00000400000000000000" pitchFamily="2" charset="-78"/>
              </a:rPr>
              <a:t> در جنین مواردی، باید نام این شخص روی طرح نوشته شود. گاهی شناسایی چنین کسی ممکن نیست و یا بیمار ممکن است راحت نباشد این طرح را با خانواده و یا دوستان خود به اشتراک بگذارد</a:t>
            </a:r>
            <a:r>
              <a:rPr lang="en-US" sz="2400" dirty="0">
                <a:latin typeface="B Zar" panose="00000400000000000000" pitchFamily="2" charset="-78"/>
                <a:ea typeface="Calibri" panose="020F0502020204030204" pitchFamily="34" charset="0"/>
                <a:cs typeface="B Nazanin" panose="00000400000000000000" pitchFamily="2" charset="-78"/>
              </a:rPr>
              <a:t>.</a:t>
            </a:r>
            <a:r>
              <a:rPr lang="fa-IR" sz="2400" dirty="0">
                <a:latin typeface="B Zar" panose="00000400000000000000" pitchFamily="2" charset="-78"/>
                <a:ea typeface="Calibri" panose="020F0502020204030204" pitchFamily="34" charset="0"/>
                <a:cs typeface="B Nazanin" panose="00000400000000000000" pitchFamily="2" charset="-78"/>
              </a:rPr>
              <a:t>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این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کار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اجباری نیست </a:t>
            </a:r>
            <a:r>
              <a:rPr lang="fa-IR" sz="2400" dirty="0">
                <a:latin typeface="B Zar" panose="00000400000000000000" pitchFamily="2" charset="-78"/>
                <a:ea typeface="Calibri" panose="020F0502020204030204" pitchFamily="34" charset="0"/>
                <a:cs typeface="B Nazanin" panose="00000400000000000000" pitchFamily="2" charset="-78"/>
              </a:rPr>
              <a:t>زیرا طرح امنیت قرار است مفید و حمایتی باشد و نه اینکه خود تبدیل به یک منبع استرس اضافی شود. نمونه هایی از افراد حمایت کننده، همسر، خواهر و برادر، والدین، دوست نزدیک، معلم، روحانی محل و غیرو می باشد.</a:t>
            </a:r>
            <a:endParaRPr lang="en-US" sz="2400" dirty="0">
              <a:latin typeface="Calibri" panose="020F0502020204030204" pitchFamily="34" charset="0"/>
              <a:ea typeface="Calibri" panose="020F0502020204030204" pitchFamily="34" charset="0"/>
              <a:cs typeface="B Nazanin" panose="00000400000000000000" pitchFamily="2" charset="-78"/>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1021248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marR="0" indent="0" algn="just" rtl="1">
              <a:lnSpc>
                <a:spcPct val="107000"/>
              </a:lnSpc>
              <a:spcBef>
                <a:spcPts val="0"/>
              </a:spcBef>
              <a:spcAft>
                <a:spcPts val="800"/>
              </a:spcAft>
              <a:buNone/>
            </a:pPr>
            <a:r>
              <a:rPr lang="fa-IR" sz="2400" b="1" dirty="0" smtClean="0">
                <a:solidFill>
                  <a:srgbClr val="FF0000"/>
                </a:solidFill>
                <a:latin typeface="Century Schoolbook"/>
                <a:cs typeface="B Nazanin"/>
              </a:rPr>
              <a:t>باور غلط: </a:t>
            </a:r>
            <a:r>
              <a:rPr lang="fa-IR" sz="2400" dirty="0" smtClean="0">
                <a:solidFill>
                  <a:srgbClr val="000000"/>
                </a:solidFill>
                <a:latin typeface="Century Schoolbook"/>
                <a:cs typeface="B Nazanin"/>
              </a:rPr>
              <a:t>کودکان </a:t>
            </a:r>
            <a:r>
              <a:rPr lang="fa-IR" sz="2400" dirty="0">
                <a:solidFill>
                  <a:srgbClr val="000000"/>
                </a:solidFill>
                <a:latin typeface="Century Schoolbook"/>
                <a:cs typeface="B Nazanin"/>
              </a:rPr>
              <a:t>هیچ گاه اقدام به خودکشی نمیکنند چون متوجه مفهوم مرگ نمی شوند یا از نظر </a:t>
            </a:r>
            <a:r>
              <a:rPr lang="fa-IR" sz="2400" dirty="0" smtClean="0">
                <a:solidFill>
                  <a:srgbClr val="000000"/>
                </a:solidFill>
                <a:latin typeface="Century Schoolbook"/>
                <a:cs typeface="B Nazanin"/>
              </a:rPr>
              <a:t>شناختی آنقدر </a:t>
            </a:r>
            <a:r>
              <a:rPr lang="fa-IR" sz="2400" dirty="0">
                <a:solidFill>
                  <a:srgbClr val="000000"/>
                </a:solidFill>
                <a:latin typeface="Century Schoolbook"/>
                <a:cs typeface="B Nazanin"/>
              </a:rPr>
              <a:t>رشد نکرده اند که درگیر عمل خودکشی شوند، توجیه غلطی است</a:t>
            </a:r>
            <a:r>
              <a:rPr lang="fa-IR" sz="2400" dirty="0" smtClean="0">
                <a:solidFill>
                  <a:srgbClr val="000000"/>
                </a:solidFill>
                <a:latin typeface="Century Schoolbook"/>
                <a:cs typeface="B Nazanin"/>
              </a:rPr>
              <a:t>.</a:t>
            </a:r>
          </a:p>
          <a:p>
            <a:pPr marL="0" marR="0" indent="0" algn="just" rtl="1">
              <a:lnSpc>
                <a:spcPct val="107000"/>
              </a:lnSpc>
              <a:spcBef>
                <a:spcPts val="0"/>
              </a:spcBef>
              <a:spcAft>
                <a:spcPts val="800"/>
              </a:spcAft>
              <a:buNone/>
            </a:pPr>
            <a:endParaRPr lang="fa-IR" sz="2400" dirty="0">
              <a:solidFill>
                <a:srgbClr val="000000"/>
              </a:solidFill>
              <a:latin typeface="Century Schoolbook"/>
              <a:cs typeface="B Nazanin"/>
            </a:endParaRPr>
          </a:p>
          <a:p>
            <a:pPr marL="0" marR="0" indent="0" algn="just" rtl="1">
              <a:lnSpc>
                <a:spcPct val="107000"/>
              </a:lnSpc>
              <a:spcBef>
                <a:spcPts val="0"/>
              </a:spcBef>
              <a:spcAft>
                <a:spcPts val="800"/>
              </a:spcAft>
              <a:buNone/>
            </a:pPr>
            <a:r>
              <a:rPr lang="fa-IR" sz="2400" b="1" dirty="0" smtClean="0">
                <a:solidFill>
                  <a:srgbClr val="00B050"/>
                </a:solidFill>
                <a:latin typeface="Century Schoolbook"/>
                <a:cs typeface="B Nazanin"/>
              </a:rPr>
              <a:t>واقعیت</a:t>
            </a:r>
            <a:r>
              <a:rPr lang="fa-IR" sz="2400" dirty="0">
                <a:solidFill>
                  <a:srgbClr val="000000"/>
                </a:solidFill>
                <a:latin typeface="Century Schoolbook"/>
                <a:cs typeface="B Nazanin"/>
              </a:rPr>
              <a:t>: اگرچه خودکشی در کودکان نادر است، امّا کودکان نیز اقدام به خودکشی میکنند و هر </a:t>
            </a:r>
            <a:r>
              <a:rPr lang="fa-IR" sz="2400" dirty="0" smtClean="0">
                <a:solidFill>
                  <a:srgbClr val="000000"/>
                </a:solidFill>
                <a:latin typeface="Century Schoolbook"/>
                <a:cs typeface="B Nazanin"/>
              </a:rPr>
              <a:t>تظاهری از </a:t>
            </a:r>
            <a:r>
              <a:rPr lang="fa-IR" sz="2400" dirty="0">
                <a:solidFill>
                  <a:srgbClr val="000000"/>
                </a:solidFill>
                <a:latin typeface="Century Schoolbook"/>
                <a:cs typeface="B Nazanin"/>
              </a:rPr>
              <a:t>افکار یا رفتار خودکشی در هر سنی باید جدی گرفته شود .</a:t>
            </a:r>
            <a:endParaRPr lang="fa-IR" sz="2400" dirty="0" smtClean="0">
              <a:solidFill>
                <a:srgbClr val="000000"/>
              </a:solidFill>
              <a:latin typeface="Century Schoolbook"/>
              <a:cs typeface="B Nazanin"/>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chemeClr val="accent5"/>
                  </a:solidFill>
                  <a:prstDash val="solid"/>
                </a:ln>
                <a:pattFill prst="ltDnDiag">
                  <a:fgClr>
                    <a:schemeClr val="accent5">
                      <a:lumMod val="60000"/>
                      <a:lumOff val="40000"/>
                    </a:schemeClr>
                  </a:fgClr>
                  <a:bgClr>
                    <a:schemeClr val="bg1"/>
                  </a:bgClr>
                </a:pattFill>
              </a:rPr>
              <a:t>باورهاي نادرست و واقعیت ها در مورد خودکشی</a:t>
            </a:r>
          </a:p>
        </p:txBody>
      </p:sp>
    </p:spTree>
    <p:extLst>
      <p:ext uri="{BB962C8B-B14F-4D97-AF65-F5344CB8AC3E}">
        <p14:creationId xmlns:p14="http://schemas.microsoft.com/office/powerpoint/2010/main" val="3607932737"/>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endParaRPr lang="en-US" sz="2400" dirty="0" smtClean="0"/>
          </a:p>
          <a:p>
            <a:pPr algn="just" rtl="1">
              <a:lnSpc>
                <a:spcPct val="107000"/>
              </a:lnSpc>
              <a:spcAft>
                <a:spcPts val="800"/>
              </a:spcAft>
            </a:pPr>
            <a:r>
              <a:rPr lang="fa-IR" sz="2400" b="1" dirty="0" smtClean="0">
                <a:latin typeface="B Zar" panose="00000400000000000000" pitchFamily="2" charset="-78"/>
                <a:ea typeface="Calibri" panose="020F0502020204030204" pitchFamily="34" charset="0"/>
                <a:cs typeface="B Nazanin" panose="00000400000000000000" pitchFamily="2" charset="-78"/>
              </a:rPr>
              <a:t>تدوین </a:t>
            </a:r>
            <a:r>
              <a:rPr lang="fa-IR" sz="2400" b="1" dirty="0">
                <a:latin typeface="B Zar" panose="00000400000000000000" pitchFamily="2" charset="-78"/>
                <a:ea typeface="Calibri" panose="020F0502020204030204" pitchFamily="34" charset="0"/>
                <a:cs typeface="B Nazanin" panose="00000400000000000000" pitchFamily="2" charset="-78"/>
              </a:rPr>
              <a:t>طرح </a:t>
            </a:r>
            <a:r>
              <a:rPr lang="fa-IR" sz="2400" b="1" dirty="0" smtClean="0">
                <a:latin typeface="B Zar" panose="00000400000000000000" pitchFamily="2" charset="-78"/>
                <a:ea typeface="Calibri" panose="020F0502020204030204" pitchFamily="34" charset="0"/>
                <a:cs typeface="B Nazanin" panose="00000400000000000000" pitchFamily="2" charset="-78"/>
              </a:rPr>
              <a:t>امنیت</a:t>
            </a:r>
            <a:endParaRPr lang="fa-IR" sz="2400" b="1" dirty="0">
              <a:latin typeface="B Zar" panose="00000400000000000000" pitchFamily="2" charset="-78"/>
              <a:ea typeface="Calibri" panose="020F0502020204030204" pitchFamily="34" charset="0"/>
              <a:cs typeface="B Nazanin" panose="00000400000000000000" pitchFamily="2" charset="-78"/>
            </a:endParaRPr>
          </a:p>
          <a:p>
            <a:pPr algn="just" rtl="1">
              <a:lnSpc>
                <a:spcPct val="107000"/>
              </a:lnSpc>
              <a:spcAft>
                <a:spcPts val="0"/>
              </a:spcAft>
            </a:pPr>
            <a:r>
              <a:rPr lang="fa-IR" sz="2800" b="1" dirty="0">
                <a:latin typeface="B Zar" panose="00000400000000000000" pitchFamily="2" charset="-78"/>
                <a:ea typeface="Calibri" panose="020F0502020204030204" pitchFamily="34" charset="0"/>
                <a:cs typeface="B Nazanin" panose="00000400000000000000" pitchFamily="2" charset="-78"/>
              </a:rPr>
              <a:t>گام پنجم- تماس با افراد متخصص و مراکز تخصصی</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r>
              <a:rPr lang="fa-IR" sz="2400" dirty="0">
                <a:latin typeface="B Zar" panose="00000400000000000000" pitchFamily="2" charset="-78"/>
                <a:ea typeface="Calibri" panose="020F0502020204030204" pitchFamily="34" charset="0"/>
                <a:cs typeface="B Nazanin" panose="00000400000000000000" pitchFamily="2" charset="-78"/>
              </a:rPr>
              <a:t>قدم پنجم شامل تماس با روان پزشکان، روان شناسان، پزشکان و یا سایر افراد متخصصی است که می توانند در زمان بحران به بیمار کمک کنند. اسم این افرا همراه با شماره تلفن آنها و یا آدرس این مراکز باید در طرح نوشته شود. در این مرحله، به بیمار آموزش داده می شود اگر استراتژی های قبلی در حل بحران موثر نبود با یک متخصص و یا مرکز تماس بگیرد</a:t>
            </a:r>
            <a:r>
              <a:rPr lang="en-US" sz="2400" dirty="0">
                <a:latin typeface="B Zar" panose="00000400000000000000" pitchFamily="2" charset="-78"/>
                <a:ea typeface="Calibri" panose="020F0502020204030204" pitchFamily="34" charset="0"/>
                <a:cs typeface="B Nazanin" panose="00000400000000000000" pitchFamily="2" charset="-78"/>
              </a:rPr>
              <a:t>.</a:t>
            </a:r>
            <a:r>
              <a:rPr lang="fa-IR" sz="2400" dirty="0">
                <a:latin typeface="B Zar" panose="00000400000000000000" pitchFamily="2" charset="-78"/>
                <a:ea typeface="Calibri" panose="020F0502020204030204" pitchFamily="34" charset="0"/>
                <a:cs typeface="B Nazanin" panose="00000400000000000000" pitchFamily="2" charset="-78"/>
              </a:rPr>
              <a:t> </a:t>
            </a:r>
            <a:r>
              <a:rPr lang="fa-IR" sz="2400" u="sng" dirty="0">
                <a:latin typeface="B Zar" panose="00000400000000000000" pitchFamily="2" charset="-78"/>
                <a:ea typeface="Calibri" panose="020F0502020204030204" pitchFamily="34" charset="0"/>
                <a:cs typeface="B Nazanin" panose="00000400000000000000" pitchFamily="2" charset="-78"/>
              </a:rPr>
              <a:t>فهرست متخصصان و مراکز و موسسات مربوطه، بهتر است الویت بندی شود. </a:t>
            </a:r>
            <a:r>
              <a:rPr lang="fa-IR" sz="2400" dirty="0">
                <a:latin typeface="B Zar" panose="00000400000000000000" pitchFamily="2" charset="-78"/>
                <a:ea typeface="Calibri" panose="020F0502020204030204" pitchFamily="34" charset="0"/>
                <a:cs typeface="B Nazanin" panose="00000400000000000000" pitchFamily="2" charset="-78"/>
              </a:rPr>
              <a:t>اگر بیمار در روان درمانی است طرح امنیت شامل نام و شماره تماس روان شناس یا مشاور ارائه دهنده این خدمت می باشد. البته، باید نام و آدرس سایر کارشناسان و متخصصانی که ممکن است بویژه در ساعات غیراداری در دسترس هستند و یا می توان به آنها دسترسی داشت نیز در طرح نوشته شود.</a:t>
            </a:r>
            <a:endParaRPr lang="fa-IR" sz="2400" b="1" dirty="0" smtClean="0">
              <a:latin typeface="B Zar" panose="00000400000000000000" pitchFamily="2" charset="-78"/>
              <a:ea typeface="Calibri" panose="020F0502020204030204" pitchFamily="34" charset="0"/>
              <a:cs typeface="B Nazanin" panose="00000400000000000000" pitchFamily="2" charset="-78"/>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114118975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endParaRPr lang="en-US" sz="2400" dirty="0" smtClean="0"/>
          </a:p>
          <a:p>
            <a:pPr algn="just" rtl="1">
              <a:lnSpc>
                <a:spcPct val="107000"/>
              </a:lnSpc>
              <a:spcAft>
                <a:spcPts val="800"/>
              </a:spcAft>
            </a:pPr>
            <a:r>
              <a:rPr lang="fa-IR" sz="2400" b="1" dirty="0" smtClean="0">
                <a:latin typeface="B Zar" panose="00000400000000000000" pitchFamily="2" charset="-78"/>
                <a:ea typeface="Calibri" panose="020F0502020204030204" pitchFamily="34" charset="0"/>
                <a:cs typeface="B Nazanin" panose="00000400000000000000" pitchFamily="2" charset="-78"/>
              </a:rPr>
              <a:t>تدوین </a:t>
            </a:r>
            <a:r>
              <a:rPr lang="fa-IR" sz="2400" b="1" dirty="0">
                <a:latin typeface="B Zar" panose="00000400000000000000" pitchFamily="2" charset="-78"/>
                <a:ea typeface="Calibri" panose="020F0502020204030204" pitchFamily="34" charset="0"/>
                <a:cs typeface="B Nazanin" panose="00000400000000000000" pitchFamily="2" charset="-78"/>
              </a:rPr>
              <a:t>طرح </a:t>
            </a:r>
            <a:r>
              <a:rPr lang="fa-IR" sz="2400" b="1" dirty="0" smtClean="0">
                <a:latin typeface="B Zar" panose="00000400000000000000" pitchFamily="2" charset="-78"/>
                <a:ea typeface="Calibri" panose="020F0502020204030204" pitchFamily="34" charset="0"/>
                <a:cs typeface="B Nazanin" panose="00000400000000000000" pitchFamily="2" charset="-78"/>
              </a:rPr>
              <a:t>امنیت</a:t>
            </a:r>
            <a:endParaRPr lang="fa-IR" sz="2400" b="1" dirty="0">
              <a:latin typeface="B Zar" panose="00000400000000000000" pitchFamily="2" charset="-78"/>
              <a:ea typeface="Calibri" panose="020F0502020204030204" pitchFamily="34" charset="0"/>
              <a:cs typeface="B Nazanin" panose="00000400000000000000" pitchFamily="2" charset="-78"/>
            </a:endParaRPr>
          </a:p>
          <a:p>
            <a:pPr algn="just" rtl="1">
              <a:lnSpc>
                <a:spcPct val="107000"/>
              </a:lnSpc>
              <a:spcAft>
                <a:spcPts val="0"/>
              </a:spcAft>
            </a:pPr>
            <a:r>
              <a:rPr lang="fa-IR" sz="2800" b="1" dirty="0">
                <a:latin typeface="B Zar" panose="00000400000000000000" pitchFamily="2" charset="-78"/>
                <a:ea typeface="Calibri" panose="020F0502020204030204" pitchFamily="34" charset="0"/>
                <a:cs typeface="B Nazanin" panose="00000400000000000000" pitchFamily="2" charset="-78"/>
              </a:rPr>
              <a:t>گام پنجم- تماس با افراد متخصص و مراکز </a:t>
            </a:r>
            <a:r>
              <a:rPr lang="fa-IR" sz="2800" b="1" dirty="0" smtClean="0">
                <a:latin typeface="B Zar" panose="00000400000000000000" pitchFamily="2" charset="-78"/>
                <a:ea typeface="Calibri" panose="020F0502020204030204" pitchFamily="34" charset="0"/>
                <a:cs typeface="B Nazanin" panose="00000400000000000000" pitchFamily="2" charset="-78"/>
              </a:rPr>
              <a:t>تخصصی</a:t>
            </a:r>
          </a:p>
          <a:p>
            <a:pPr algn="just" rtl="1">
              <a:lnSpc>
                <a:spcPct val="107000"/>
              </a:lnSpc>
              <a:spcAft>
                <a:spcPts val="0"/>
              </a:spcAft>
            </a:pPr>
            <a:r>
              <a:rPr lang="fa-IR" dirty="0" smtClean="0">
                <a:latin typeface="B Zar" panose="00000400000000000000" pitchFamily="2" charset="-78"/>
                <a:ea typeface="Calibri" panose="020F0502020204030204" pitchFamily="34" charset="0"/>
                <a:cs typeface="B Nazanin" panose="00000400000000000000" pitchFamily="2" charset="-78"/>
              </a:rPr>
              <a:t>در واقع در طرح امنیت </a:t>
            </a:r>
            <a:r>
              <a:rPr lang="fa-IR" dirty="0">
                <a:latin typeface="B Zar" panose="00000400000000000000" pitchFamily="2" charset="-78"/>
                <a:ea typeface="Calibri" panose="020F0502020204030204" pitchFamily="34" charset="0"/>
                <a:cs typeface="B Nazanin" panose="00000400000000000000" pitchFamily="2" charset="-78"/>
              </a:rPr>
              <a:t>باید تضمین شود</a:t>
            </a:r>
            <a:r>
              <a:rPr lang="fa-IR" u="sng" dirty="0">
                <a:latin typeface="B Zar" panose="00000400000000000000" pitchFamily="2" charset="-78"/>
                <a:ea typeface="Calibri" panose="020F0502020204030204" pitchFamily="34" charset="0"/>
                <a:cs typeface="B Nazanin" panose="00000400000000000000" pitchFamily="2" charset="-78"/>
              </a:rPr>
              <a:t> کمک تخصصی مناسب در طی یک بحران، قابل دسترس است و نحوه دریافت این خدمات نیز باید مشخص باشد</a:t>
            </a:r>
            <a:r>
              <a:rPr lang="en-US" u="sng" dirty="0">
                <a:latin typeface="B Zar" panose="00000400000000000000" pitchFamily="2" charset="-78"/>
                <a:ea typeface="Calibri" panose="020F0502020204030204" pitchFamily="34" charset="0"/>
                <a:cs typeface="B Nazanin" panose="00000400000000000000" pitchFamily="2" charset="-78"/>
              </a:rPr>
              <a:t>.</a:t>
            </a:r>
            <a:r>
              <a:rPr lang="en-US" u="sng" dirty="0">
                <a:latin typeface="B Nazanin" panose="00000400000000000000" pitchFamily="2" charset="-78"/>
                <a:ea typeface="Calibri" panose="020F0502020204030204" pitchFamily="34" charset="0"/>
                <a:cs typeface="Arial" panose="020B0604020202020204" pitchFamily="34" charset="0"/>
              </a:rPr>
              <a:t> </a:t>
            </a:r>
            <a:r>
              <a:rPr lang="fa-IR" dirty="0">
                <a:latin typeface="B Zar" panose="00000400000000000000" pitchFamily="2" charset="-78"/>
                <a:ea typeface="Calibri" panose="020F0502020204030204" pitchFamily="34" charset="0"/>
                <a:cs typeface="B Nazanin" panose="00000400000000000000" pitchFamily="2" charset="-78"/>
              </a:rPr>
              <a:t>برخی بیماران ممکن است تمایلی برای تماس با متخصصان و صحبت در مورد افکار خودکشی خود به دلیل ترس از بستری شدن و سایر روش های غیر قابل پذیرش مدیریت آن نباشند. شما باید در این مورد با بیمار صحبت کرده و هر مانع یا چالشی که سر راه این کار وجود دارد، برطرف کنید. بنابراین، مثل گام های قبلی</a:t>
            </a:r>
            <a:r>
              <a:rPr lang="fa-IR" dirty="0">
                <a:solidFill>
                  <a:srgbClr val="FF0000"/>
                </a:solidFill>
                <a:latin typeface="B Zar" panose="00000400000000000000" pitchFamily="2" charset="-78"/>
                <a:ea typeface="Calibri" panose="020F0502020204030204" pitchFamily="34" charset="0"/>
                <a:cs typeface="B Nazanin" panose="00000400000000000000" pitchFamily="2" charset="-78"/>
              </a:rPr>
              <a:t>، باید در مورد هر نگرانی بیمار و یا مشکلی که که ممکن است مانع از تماس بیمار با یک متخصص یا مرکز شود صحبت کنید.</a:t>
            </a:r>
            <a:r>
              <a:rPr lang="fa-IR" dirty="0">
                <a:latin typeface="B Zar" panose="00000400000000000000" pitchFamily="2" charset="-78"/>
                <a:ea typeface="Calibri" panose="020F0502020204030204" pitchFamily="34" charset="0"/>
                <a:cs typeface="B Nazanin" panose="00000400000000000000" pitchFamily="2" charset="-78"/>
              </a:rPr>
              <a:t> در انتها، باید فقط نام متخصصانی که بیمار تمایل دارد در زمان بحران با آنها تماس بگیرد در طرح امنیت آورده شود</a:t>
            </a:r>
            <a:r>
              <a:rPr lang="en-US" dirty="0">
                <a:latin typeface="B Zar" panose="00000400000000000000" pitchFamily="2" charset="-78"/>
                <a:ea typeface="Calibri" panose="020F0502020204030204" pitchFamily="34"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endParaRPr lang="en-US" sz="1800" dirty="0">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1830574072"/>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endParaRPr lang="en-US" sz="2400" dirty="0" smtClean="0"/>
          </a:p>
          <a:p>
            <a:pPr algn="just" rtl="1">
              <a:lnSpc>
                <a:spcPct val="107000"/>
              </a:lnSpc>
              <a:spcAft>
                <a:spcPts val="800"/>
              </a:spcAft>
            </a:pPr>
            <a:r>
              <a:rPr lang="fa-IR" sz="2400" b="1" dirty="0" smtClean="0">
                <a:latin typeface="B Zar" panose="00000400000000000000" pitchFamily="2" charset="-78"/>
                <a:ea typeface="Calibri" panose="020F0502020204030204" pitchFamily="34" charset="0"/>
                <a:cs typeface="B Nazanin" panose="00000400000000000000" pitchFamily="2" charset="-78"/>
              </a:rPr>
              <a:t>تدوین </a:t>
            </a:r>
            <a:r>
              <a:rPr lang="fa-IR" sz="2400" b="1" dirty="0">
                <a:latin typeface="B Zar" panose="00000400000000000000" pitchFamily="2" charset="-78"/>
                <a:ea typeface="Calibri" panose="020F0502020204030204" pitchFamily="34" charset="0"/>
                <a:cs typeface="B Nazanin" panose="00000400000000000000" pitchFamily="2" charset="-78"/>
              </a:rPr>
              <a:t>طرح </a:t>
            </a:r>
            <a:r>
              <a:rPr lang="fa-IR" sz="2400" b="1" dirty="0" smtClean="0">
                <a:latin typeface="B Zar" panose="00000400000000000000" pitchFamily="2" charset="-78"/>
                <a:ea typeface="Calibri" panose="020F0502020204030204" pitchFamily="34" charset="0"/>
                <a:cs typeface="B Nazanin" panose="00000400000000000000" pitchFamily="2" charset="-78"/>
              </a:rPr>
              <a:t>امنیت</a:t>
            </a:r>
            <a:endParaRPr lang="fa-IR" sz="2400" b="1" dirty="0">
              <a:latin typeface="B Zar" panose="00000400000000000000" pitchFamily="2" charset="-78"/>
              <a:ea typeface="Calibri" panose="020F0502020204030204" pitchFamily="34" charset="0"/>
              <a:cs typeface="B Nazanin" panose="00000400000000000000" pitchFamily="2" charset="-78"/>
            </a:endParaRPr>
          </a:p>
          <a:p>
            <a:pPr algn="just" rtl="1">
              <a:lnSpc>
                <a:spcPct val="107000"/>
              </a:lnSpc>
              <a:spcAft>
                <a:spcPts val="0"/>
              </a:spcAft>
            </a:pPr>
            <a:r>
              <a:rPr lang="fa-IR" sz="2800" b="1" dirty="0">
                <a:latin typeface="B Zar" panose="00000400000000000000" pitchFamily="2" charset="-78"/>
                <a:ea typeface="Calibri" panose="020F0502020204030204" pitchFamily="34" charset="0"/>
                <a:cs typeface="B Nazanin" panose="00000400000000000000" pitchFamily="2" charset="-78"/>
              </a:rPr>
              <a:t>گام پنجم- تماس با افراد متخصص و مراکز </a:t>
            </a:r>
            <a:r>
              <a:rPr lang="fa-IR" sz="2800" b="1" dirty="0" smtClean="0">
                <a:latin typeface="B Zar" panose="00000400000000000000" pitchFamily="2" charset="-78"/>
                <a:ea typeface="Calibri" panose="020F0502020204030204" pitchFamily="34" charset="0"/>
                <a:cs typeface="B Nazanin" panose="00000400000000000000" pitchFamily="2" charset="-78"/>
              </a:rPr>
              <a:t>تخصصی</a:t>
            </a:r>
          </a:p>
          <a:p>
            <a:pPr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نمونه هایی از این افراد شامل پزشک و روان شناس </a:t>
            </a:r>
            <a:r>
              <a:rPr lang="fa-IR" sz="2400" dirty="0" smtClean="0">
                <a:latin typeface="B Zar" panose="00000400000000000000" pitchFamily="2" charset="-78"/>
                <a:ea typeface="Calibri" panose="020F0502020204030204" pitchFamily="34" charset="0"/>
                <a:cs typeface="B Nazanin" panose="00000400000000000000" pitchFamily="2" charset="-78"/>
              </a:rPr>
              <a:t>مراکز خدمات جامع سلامت، </a:t>
            </a:r>
            <a:r>
              <a:rPr lang="fa-IR" sz="2400" dirty="0">
                <a:latin typeface="B Zar" panose="00000400000000000000" pitchFamily="2" charset="-78"/>
                <a:ea typeface="Calibri" panose="020F0502020204030204" pitchFamily="34" charset="0"/>
                <a:cs typeface="B Nazanin" panose="00000400000000000000" pitchFamily="2" charset="-78"/>
              </a:rPr>
              <a:t>روان شناس و روان پزشک مراکز تخصصی، بخش اورژانس بیمارستان نزدیک به محل زندگی و شماره تلفن بحران ، </a:t>
            </a:r>
            <a:r>
              <a:rPr lang="fa-IR" sz="2400" dirty="0" smtClean="0">
                <a:latin typeface="B Zar" panose="00000400000000000000" pitchFamily="2" charset="-78"/>
                <a:ea typeface="Calibri" panose="020F0502020204030204" pitchFamily="34" charset="0"/>
                <a:cs typeface="B Nazanin" panose="00000400000000000000" pitchFamily="2" charset="-78"/>
              </a:rPr>
              <a:t>اورژانس 115 </a:t>
            </a:r>
            <a:r>
              <a:rPr lang="fa-IR" sz="2400" dirty="0">
                <a:latin typeface="B Zar" panose="00000400000000000000" pitchFamily="2" charset="-78"/>
                <a:ea typeface="Calibri" panose="020F0502020204030204" pitchFamily="34" charset="0"/>
                <a:cs typeface="B Nazanin" panose="00000400000000000000" pitchFamily="2" charset="-78"/>
              </a:rPr>
              <a:t>و یا اورژانس </a:t>
            </a:r>
            <a:r>
              <a:rPr lang="fa-IR" sz="2400" dirty="0" smtClean="0">
                <a:latin typeface="B Zar" panose="00000400000000000000" pitchFamily="2" charset="-78"/>
                <a:ea typeface="Calibri" panose="020F0502020204030204" pitchFamily="34" charset="0"/>
                <a:cs typeface="B Nazanin" panose="00000400000000000000" pitchFamily="2" charset="-78"/>
              </a:rPr>
              <a:t>اجتماعی 123 </a:t>
            </a:r>
            <a:r>
              <a:rPr lang="fa-IR" sz="2400" dirty="0">
                <a:latin typeface="B Zar" panose="00000400000000000000" pitchFamily="2" charset="-78"/>
                <a:ea typeface="Calibri" panose="020F0502020204030204" pitchFamily="34" charset="0"/>
                <a:cs typeface="B Nazanin" panose="00000400000000000000" pitchFamily="2" charset="-78"/>
              </a:rPr>
              <a:t>باشد. در مورد خطوط بحران و یا اورژانس اجتماعی حتما توضیح دهید این مراکز روان شناسان و مشاوران آموزش دیده ای دارند که با مشکلات آنها به خوبی آشنایی دارند. این خدمات 24 ساعته و در 7 روز هفته است و می توانند حتی نام خود را هم پشت تلفن نگویند. در برخی مناطق و یا شرایط که امکان دسترسی به مراقبت های روان شناختی اورژانسی محدود است ، ممکن است لازم باشد شماره تماس خود را در طرح امنیت وارد کنید</a:t>
            </a:r>
            <a:r>
              <a:rPr lang="en-US" sz="2400" dirty="0">
                <a:latin typeface="B Zar" panose="00000400000000000000" pitchFamily="2" charset="-78"/>
                <a:ea typeface="Calibri" panose="020F0502020204030204" pitchFamily="34" charset="0"/>
                <a:cs typeface="B Nazanin" panose="00000400000000000000" pitchFamily="2" charset="-78"/>
              </a:rPr>
              <a:t>.</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577058818"/>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endParaRPr lang="en-US" sz="2400" dirty="0" smtClean="0"/>
          </a:p>
          <a:p>
            <a:pPr algn="just" rtl="1">
              <a:lnSpc>
                <a:spcPct val="107000"/>
              </a:lnSpc>
              <a:spcAft>
                <a:spcPts val="800"/>
              </a:spcAft>
            </a:pPr>
            <a:r>
              <a:rPr lang="fa-IR" sz="2400" b="1" dirty="0" smtClean="0">
                <a:latin typeface="B Zar" panose="00000400000000000000" pitchFamily="2" charset="-78"/>
                <a:ea typeface="Calibri" panose="020F0502020204030204" pitchFamily="34" charset="0"/>
                <a:cs typeface="B Nazanin" panose="00000400000000000000" pitchFamily="2" charset="-78"/>
              </a:rPr>
              <a:t>تدوین </a:t>
            </a:r>
            <a:r>
              <a:rPr lang="fa-IR" sz="2400" b="1" dirty="0">
                <a:latin typeface="B Zar" panose="00000400000000000000" pitchFamily="2" charset="-78"/>
                <a:ea typeface="Calibri" panose="020F0502020204030204" pitchFamily="34" charset="0"/>
                <a:cs typeface="B Nazanin" panose="00000400000000000000" pitchFamily="2" charset="-78"/>
              </a:rPr>
              <a:t>طرح </a:t>
            </a:r>
            <a:r>
              <a:rPr lang="fa-IR" sz="2400" b="1" dirty="0" smtClean="0">
                <a:latin typeface="B Zar" panose="00000400000000000000" pitchFamily="2" charset="-78"/>
                <a:ea typeface="Calibri" panose="020F0502020204030204" pitchFamily="34" charset="0"/>
                <a:cs typeface="B Nazanin" panose="00000400000000000000" pitchFamily="2" charset="-78"/>
              </a:rPr>
              <a:t>امنیت</a:t>
            </a:r>
            <a:endParaRPr lang="fa-IR" sz="2400" b="1" dirty="0">
              <a:latin typeface="B Zar" panose="00000400000000000000" pitchFamily="2" charset="-78"/>
              <a:ea typeface="Calibri" panose="020F0502020204030204" pitchFamily="34" charset="0"/>
              <a:cs typeface="B Nazanin" panose="00000400000000000000" pitchFamily="2" charset="-78"/>
            </a:endParaRPr>
          </a:p>
          <a:p>
            <a:pPr algn="just" rtl="1">
              <a:lnSpc>
                <a:spcPct val="107000"/>
              </a:lnSpc>
              <a:spcAft>
                <a:spcPts val="0"/>
              </a:spcAft>
            </a:pPr>
            <a:r>
              <a:rPr lang="fa-IR" sz="2800" b="1" dirty="0">
                <a:latin typeface="B Zar" panose="00000400000000000000" pitchFamily="2" charset="-78"/>
                <a:ea typeface="Calibri" panose="020F0502020204030204" pitchFamily="34" charset="0"/>
                <a:cs typeface="B Nazanin" panose="00000400000000000000" pitchFamily="2" charset="-78"/>
              </a:rPr>
              <a:t>گام پنجم- تماس با افراد متخصص و مراکز </a:t>
            </a:r>
            <a:r>
              <a:rPr lang="fa-IR" sz="2800" b="1" dirty="0" smtClean="0">
                <a:latin typeface="B Zar" panose="00000400000000000000" pitchFamily="2" charset="-78"/>
                <a:ea typeface="Calibri" panose="020F0502020204030204" pitchFamily="34" charset="0"/>
                <a:cs typeface="B Nazanin" panose="00000400000000000000" pitchFamily="2" charset="-78"/>
              </a:rPr>
              <a:t>تخصصی</a:t>
            </a:r>
          </a:p>
          <a:p>
            <a:pPr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نمونه هایی از این افراد شامل پزشک و روان شناس </a:t>
            </a:r>
            <a:r>
              <a:rPr lang="fa-IR" sz="2400" dirty="0" smtClean="0">
                <a:latin typeface="B Zar" panose="00000400000000000000" pitchFamily="2" charset="-78"/>
                <a:ea typeface="Calibri" panose="020F0502020204030204" pitchFamily="34" charset="0"/>
                <a:cs typeface="B Nazanin" panose="00000400000000000000" pitchFamily="2" charset="-78"/>
              </a:rPr>
              <a:t>مراکز خدمات جامع سلامت، </a:t>
            </a:r>
            <a:r>
              <a:rPr lang="fa-IR" sz="2400" dirty="0">
                <a:latin typeface="B Zar" panose="00000400000000000000" pitchFamily="2" charset="-78"/>
                <a:ea typeface="Calibri" panose="020F0502020204030204" pitchFamily="34" charset="0"/>
                <a:cs typeface="B Nazanin" panose="00000400000000000000" pitchFamily="2" charset="-78"/>
              </a:rPr>
              <a:t>روان شناس و روان پزشک مراکز تخصصی، بخش اورژانس بیمارستان نزدیک به محل زندگی و شماره تلفن بحران ، </a:t>
            </a:r>
            <a:r>
              <a:rPr lang="fa-IR" sz="2400" dirty="0" smtClean="0">
                <a:latin typeface="B Zar" panose="00000400000000000000" pitchFamily="2" charset="-78"/>
                <a:ea typeface="Calibri" panose="020F0502020204030204" pitchFamily="34" charset="0"/>
                <a:cs typeface="B Nazanin" panose="00000400000000000000" pitchFamily="2" charset="-78"/>
              </a:rPr>
              <a:t>اورژانس 115 </a:t>
            </a:r>
            <a:r>
              <a:rPr lang="fa-IR" sz="2400" dirty="0">
                <a:latin typeface="B Zar" panose="00000400000000000000" pitchFamily="2" charset="-78"/>
                <a:ea typeface="Calibri" panose="020F0502020204030204" pitchFamily="34" charset="0"/>
                <a:cs typeface="B Nazanin" panose="00000400000000000000" pitchFamily="2" charset="-78"/>
              </a:rPr>
              <a:t>و یا اورژانس </a:t>
            </a:r>
            <a:r>
              <a:rPr lang="fa-IR" sz="2400" dirty="0" smtClean="0">
                <a:latin typeface="B Zar" panose="00000400000000000000" pitchFamily="2" charset="-78"/>
                <a:ea typeface="Calibri" panose="020F0502020204030204" pitchFamily="34" charset="0"/>
                <a:cs typeface="B Nazanin" panose="00000400000000000000" pitchFamily="2" charset="-78"/>
              </a:rPr>
              <a:t>اجتماعی 123 </a:t>
            </a:r>
            <a:r>
              <a:rPr lang="fa-IR" sz="2400" dirty="0">
                <a:latin typeface="B Zar" panose="00000400000000000000" pitchFamily="2" charset="-78"/>
                <a:ea typeface="Calibri" panose="020F0502020204030204" pitchFamily="34" charset="0"/>
                <a:cs typeface="B Nazanin" panose="00000400000000000000" pitchFamily="2" charset="-78"/>
              </a:rPr>
              <a:t>باشد. در مورد خطوط بحران و یا اورژانس اجتماعی حتما توضیح دهید این مراکز روان شناسان و مشاوران آموزش دیده ای دارند که با مشکلات آنها به خوبی آشنایی دارند. این خدمات 24 ساعته و در 7 روز هفته است و می توانند حتی نام خود را هم پشت تلفن نگویند. در برخی مناطق و یا شرایط که امکان دسترسی به مراقبت های روان شناختی اورژانسی محدود است ، ممکن است لازم باشد شماره تماس خود را در طرح امنیت وارد کنید</a:t>
            </a:r>
            <a:r>
              <a:rPr lang="en-US" sz="2400" dirty="0" smtClean="0">
                <a:latin typeface="B Zar" panose="00000400000000000000" pitchFamily="2" charset="-78"/>
                <a:ea typeface="Calibri" panose="020F0502020204030204" pitchFamily="34" charset="0"/>
                <a:cs typeface="B Nazanin" panose="00000400000000000000" pitchFamily="2" charset="-78"/>
              </a:rPr>
              <a:t>.</a:t>
            </a:r>
            <a:endParaRPr lang="fa-IR" sz="2400" dirty="0" smtClean="0">
              <a:latin typeface="B Zar" panose="00000400000000000000" pitchFamily="2" charset="-78"/>
              <a:ea typeface="Calibri" panose="020F0502020204030204" pitchFamily="34" charset="0"/>
              <a:cs typeface="B Nazanin" panose="00000400000000000000" pitchFamily="2" charset="-78"/>
            </a:endParaRPr>
          </a:p>
          <a:p>
            <a:pPr algn="just" rtl="1">
              <a:lnSpc>
                <a:spcPct val="107000"/>
              </a:lnSpc>
              <a:spcAft>
                <a:spcPts val="0"/>
              </a:spcAft>
            </a:pPr>
            <a:r>
              <a:rPr lang="fa-IR" sz="2400" dirty="0" smtClean="0">
                <a:latin typeface="Calibri" panose="020F0502020204030204" pitchFamily="34" charset="0"/>
                <a:ea typeface="Calibri" panose="020F0502020204030204" pitchFamily="34" charset="0"/>
                <a:cs typeface="B Nazanin" panose="00000400000000000000" pitchFamily="2" charset="-78"/>
              </a:rPr>
              <a:t>شماره تلفن 1480 بهزیستی و شماره تلفن 4030  وزارت بهداشت و شماره تلفن 1570آموزش و پرورش و 1819 علوم پزشکی را فراموش نکنید</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1558602001"/>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endParaRPr lang="en-US" sz="2400" dirty="0" smtClean="0"/>
          </a:p>
          <a:p>
            <a:pPr algn="just" rtl="1">
              <a:lnSpc>
                <a:spcPct val="107000"/>
              </a:lnSpc>
              <a:spcAft>
                <a:spcPts val="800"/>
              </a:spcAft>
            </a:pPr>
            <a:r>
              <a:rPr lang="fa-IR" sz="2400" b="1" dirty="0" smtClean="0">
                <a:latin typeface="B Zar" panose="00000400000000000000" pitchFamily="2" charset="-78"/>
                <a:ea typeface="Calibri" panose="020F0502020204030204" pitchFamily="34" charset="0"/>
                <a:cs typeface="B Nazanin" panose="00000400000000000000" pitchFamily="2" charset="-78"/>
              </a:rPr>
              <a:t>تدوین </a:t>
            </a:r>
            <a:r>
              <a:rPr lang="fa-IR" sz="2400" b="1" dirty="0">
                <a:latin typeface="B Zar" panose="00000400000000000000" pitchFamily="2" charset="-78"/>
                <a:ea typeface="Calibri" panose="020F0502020204030204" pitchFamily="34" charset="0"/>
                <a:cs typeface="B Nazanin" panose="00000400000000000000" pitchFamily="2" charset="-78"/>
              </a:rPr>
              <a:t>طرح </a:t>
            </a:r>
            <a:r>
              <a:rPr lang="fa-IR" sz="2400" b="1" dirty="0" smtClean="0">
                <a:latin typeface="B Zar" panose="00000400000000000000" pitchFamily="2" charset="-78"/>
                <a:ea typeface="Calibri" panose="020F0502020204030204" pitchFamily="34" charset="0"/>
                <a:cs typeface="B Nazanin" panose="00000400000000000000" pitchFamily="2" charset="-78"/>
              </a:rPr>
              <a:t>امنیت</a:t>
            </a:r>
          </a:p>
          <a:p>
            <a:pPr algn="just" rtl="1">
              <a:lnSpc>
                <a:spcPct val="107000"/>
              </a:lnSpc>
              <a:spcAft>
                <a:spcPts val="0"/>
              </a:spcAft>
            </a:pPr>
            <a:r>
              <a:rPr lang="fa-IR" sz="2800" b="1" dirty="0">
                <a:latin typeface="B Zar" panose="00000400000000000000" pitchFamily="2" charset="-78"/>
                <a:ea typeface="Calibri" panose="020F0502020204030204" pitchFamily="34" charset="0"/>
                <a:cs typeface="B Nazanin" panose="00000400000000000000" pitchFamily="2" charset="-78"/>
              </a:rPr>
              <a:t>گام ششم- کاهش احتمال استفاده از وسایل مرگبار</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fa-IR" sz="2400" dirty="0" smtClean="0">
                <a:latin typeface="B Zar" panose="00000400000000000000" pitchFamily="2" charset="-78"/>
                <a:ea typeface="Calibri" panose="020F0502020204030204" pitchFamily="34" charset="0"/>
                <a:cs typeface="B Nazanin" panose="00000400000000000000" pitchFamily="2" charset="-78"/>
              </a:rPr>
              <a:t>یافته </a:t>
            </a:r>
            <a:r>
              <a:rPr lang="fa-IR" sz="2400" dirty="0">
                <a:latin typeface="B Zar" panose="00000400000000000000" pitchFamily="2" charset="-78"/>
                <a:ea typeface="Calibri" panose="020F0502020204030204" pitchFamily="34" charset="0"/>
                <a:cs typeface="B Nazanin" panose="00000400000000000000" pitchFamily="2" charset="-78"/>
              </a:rPr>
              <a:t>های پژوهشی نشان می دهند وقتی بیمار برای کشتن خود طرح و برنامه دارد و روش و وسایل مرگبار به راحتی موجود و دردسترس است، خطر خودکشی چند برابر می شود. البته حتی اگر بیمار طرح و برنامه خاصی را هم برای خودکشی مطرح نمی کند یک مولفه کلیدی یک طرح امنیت خوب،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حذف و یا محدود کردن دسترسی به هر وسیله بالقوه مرگباری است که در محیط بیمار وجود دارد.</a:t>
            </a:r>
            <a:r>
              <a:rPr lang="fa-IR" sz="2400" dirty="0">
                <a:latin typeface="B Zar" panose="00000400000000000000" pitchFamily="2" charset="-78"/>
                <a:ea typeface="Calibri" panose="020F0502020204030204" pitchFamily="34" charset="0"/>
                <a:cs typeface="B Nazanin" panose="00000400000000000000" pitchFamily="2" charset="-78"/>
              </a:rPr>
              <a:t> این ممکن است شامل ذخیره کردن داروها در یک جای امن، و محدود کرن دسترسی به چاقو، تیغ، تیغ موکت بری، و سایر وسایل مرگبار می باشد</a:t>
            </a:r>
            <a:r>
              <a:rPr lang="en-US" sz="2400" dirty="0">
                <a:latin typeface="B Zar" panose="00000400000000000000" pitchFamily="2" charset="-78"/>
                <a:ea typeface="Calibri" panose="020F0502020204030204" pitchFamily="34" charset="0"/>
                <a:cs typeface="B Nazanin" panose="00000400000000000000" pitchFamily="2" charset="-78"/>
              </a:rPr>
              <a:t>.</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endParaRPr lang="fa-IR" sz="2400" b="1" dirty="0">
              <a:latin typeface="B Zar" panose="00000400000000000000" pitchFamily="2" charset="-78"/>
              <a:ea typeface="Calibri" panose="020F0502020204030204" pitchFamily="34" charset="0"/>
              <a:cs typeface="B Nazanin" panose="00000400000000000000" pitchFamily="2" charset="-78"/>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1612625729"/>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endParaRPr lang="en-US" sz="2400" dirty="0" smtClean="0"/>
          </a:p>
          <a:p>
            <a:pPr algn="just" rtl="1">
              <a:lnSpc>
                <a:spcPct val="107000"/>
              </a:lnSpc>
              <a:spcAft>
                <a:spcPts val="800"/>
              </a:spcAft>
            </a:pPr>
            <a:r>
              <a:rPr lang="fa-IR" sz="2400" b="1" dirty="0" smtClean="0">
                <a:latin typeface="B Zar" panose="00000400000000000000" pitchFamily="2" charset="-78"/>
                <a:ea typeface="Calibri" panose="020F0502020204030204" pitchFamily="34" charset="0"/>
                <a:cs typeface="B Nazanin" panose="00000400000000000000" pitchFamily="2" charset="-78"/>
              </a:rPr>
              <a:t>تدوین </a:t>
            </a:r>
            <a:r>
              <a:rPr lang="fa-IR" sz="2400" b="1" dirty="0">
                <a:latin typeface="B Zar" panose="00000400000000000000" pitchFamily="2" charset="-78"/>
                <a:ea typeface="Calibri" panose="020F0502020204030204" pitchFamily="34" charset="0"/>
                <a:cs typeface="B Nazanin" panose="00000400000000000000" pitchFamily="2" charset="-78"/>
              </a:rPr>
              <a:t>طرح </a:t>
            </a:r>
            <a:r>
              <a:rPr lang="fa-IR" sz="2400" b="1" dirty="0" smtClean="0">
                <a:latin typeface="B Zar" panose="00000400000000000000" pitchFamily="2" charset="-78"/>
                <a:ea typeface="Calibri" panose="020F0502020204030204" pitchFamily="34" charset="0"/>
                <a:cs typeface="B Nazanin" panose="00000400000000000000" pitchFamily="2" charset="-78"/>
              </a:rPr>
              <a:t>امنیت</a:t>
            </a:r>
          </a:p>
          <a:p>
            <a:pPr algn="just" rtl="1">
              <a:lnSpc>
                <a:spcPct val="107000"/>
              </a:lnSpc>
              <a:spcAft>
                <a:spcPts val="0"/>
              </a:spcAft>
            </a:pPr>
            <a:r>
              <a:rPr lang="fa-IR" sz="2800" b="1" dirty="0">
                <a:latin typeface="B Zar" panose="00000400000000000000" pitchFamily="2" charset="-78"/>
                <a:ea typeface="Calibri" panose="020F0502020204030204" pitchFamily="34" charset="0"/>
                <a:cs typeface="B Nazanin" panose="00000400000000000000" pitchFamily="2" charset="-78"/>
              </a:rPr>
              <a:t>گام ششم- کاهش احتمال استفاده از وسایل مرگبار</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fa-IR" sz="2400" dirty="0">
                <a:latin typeface="B Zar" panose="00000400000000000000" pitchFamily="2" charset="-78"/>
                <a:ea typeface="Calibri" panose="020F0502020204030204" pitchFamily="34" charset="0"/>
                <a:cs typeface="B Nazanin" panose="00000400000000000000" pitchFamily="2" charset="-78"/>
              </a:rPr>
              <a:t>اجرای این گام، بسته به کشنده بودن روش (که در ارزیابی خطر خودکشی مشخص شده است) متفاوت خواهد بود. در ابتدا، باید از بیمار سوال کنید که در طی بحران خودکشی، به چه روشی برای کشتن خود فکر می کند و سپس با همکاری بیمار، به شیوه هایی برای </a:t>
            </a:r>
            <a:r>
              <a:rPr lang="fa-IR" sz="2400" u="sng" dirty="0">
                <a:latin typeface="B Zar" panose="00000400000000000000" pitchFamily="2" charset="-78"/>
                <a:ea typeface="Calibri" panose="020F0502020204030204" pitchFamily="34" charset="0"/>
                <a:cs typeface="B Nazanin" panose="00000400000000000000" pitchFamily="2" charset="-78"/>
              </a:rPr>
              <a:t>حذف</a:t>
            </a:r>
            <a:r>
              <a:rPr lang="fa-IR" sz="2400" dirty="0">
                <a:latin typeface="B Zar" panose="00000400000000000000" pitchFamily="2" charset="-78"/>
                <a:ea typeface="Calibri" panose="020F0502020204030204" pitchFamily="34" charset="0"/>
                <a:cs typeface="B Nazanin" panose="00000400000000000000" pitchFamily="2" charset="-78"/>
              </a:rPr>
              <a:t> این وسایل از محیط بیمار و یا </a:t>
            </a:r>
            <a:r>
              <a:rPr lang="fa-IR" sz="2400" u="sng" dirty="0">
                <a:latin typeface="B Zar" panose="00000400000000000000" pitchFamily="2" charset="-78"/>
                <a:ea typeface="Calibri" panose="020F0502020204030204" pitchFamily="34" charset="0"/>
                <a:cs typeface="B Nazanin" panose="00000400000000000000" pitchFamily="2" charset="-78"/>
              </a:rPr>
              <a:t>محدود کردن</a:t>
            </a:r>
            <a:r>
              <a:rPr lang="fa-IR" sz="2400" dirty="0">
                <a:latin typeface="B Zar" panose="00000400000000000000" pitchFamily="2" charset="-78"/>
                <a:ea typeface="Calibri" panose="020F0502020204030204" pitchFamily="34" charset="0"/>
                <a:cs typeface="B Nazanin" panose="00000400000000000000" pitchFamily="2" charset="-78"/>
              </a:rPr>
              <a:t> دسترسی وی به این وسایل را شناسایی کنید. باید از همه بیماران به صورت روتین سوال کنید آیا به یک سلاح گرم ( مثل اسلحه، تفنگ شکاری، تفنگ ساچمه ای) دسترسی دارد یا نه. آیا برای خودکشی یک روش انتخابی دارد، و به راه هایی برای حذف این وسایل از محیط فکر کنید. </a:t>
            </a:r>
            <a:endParaRPr lang="fa-IR" sz="2400" b="1" dirty="0">
              <a:latin typeface="B Zar" panose="00000400000000000000" pitchFamily="2" charset="-78"/>
              <a:ea typeface="Calibri" panose="020F0502020204030204" pitchFamily="34" charset="0"/>
              <a:cs typeface="B Nazanin" panose="00000400000000000000" pitchFamily="2" charset="-78"/>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136508606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endParaRPr lang="en-US" sz="2400" dirty="0" smtClean="0"/>
          </a:p>
          <a:p>
            <a:pPr algn="just" rtl="1">
              <a:lnSpc>
                <a:spcPct val="107000"/>
              </a:lnSpc>
              <a:spcAft>
                <a:spcPts val="800"/>
              </a:spcAft>
            </a:pPr>
            <a:r>
              <a:rPr lang="fa-IR" sz="2400" b="1" dirty="0" smtClean="0">
                <a:latin typeface="B Zar" panose="00000400000000000000" pitchFamily="2" charset="-78"/>
                <a:ea typeface="Calibri" panose="020F0502020204030204" pitchFamily="34" charset="0"/>
                <a:cs typeface="B Nazanin" panose="00000400000000000000" pitchFamily="2" charset="-78"/>
              </a:rPr>
              <a:t>تدوین </a:t>
            </a:r>
            <a:r>
              <a:rPr lang="fa-IR" sz="2400" b="1" dirty="0">
                <a:latin typeface="B Zar" panose="00000400000000000000" pitchFamily="2" charset="-78"/>
                <a:ea typeface="Calibri" panose="020F0502020204030204" pitchFamily="34" charset="0"/>
                <a:cs typeface="B Nazanin" panose="00000400000000000000" pitchFamily="2" charset="-78"/>
              </a:rPr>
              <a:t>طرح </a:t>
            </a:r>
            <a:r>
              <a:rPr lang="fa-IR" sz="2400" b="1" dirty="0" smtClean="0">
                <a:latin typeface="B Zar" panose="00000400000000000000" pitchFamily="2" charset="-78"/>
                <a:ea typeface="Calibri" panose="020F0502020204030204" pitchFamily="34" charset="0"/>
                <a:cs typeface="B Nazanin" panose="00000400000000000000" pitchFamily="2" charset="-78"/>
              </a:rPr>
              <a:t>امنیت</a:t>
            </a:r>
          </a:p>
          <a:p>
            <a:pPr algn="just" rtl="1">
              <a:lnSpc>
                <a:spcPct val="107000"/>
              </a:lnSpc>
              <a:spcAft>
                <a:spcPts val="0"/>
              </a:spcAft>
            </a:pPr>
            <a:r>
              <a:rPr lang="fa-IR" sz="2800" b="1" dirty="0">
                <a:latin typeface="B Zar" panose="00000400000000000000" pitchFamily="2" charset="-78"/>
                <a:ea typeface="Calibri" panose="020F0502020204030204" pitchFamily="34" charset="0"/>
                <a:cs typeface="B Nazanin" panose="00000400000000000000" pitchFamily="2" charset="-78"/>
              </a:rPr>
              <a:t>گام ششم- کاهش احتمال استفاده از وسایل </a:t>
            </a:r>
            <a:r>
              <a:rPr lang="fa-IR" sz="2800" b="1" dirty="0" smtClean="0">
                <a:latin typeface="B Zar" panose="00000400000000000000" pitchFamily="2" charset="-78"/>
                <a:ea typeface="Calibri" panose="020F0502020204030204" pitchFamily="34" charset="0"/>
                <a:cs typeface="B Nazanin" panose="00000400000000000000" pitchFamily="2" charset="-78"/>
              </a:rPr>
              <a:t>مرگبار</a:t>
            </a:r>
          </a:p>
          <a:p>
            <a:pPr algn="just" rtl="1">
              <a:lnSpc>
                <a:spcPct val="107000"/>
              </a:lnSpc>
              <a:spcAft>
                <a:spcPts val="0"/>
              </a:spcAft>
            </a:pPr>
            <a:r>
              <a:rPr lang="fa-IR" dirty="0">
                <a:latin typeface="B Zar" panose="00000400000000000000" pitchFamily="2" charset="-78"/>
                <a:ea typeface="Calibri" panose="020F0502020204030204" pitchFamily="34" charset="0"/>
                <a:cs typeface="B Nazanin" panose="00000400000000000000" pitchFamily="2" charset="-78"/>
              </a:rPr>
              <a:t>برای روش های کمتر مرگبار مانند مصرف داروهای با سطح پایین مسمومیت می توانید از خود بیمار بخواهید دسترسی به این داروها را قبل از اینکه در بحران قرار بگیرد محدود و یا غیرممکن کند. برای مثال اگر بیمار به خودکشی با خوردن دارو فکر می کند از یک عضو قابل اعتماد خانواده بخواهد </a:t>
            </a:r>
            <a:r>
              <a:rPr lang="fa-IR" dirty="0" smtClean="0">
                <a:latin typeface="B Zar" panose="00000400000000000000" pitchFamily="2" charset="-78"/>
                <a:ea typeface="Calibri" panose="020F0502020204030204" pitchFamily="34" charset="0"/>
                <a:cs typeface="B Nazanin" panose="00000400000000000000" pitchFamily="2" charset="-78"/>
              </a:rPr>
              <a:t>داروها </a:t>
            </a:r>
            <a:r>
              <a:rPr lang="fa-IR" dirty="0">
                <a:latin typeface="B Zar" panose="00000400000000000000" pitchFamily="2" charset="-78"/>
                <a:ea typeface="Calibri" panose="020F0502020204030204" pitchFamily="34" charset="0"/>
                <a:cs typeface="B Nazanin" panose="00000400000000000000" pitchFamily="2" charset="-78"/>
              </a:rPr>
              <a:t>را در جای امنی قرار دهد</a:t>
            </a:r>
            <a:r>
              <a:rPr lang="en-US" dirty="0" smtClean="0">
                <a:latin typeface="B Zar" panose="00000400000000000000" pitchFamily="2" charset="-78"/>
                <a:ea typeface="Calibri" panose="020F0502020204030204" pitchFamily="34" charset="0"/>
                <a:cs typeface="B Nazanin" panose="00000400000000000000" pitchFamily="2" charset="-78"/>
              </a:rPr>
              <a:t>.</a:t>
            </a:r>
            <a:r>
              <a:rPr lang="fa-IR" dirty="0" smtClean="0">
                <a:latin typeface="B Zar" panose="00000400000000000000" pitchFamily="2" charset="-78"/>
                <a:ea typeface="Calibri" panose="020F0502020204030204" pitchFamily="34" charset="0"/>
                <a:cs typeface="B Nazanin"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محدود کردن دسترسی به یک روش مرگبار اهمیت بیشتری دارد. برای روش های مرگباری مثل سلاح گرم، </a:t>
            </a:r>
            <a:r>
              <a:rPr lang="fa-IR" dirty="0">
                <a:solidFill>
                  <a:srgbClr val="FF0000"/>
                </a:solidFill>
                <a:latin typeface="B Zar" panose="00000400000000000000" pitchFamily="2" charset="-78"/>
                <a:ea typeface="Calibri" panose="020F0502020204030204" pitchFamily="34" charset="0"/>
                <a:cs typeface="B Nazanin" panose="00000400000000000000" pitchFamily="2" charset="-78"/>
              </a:rPr>
              <a:t>نباید از خود بیمار بخواهید دسترسی خود را به این وسایل محدود کند و یا آن را به یک عضو خانواده و یا فرد مسوول دیگری بدهد</a:t>
            </a:r>
            <a:r>
              <a:rPr lang="fa-IR" u="sng" dirty="0">
                <a:latin typeface="B Zar" panose="00000400000000000000" pitchFamily="2" charset="-78"/>
                <a:ea typeface="Calibri" panose="020F0502020204030204" pitchFamily="34" charset="0"/>
                <a:cs typeface="B Nazanin" panose="00000400000000000000" pitchFamily="2" charset="-78"/>
              </a:rPr>
              <a:t>. زیرا خطر خودکشی بواسطه تماس مستقیم با روش مرگبار، افزایش می یابد</a:t>
            </a:r>
            <a:r>
              <a:rPr lang="fa-IR" dirty="0" smtClean="0">
                <a:latin typeface="B Zar" panose="00000400000000000000" pitchFamily="2" charset="-78"/>
                <a:ea typeface="Calibri" panose="020F0502020204030204" pitchFamily="34" charset="0"/>
                <a:cs typeface="B Nazanin" panose="00000400000000000000" pitchFamily="2" charset="-78"/>
              </a:rPr>
              <a:t>.</a:t>
            </a:r>
            <a:r>
              <a:rPr lang="fa-IR" dirty="0">
                <a:latin typeface="B Zar" panose="00000400000000000000" pitchFamily="2" charset="-78"/>
                <a:ea typeface="Calibri" panose="020F0502020204030204" pitchFamily="34" charset="0"/>
                <a:cs typeface="B Nazanin" panose="00000400000000000000" pitchFamily="2" charset="-78"/>
              </a:rPr>
              <a:t> </a:t>
            </a:r>
            <a:r>
              <a:rPr lang="fa-IR" dirty="0">
                <a:solidFill>
                  <a:srgbClr val="FF0000"/>
                </a:solidFill>
                <a:latin typeface="B Zar" panose="00000400000000000000" pitchFamily="2" charset="-78"/>
                <a:ea typeface="Calibri" panose="020F0502020204030204" pitchFamily="34" charset="0"/>
                <a:cs typeface="B Nazanin" panose="00000400000000000000" pitchFamily="2" charset="-78"/>
              </a:rPr>
              <a:t>در عوض، یک طرح خوب برای محدود کردن دسترسی بیمار به وسایل مرگبار، حذف آنها از محیط و قرار دادن در محیط امن بوسیله یک شخص مسئول </a:t>
            </a:r>
            <a:r>
              <a:rPr lang="fa-IR" dirty="0" smtClean="0">
                <a:solidFill>
                  <a:srgbClr val="FF0000"/>
                </a:solidFill>
                <a:latin typeface="B Zar" panose="00000400000000000000" pitchFamily="2" charset="-78"/>
                <a:ea typeface="Calibri" panose="020F0502020204030204" pitchFamily="34" charset="0"/>
                <a:cs typeface="B Nazanin" panose="00000400000000000000" pitchFamily="2" charset="-78"/>
              </a:rPr>
              <a:t>خاص </a:t>
            </a:r>
            <a:r>
              <a:rPr lang="fa-IR" dirty="0">
                <a:solidFill>
                  <a:srgbClr val="FF0000"/>
                </a:solidFill>
                <a:latin typeface="B Zar" panose="00000400000000000000" pitchFamily="2" charset="-78"/>
                <a:ea typeface="Calibri" panose="020F0502020204030204" pitchFamily="34" charset="0"/>
                <a:cs typeface="B Nazanin" panose="00000400000000000000" pitchFamily="2" charset="-78"/>
              </a:rPr>
              <a:t>معمولا یک عضو خانواده، یک دوست نزدیک و یا حتی پلیس است.</a:t>
            </a:r>
            <a:r>
              <a:rPr lang="fa-IR" dirty="0" smtClean="0">
                <a:solidFill>
                  <a:srgbClr val="FF0000"/>
                </a:solidFill>
                <a:latin typeface="B Zar" panose="00000400000000000000" pitchFamily="2" charset="-78"/>
                <a:ea typeface="Calibri" panose="020F0502020204030204" pitchFamily="34" charset="0"/>
                <a:cs typeface="B Nazanin"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به </a:t>
            </a:r>
            <a:r>
              <a:rPr lang="fa-IR" dirty="0">
                <a:latin typeface="B Zar" panose="00000400000000000000" pitchFamily="2" charset="-78"/>
                <a:ea typeface="Calibri" panose="020F0502020204030204" pitchFamily="34" charset="0"/>
                <a:cs typeface="B Nazanin" panose="00000400000000000000" pitchFamily="2" charset="-78"/>
              </a:rPr>
              <a:t>خاطر داشته باشید محدود کردن دسترسی به یک روش مرگبار</a:t>
            </a:r>
            <a:r>
              <a:rPr lang="fa-IR" u="sng" dirty="0">
                <a:latin typeface="B Zar" panose="00000400000000000000" pitchFamily="2" charset="-78"/>
                <a:ea typeface="Calibri" panose="020F0502020204030204" pitchFamily="34" charset="0"/>
                <a:cs typeface="B Nazanin" panose="00000400000000000000" pitchFamily="2" charset="-78"/>
              </a:rPr>
              <a:t>، امنیت بیمار را تضمین نمی کند</a:t>
            </a:r>
            <a:r>
              <a:rPr lang="fa-IR" dirty="0">
                <a:latin typeface="B Zar" panose="00000400000000000000" pitchFamily="2" charset="-78"/>
                <a:ea typeface="Calibri" panose="020F0502020204030204" pitchFamily="34" charset="0"/>
                <a:cs typeface="B Nazanin" panose="00000400000000000000" pitchFamily="2" charset="-78"/>
              </a:rPr>
              <a:t> چون ممکن است تصمیم بگیرد از روش دیگری استفاده کند. در هر حال، اگر بیمار هر روش دیگر یا طرح دیگری را برای خودکشی را گزارش می دهد این وسایل نیز باید در جای امنی گذاشته شود و یا دسترسی به آن محدود شود</a:t>
            </a:r>
            <a:r>
              <a:rPr lang="en-US" dirty="0">
                <a:latin typeface="B Zar" panose="00000400000000000000" pitchFamily="2" charset="-78"/>
                <a:ea typeface="Calibri" panose="020F0502020204030204" pitchFamily="34" charset="0"/>
                <a:cs typeface="B Nazanin" panose="00000400000000000000" pitchFamily="2" charset="-78"/>
              </a:rPr>
              <a:t>.</a:t>
            </a:r>
            <a:r>
              <a:rPr lang="en-US" dirty="0">
                <a:latin typeface="B Nazanin" panose="00000400000000000000" pitchFamily="2" charset="-78"/>
                <a:ea typeface="Calibri" panose="020F0502020204030204" pitchFamily="34" charset="0"/>
              </a:rPr>
              <a:t> </a:t>
            </a:r>
            <a:endParaRPr lang="en-US"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endParaRPr lang="en-US" sz="1800" dirty="0">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2836569906"/>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endParaRPr lang="en-US" sz="2400" dirty="0" smtClean="0"/>
          </a:p>
          <a:p>
            <a:pPr algn="just" rtl="1">
              <a:lnSpc>
                <a:spcPct val="107000"/>
              </a:lnSpc>
              <a:spcAft>
                <a:spcPts val="800"/>
              </a:spcAft>
            </a:pPr>
            <a:r>
              <a:rPr lang="fa-IR" sz="2400" b="1" dirty="0" smtClean="0">
                <a:latin typeface="B Zar" panose="00000400000000000000" pitchFamily="2" charset="-78"/>
                <a:ea typeface="Calibri" panose="020F0502020204030204" pitchFamily="34" charset="0"/>
                <a:cs typeface="B Nazanin" panose="00000400000000000000" pitchFamily="2" charset="-78"/>
              </a:rPr>
              <a:t>تدوین </a:t>
            </a:r>
            <a:r>
              <a:rPr lang="fa-IR" sz="2400" b="1" dirty="0">
                <a:latin typeface="B Zar" panose="00000400000000000000" pitchFamily="2" charset="-78"/>
                <a:ea typeface="Calibri" panose="020F0502020204030204" pitchFamily="34" charset="0"/>
                <a:cs typeface="B Nazanin" panose="00000400000000000000" pitchFamily="2" charset="-78"/>
              </a:rPr>
              <a:t>طرح </a:t>
            </a:r>
            <a:r>
              <a:rPr lang="fa-IR" sz="2400" b="1" dirty="0" smtClean="0">
                <a:latin typeface="B Zar" panose="00000400000000000000" pitchFamily="2" charset="-78"/>
                <a:ea typeface="Calibri" panose="020F0502020204030204" pitchFamily="34" charset="0"/>
                <a:cs typeface="B Nazanin" panose="00000400000000000000" pitchFamily="2" charset="-78"/>
              </a:rPr>
              <a:t>امنیت</a:t>
            </a:r>
          </a:p>
          <a:p>
            <a:pPr algn="just" rtl="1">
              <a:lnSpc>
                <a:spcPct val="107000"/>
              </a:lnSpc>
              <a:spcAft>
                <a:spcPts val="0"/>
              </a:spcAft>
            </a:pPr>
            <a:r>
              <a:rPr lang="fa-IR" sz="2800" b="1" dirty="0">
                <a:latin typeface="B Zar" panose="00000400000000000000" pitchFamily="2" charset="-78"/>
                <a:ea typeface="Calibri" panose="020F0502020204030204" pitchFamily="34" charset="0"/>
                <a:cs typeface="B Nazanin" panose="00000400000000000000" pitchFamily="2" charset="-78"/>
              </a:rPr>
              <a:t>گام ششم- کاهش احتمال استفاده از وسایل </a:t>
            </a:r>
            <a:r>
              <a:rPr lang="fa-IR" sz="2800" b="1" dirty="0" smtClean="0">
                <a:latin typeface="B Zar" panose="00000400000000000000" pitchFamily="2" charset="-78"/>
                <a:ea typeface="Calibri" panose="020F0502020204030204" pitchFamily="34" charset="0"/>
                <a:cs typeface="B Nazanin" panose="00000400000000000000" pitchFamily="2" charset="-78"/>
              </a:rPr>
              <a:t>مرگبار</a:t>
            </a:r>
          </a:p>
          <a:p>
            <a:pPr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به خاطر داشته باشید محدود کردن دسترسی به یک روش مرگبار</a:t>
            </a:r>
            <a:r>
              <a:rPr lang="fa-IR" sz="2400" u="sng" dirty="0">
                <a:latin typeface="B Zar" panose="00000400000000000000" pitchFamily="2" charset="-78"/>
                <a:ea typeface="Calibri" panose="020F0502020204030204" pitchFamily="34" charset="0"/>
                <a:cs typeface="B Nazanin" panose="00000400000000000000" pitchFamily="2" charset="-78"/>
              </a:rPr>
              <a:t>، امنیت بیمار را تضمین نمی کند</a:t>
            </a:r>
            <a:r>
              <a:rPr lang="fa-IR" sz="2400" dirty="0">
                <a:latin typeface="B Zar" panose="00000400000000000000" pitchFamily="2" charset="-78"/>
                <a:ea typeface="Calibri" panose="020F0502020204030204" pitchFamily="34" charset="0"/>
                <a:cs typeface="B Nazanin" panose="00000400000000000000" pitchFamily="2" charset="-78"/>
              </a:rPr>
              <a:t> چون ممکن است تصمیم بگیرد از روش دیگری استفاده کند. در هر حال، اگر بیمار هر روش دیگر یا طرح دیگری را برای خودکشی را گزارش می دهد این وسایل نیز باید در جای امنی گذاشته شود و یا دسترسی به آن محدود شود</a:t>
            </a:r>
            <a:r>
              <a:rPr lang="en-US" sz="2400" dirty="0">
                <a:latin typeface="B Zar" panose="00000400000000000000" pitchFamily="2" charset="-78"/>
                <a:ea typeface="Calibri" panose="020F0502020204030204" pitchFamily="34" charset="0"/>
                <a:cs typeface="B Nazanin" panose="00000400000000000000" pitchFamily="2" charset="-78"/>
              </a:rPr>
              <a:t>.</a:t>
            </a:r>
            <a:r>
              <a:rPr lang="fa-IR" sz="2400" dirty="0">
                <a:latin typeface="B Zar" panose="00000400000000000000" pitchFamily="2" charset="-78"/>
                <a:ea typeface="Calibri" panose="020F0502020204030204" pitchFamily="34" charset="0"/>
                <a:cs typeface="B Nazanin" panose="00000400000000000000" pitchFamily="2" charset="-78"/>
              </a:rPr>
              <a:t> کارهای ضروری برای امن تر کردن محیط بیمار، باید روی طرح امنیت نوشته شود. </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3205714123"/>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endParaRPr lang="en-US" sz="2400" dirty="0" smtClean="0"/>
          </a:p>
          <a:p>
            <a:pPr algn="just" rtl="1">
              <a:lnSpc>
                <a:spcPct val="107000"/>
              </a:lnSpc>
              <a:spcAft>
                <a:spcPts val="800"/>
              </a:spcAft>
            </a:pPr>
            <a:r>
              <a:rPr lang="fa-IR" sz="2400" b="1" dirty="0" smtClean="0">
                <a:latin typeface="B Zar" panose="00000400000000000000" pitchFamily="2" charset="-78"/>
                <a:ea typeface="Calibri" panose="020F0502020204030204" pitchFamily="34" charset="0"/>
                <a:cs typeface="B Nazanin" panose="00000400000000000000" pitchFamily="2" charset="-78"/>
              </a:rPr>
              <a:t>تدوین </a:t>
            </a:r>
            <a:r>
              <a:rPr lang="fa-IR" sz="2400" b="1" dirty="0">
                <a:latin typeface="B Zar" panose="00000400000000000000" pitchFamily="2" charset="-78"/>
                <a:ea typeface="Calibri" panose="020F0502020204030204" pitchFamily="34" charset="0"/>
                <a:cs typeface="B Nazanin" panose="00000400000000000000" pitchFamily="2" charset="-78"/>
              </a:rPr>
              <a:t>طرح </a:t>
            </a:r>
            <a:r>
              <a:rPr lang="fa-IR" sz="2400" b="1" dirty="0" smtClean="0">
                <a:latin typeface="B Zar" panose="00000400000000000000" pitchFamily="2" charset="-78"/>
                <a:ea typeface="Calibri" panose="020F0502020204030204" pitchFamily="34" charset="0"/>
                <a:cs typeface="B Nazanin" panose="00000400000000000000" pitchFamily="2" charset="-78"/>
              </a:rPr>
              <a:t>امنیت</a:t>
            </a:r>
          </a:p>
          <a:p>
            <a:pPr algn="just" rtl="1">
              <a:lnSpc>
                <a:spcPct val="107000"/>
              </a:lnSpc>
              <a:spcAft>
                <a:spcPts val="0"/>
              </a:spcAft>
            </a:pPr>
            <a:r>
              <a:rPr lang="fa-IR" sz="2800" b="1" dirty="0">
                <a:latin typeface="B Zar" panose="00000400000000000000" pitchFamily="2" charset="-78"/>
                <a:ea typeface="Calibri" panose="020F0502020204030204" pitchFamily="34" charset="0"/>
                <a:cs typeface="B Nazanin" panose="00000400000000000000" pitchFamily="2" charset="-78"/>
              </a:rPr>
              <a:t>گام ششم- کاهش احتمال استفاده از وسایل </a:t>
            </a:r>
            <a:r>
              <a:rPr lang="fa-IR" sz="2800" b="1" dirty="0" smtClean="0">
                <a:latin typeface="B Zar" panose="00000400000000000000" pitchFamily="2" charset="-78"/>
                <a:ea typeface="Calibri" panose="020F0502020204030204" pitchFamily="34" charset="0"/>
                <a:cs typeface="B Nazanin" panose="00000400000000000000" pitchFamily="2" charset="-78"/>
              </a:rPr>
              <a:t>مرگبار</a:t>
            </a:r>
          </a:p>
          <a:p>
            <a:pPr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شما می توانید از بیمار سوال کنید "وسایلی که به آن دسترسی دارید و احتمال دارد با آن اقدام به خودکشی کنید چه هستند؟" و "چگونه می توانیم دسترسی شما را به این وسایل محدود کنیم؟</a:t>
            </a:r>
            <a:r>
              <a:rPr lang="en-US" sz="2400" dirty="0">
                <a:latin typeface="B Zar" panose="00000400000000000000" pitchFamily="2" charset="-78"/>
                <a:ea typeface="Calibri" panose="020F0502020204030204" pitchFamily="34" charset="0"/>
                <a:cs typeface="B Nazanin"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در </a:t>
            </a:r>
            <a:r>
              <a:rPr lang="fa-IR" sz="2400" dirty="0">
                <a:latin typeface="B Zar" panose="00000400000000000000" pitchFamily="2" charset="-78"/>
                <a:ea typeface="Calibri" panose="020F0502020204030204" pitchFamily="34" charset="0"/>
                <a:cs typeface="B Nazanin" panose="00000400000000000000" pitchFamily="2" charset="-78"/>
              </a:rPr>
              <a:t>خاتمه و پس از تکمیل طرح امنیت، </a:t>
            </a:r>
            <a:r>
              <a:rPr lang="fa-IR" sz="2400" u="sng" dirty="0">
                <a:latin typeface="B Zar" panose="00000400000000000000" pitchFamily="2" charset="-78"/>
                <a:ea typeface="Calibri" panose="020F0502020204030204" pitchFamily="34" charset="0"/>
                <a:cs typeface="B Nazanin" panose="00000400000000000000" pitchFamily="2" charset="-78"/>
              </a:rPr>
              <a:t>باید نگرش بیمار را به این طرح و احتمال استفاده از آن را بررسی کنید</a:t>
            </a:r>
            <a:r>
              <a:rPr lang="en-US" sz="2400" dirty="0">
                <a:latin typeface="B Zar" panose="00000400000000000000" pitchFamily="2" charset="-78"/>
                <a:ea typeface="Calibri" panose="020F0502020204030204" pitchFamily="34" charset="0"/>
                <a:cs typeface="B Nazanin" panose="00000400000000000000" pitchFamily="2" charset="-78"/>
              </a:rPr>
              <a:t>.</a:t>
            </a:r>
            <a:r>
              <a:rPr lang="fa-IR" sz="2400" dirty="0">
                <a:latin typeface="B Zar" panose="00000400000000000000" pitchFamily="2" charset="-78"/>
                <a:ea typeface="Calibri" panose="020F0502020204030204" pitchFamily="34" charset="0"/>
                <a:cs typeface="B Nazanin" panose="00000400000000000000" pitchFamily="2" charset="-78"/>
              </a:rPr>
              <a:t> اگر بیمار می گوید تمایلی به استفاده از آن ندارد و یا شما به چنین نتیجه ای می رسیدید و یا احساس دوگانه ای در مورد آن دارد، باید با همکاری آنها موانع احتمالی و دشواری های مربوط به استفاده از طرح امنیت را شناسایی و حل مساله کنید</a:t>
            </a:r>
            <a:r>
              <a:rPr lang="en-US" sz="2400" dirty="0">
                <a:latin typeface="B Zar" panose="00000400000000000000" pitchFamily="2" charset="-78"/>
                <a:ea typeface="Calibri" panose="020F0502020204030204" pitchFamily="34" charset="0"/>
                <a:cs typeface="B Nazanin" panose="00000400000000000000" pitchFamily="2" charset="-78"/>
              </a:rPr>
              <a:t>.</a:t>
            </a:r>
            <a:r>
              <a:rPr lang="fa-IR" sz="2400" dirty="0">
                <a:latin typeface="B Zar" panose="00000400000000000000" pitchFamily="2" charset="-78"/>
                <a:ea typeface="Calibri" panose="020F0502020204030204" pitchFamily="34" charset="0"/>
                <a:cs typeface="B Nazanin" panose="00000400000000000000" pitchFamily="2" charset="-78"/>
              </a:rPr>
              <a:t> وقتی بیمار آمادگی خود را برای استفاده از طرح امنیت اعلام می کند، فرم اصلی تکمیل شده طرح امنیت را به وی بدهید تا همراه خود ببرد و یک کپی از آن در پرونده بیمار قرار دهید. دهید. همچنین باید با بیمار در مورد جایی که طرح امنیت را نگه می دارد و چطور در طی بحران آن را پیدا می کند، صحبت کنید.</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3856501747"/>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endParaRPr lang="en-US" sz="2400" dirty="0" smtClean="0"/>
          </a:p>
          <a:p>
            <a:pPr algn="just" rtl="1">
              <a:lnSpc>
                <a:spcPct val="107000"/>
              </a:lnSpc>
              <a:spcAft>
                <a:spcPts val="800"/>
              </a:spcAft>
            </a:pPr>
            <a:r>
              <a:rPr lang="fa-IR" sz="2400" b="1" dirty="0" smtClean="0">
                <a:latin typeface="B Zar" panose="00000400000000000000" pitchFamily="2" charset="-78"/>
                <a:ea typeface="Calibri" panose="020F0502020204030204" pitchFamily="34" charset="0"/>
                <a:cs typeface="B Nazanin" panose="00000400000000000000" pitchFamily="2" charset="-78"/>
              </a:rPr>
              <a:t>تدوین </a:t>
            </a:r>
            <a:r>
              <a:rPr lang="fa-IR" sz="2400" b="1" dirty="0">
                <a:latin typeface="B Zar" panose="00000400000000000000" pitchFamily="2" charset="-78"/>
                <a:ea typeface="Calibri" panose="020F0502020204030204" pitchFamily="34" charset="0"/>
                <a:cs typeface="B Nazanin" panose="00000400000000000000" pitchFamily="2" charset="-78"/>
              </a:rPr>
              <a:t>طرح </a:t>
            </a:r>
            <a:r>
              <a:rPr lang="fa-IR" sz="2400" b="1" dirty="0" smtClean="0">
                <a:latin typeface="B Zar" panose="00000400000000000000" pitchFamily="2" charset="-78"/>
                <a:ea typeface="Calibri" panose="020F0502020204030204" pitchFamily="34" charset="0"/>
                <a:cs typeface="B Nazanin" panose="00000400000000000000" pitchFamily="2" charset="-78"/>
              </a:rPr>
              <a:t>امنیت</a:t>
            </a:r>
          </a:p>
          <a:p>
            <a:pPr algn="just" rtl="1">
              <a:lnSpc>
                <a:spcPct val="107000"/>
              </a:lnSpc>
              <a:spcAft>
                <a:spcPts val="0"/>
              </a:spcAft>
            </a:pPr>
            <a:r>
              <a:rPr lang="fa-IR" sz="2800" b="1" dirty="0">
                <a:latin typeface="B Zar" panose="00000400000000000000" pitchFamily="2" charset="-78"/>
                <a:ea typeface="Calibri" panose="020F0502020204030204" pitchFamily="34" charset="0"/>
                <a:cs typeface="B Nazanin" panose="00000400000000000000" pitchFamily="2" charset="-78"/>
              </a:rPr>
              <a:t>گام ششم- کاهش احتمال استفاده از وسایل </a:t>
            </a:r>
            <a:r>
              <a:rPr lang="fa-IR" sz="2800" b="1" dirty="0" smtClean="0">
                <a:latin typeface="B Zar" panose="00000400000000000000" pitchFamily="2" charset="-78"/>
                <a:ea typeface="Calibri" panose="020F0502020204030204" pitchFamily="34" charset="0"/>
                <a:cs typeface="B Nazanin" panose="00000400000000000000" pitchFamily="2" charset="-78"/>
              </a:rPr>
              <a:t>مرگبار</a:t>
            </a:r>
          </a:p>
          <a:p>
            <a:pPr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شما می توانید از بیمار سوال کنید "وسایلی که به آن دسترسی دارید و احتمال دارد با آن اقدام به خودکشی کنید چه هستند؟" و "چگونه می توانیم دسترسی شما را به این وسایل محدود کنیم؟</a:t>
            </a:r>
            <a:r>
              <a:rPr lang="en-US" sz="2400" dirty="0">
                <a:latin typeface="B Zar" panose="00000400000000000000" pitchFamily="2" charset="-78"/>
                <a:ea typeface="Calibri" panose="020F0502020204030204" pitchFamily="34" charset="0"/>
                <a:cs typeface="B Nazanin"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در </a:t>
            </a:r>
            <a:r>
              <a:rPr lang="fa-IR" sz="2400" dirty="0">
                <a:latin typeface="B Zar" panose="00000400000000000000" pitchFamily="2" charset="-78"/>
                <a:ea typeface="Calibri" panose="020F0502020204030204" pitchFamily="34" charset="0"/>
                <a:cs typeface="B Nazanin" panose="00000400000000000000" pitchFamily="2" charset="-78"/>
              </a:rPr>
              <a:t>خاتمه و پس از تکمیل طرح امنیت، </a:t>
            </a:r>
            <a:r>
              <a:rPr lang="fa-IR" sz="2400" u="sng" dirty="0">
                <a:latin typeface="B Zar" panose="00000400000000000000" pitchFamily="2" charset="-78"/>
                <a:ea typeface="Calibri" panose="020F0502020204030204" pitchFamily="34" charset="0"/>
                <a:cs typeface="B Nazanin" panose="00000400000000000000" pitchFamily="2" charset="-78"/>
              </a:rPr>
              <a:t>باید نگرش بیمار را به این طرح و احتمال استفاده از آن را بررسی کنید</a:t>
            </a:r>
            <a:r>
              <a:rPr lang="en-US" sz="2400" dirty="0">
                <a:latin typeface="B Zar" panose="00000400000000000000" pitchFamily="2" charset="-78"/>
                <a:ea typeface="Calibri" panose="020F0502020204030204" pitchFamily="34" charset="0"/>
                <a:cs typeface="B Nazanin" panose="00000400000000000000" pitchFamily="2" charset="-78"/>
              </a:rPr>
              <a:t>.</a:t>
            </a:r>
            <a:r>
              <a:rPr lang="fa-IR" sz="2400" dirty="0">
                <a:latin typeface="B Zar" panose="00000400000000000000" pitchFamily="2" charset="-78"/>
                <a:ea typeface="Calibri" panose="020F0502020204030204" pitchFamily="34" charset="0"/>
                <a:cs typeface="B Nazanin" panose="00000400000000000000" pitchFamily="2" charset="-78"/>
              </a:rPr>
              <a:t> اگر بیمار می گوید تمایلی به استفاده از آن ندارد و یا شما به چنین نتیجه ای می رسیدید و یا احساس دوگانه ای در مورد آن دارد، باید با همکاری آنها موانع احتمالی و دشواری های مربوط به استفاده از طرح امنیت را شناسایی و حل مساله کنید</a:t>
            </a:r>
            <a:r>
              <a:rPr lang="en-US" sz="2400" dirty="0">
                <a:latin typeface="B Zar" panose="00000400000000000000" pitchFamily="2" charset="-78"/>
                <a:ea typeface="Calibri" panose="020F0502020204030204" pitchFamily="34" charset="0"/>
                <a:cs typeface="B Nazanin" panose="00000400000000000000" pitchFamily="2" charset="-78"/>
              </a:rPr>
              <a:t>.</a:t>
            </a:r>
            <a:r>
              <a:rPr lang="fa-IR" sz="2400" dirty="0">
                <a:latin typeface="B Zar" panose="00000400000000000000" pitchFamily="2" charset="-78"/>
                <a:ea typeface="Calibri" panose="020F0502020204030204" pitchFamily="34" charset="0"/>
                <a:cs typeface="B Nazanin" panose="00000400000000000000" pitchFamily="2" charset="-78"/>
              </a:rPr>
              <a:t> وقتی بیمار آمادگی خود را برای استفاده از طرح امنیت اعلام می کند، فرم اصلی تکمیل شده طرح امنیت را به وی بدهید تا همراه خود ببرد و یک کپی از آن در پرونده بیمار قرار دهید. دهید. همچنین باید با بیمار در مورد جایی که طرح امنیت را نگه می دارد و چطور در طی بحران آن را پیدا می کند، صحبت کنید.</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21608092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marR="0" indent="0" algn="just" rtl="1">
              <a:lnSpc>
                <a:spcPct val="107000"/>
              </a:lnSpc>
              <a:spcBef>
                <a:spcPts val="0"/>
              </a:spcBef>
              <a:spcAft>
                <a:spcPts val="800"/>
              </a:spcAft>
              <a:buNone/>
            </a:pPr>
            <a:r>
              <a:rPr lang="fa-IR" sz="2400" b="1" dirty="0" smtClean="0">
                <a:solidFill>
                  <a:srgbClr val="FF0000"/>
                </a:solidFill>
                <a:latin typeface="Century Schoolbook"/>
                <a:cs typeface="B Nazanin"/>
              </a:rPr>
              <a:t>باور غلط: </a:t>
            </a:r>
            <a:r>
              <a:rPr lang="fa-IR" sz="2400" dirty="0" smtClean="0">
                <a:solidFill>
                  <a:srgbClr val="000000"/>
                </a:solidFill>
                <a:latin typeface="Century Schoolbook"/>
                <a:cs typeface="B Nazanin"/>
              </a:rPr>
              <a:t>خودکشی </a:t>
            </a:r>
            <a:r>
              <a:rPr lang="fa-IR" sz="2400" dirty="0">
                <a:solidFill>
                  <a:srgbClr val="000000"/>
                </a:solidFill>
                <a:latin typeface="Century Schoolbook"/>
                <a:cs typeface="B Nazanin"/>
              </a:rPr>
              <a:t>پاسخی قابل انتظار و طبیعی در مقابل استرس است، این فکر غلط است </a:t>
            </a:r>
            <a:r>
              <a:rPr lang="fa-IR" sz="2400" dirty="0" smtClean="0">
                <a:solidFill>
                  <a:srgbClr val="000000"/>
                </a:solidFill>
                <a:latin typeface="Century Schoolbook"/>
                <a:cs typeface="B Nazanin"/>
              </a:rPr>
              <a:t>.</a:t>
            </a:r>
          </a:p>
          <a:p>
            <a:pPr marL="0" marR="0" indent="0" algn="just" rtl="1">
              <a:lnSpc>
                <a:spcPct val="107000"/>
              </a:lnSpc>
              <a:spcBef>
                <a:spcPts val="0"/>
              </a:spcBef>
              <a:spcAft>
                <a:spcPts val="800"/>
              </a:spcAft>
              <a:buNone/>
            </a:pPr>
            <a:endParaRPr lang="fa-IR" sz="2400" dirty="0">
              <a:solidFill>
                <a:srgbClr val="000000"/>
              </a:solidFill>
              <a:latin typeface="Century Schoolbook"/>
              <a:cs typeface="B Nazanin"/>
            </a:endParaRPr>
          </a:p>
          <a:p>
            <a:pPr marL="0" marR="0" indent="0" algn="just" rtl="1">
              <a:lnSpc>
                <a:spcPct val="107000"/>
              </a:lnSpc>
              <a:spcBef>
                <a:spcPts val="0"/>
              </a:spcBef>
              <a:spcAft>
                <a:spcPts val="800"/>
              </a:spcAft>
              <a:buNone/>
            </a:pPr>
            <a:r>
              <a:rPr lang="fa-IR" sz="2400" b="1" dirty="0" smtClean="0">
                <a:solidFill>
                  <a:srgbClr val="00B050"/>
                </a:solidFill>
                <a:latin typeface="Century Schoolbook"/>
                <a:cs typeface="B Nazanin"/>
              </a:rPr>
              <a:t>واقعیت</a:t>
            </a:r>
            <a:r>
              <a:rPr lang="fa-IR" sz="2400" dirty="0">
                <a:solidFill>
                  <a:srgbClr val="000000"/>
                </a:solidFill>
                <a:latin typeface="Century Schoolbook"/>
                <a:cs typeface="B Nazanin"/>
              </a:rPr>
              <a:t>: خودکشی نتیجه ی غیرطبیعی استرس است. همه استرس را تجربه می کنند، اما همه اقدام </a:t>
            </a:r>
            <a:r>
              <a:rPr lang="fa-IR" sz="2400" dirty="0" smtClean="0">
                <a:solidFill>
                  <a:srgbClr val="000000"/>
                </a:solidFill>
                <a:latin typeface="Century Schoolbook"/>
                <a:cs typeface="B Nazanin"/>
              </a:rPr>
              <a:t>به خودکشی </a:t>
            </a:r>
            <a:r>
              <a:rPr lang="fa-IR" sz="2400" dirty="0">
                <a:solidFill>
                  <a:srgbClr val="000000"/>
                </a:solidFill>
                <a:latin typeface="Century Schoolbook"/>
                <a:cs typeface="B Nazanin"/>
              </a:rPr>
              <a:t>نمیکنند</a:t>
            </a:r>
            <a:endParaRPr lang="fa-IR" sz="2400" dirty="0" smtClean="0">
              <a:solidFill>
                <a:srgbClr val="000000"/>
              </a:solidFill>
              <a:latin typeface="Century Schoolbook"/>
              <a:cs typeface="B Nazanin"/>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chemeClr val="accent5"/>
                  </a:solidFill>
                  <a:prstDash val="solid"/>
                </a:ln>
                <a:pattFill prst="ltDnDiag">
                  <a:fgClr>
                    <a:schemeClr val="accent5">
                      <a:lumMod val="60000"/>
                      <a:lumOff val="40000"/>
                    </a:schemeClr>
                  </a:fgClr>
                  <a:bgClr>
                    <a:schemeClr val="bg1"/>
                  </a:bgClr>
                </a:pattFill>
              </a:rPr>
              <a:t>باورهاي نادرست و واقعیت ها در مورد خودکشی</a:t>
            </a:r>
          </a:p>
        </p:txBody>
      </p:sp>
    </p:spTree>
    <p:extLst>
      <p:ext uri="{BB962C8B-B14F-4D97-AF65-F5344CB8AC3E}">
        <p14:creationId xmlns:p14="http://schemas.microsoft.com/office/powerpoint/2010/main" val="4035897309"/>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ClrTx/>
              <a:buNone/>
            </a:pPr>
            <a:endParaRPr lang="en-US" sz="2400" dirty="0" smtClean="0"/>
          </a:p>
          <a:p>
            <a:pPr algn="just" rtl="1">
              <a:lnSpc>
                <a:spcPct val="107000"/>
              </a:lnSpc>
              <a:spcAft>
                <a:spcPts val="800"/>
              </a:spcAft>
            </a:pPr>
            <a:r>
              <a:rPr lang="fa-IR" sz="2400" b="1" dirty="0" smtClean="0">
                <a:latin typeface="B Zar" panose="00000400000000000000" pitchFamily="2" charset="-78"/>
                <a:ea typeface="Calibri" panose="020F0502020204030204" pitchFamily="34" charset="0"/>
                <a:cs typeface="B Nazanin" panose="00000400000000000000" pitchFamily="2" charset="-78"/>
              </a:rPr>
              <a:t>تدوین </a:t>
            </a:r>
            <a:r>
              <a:rPr lang="fa-IR" sz="2400" b="1" dirty="0">
                <a:latin typeface="B Zar" panose="00000400000000000000" pitchFamily="2" charset="-78"/>
                <a:ea typeface="Calibri" panose="020F0502020204030204" pitchFamily="34" charset="0"/>
                <a:cs typeface="B Nazanin" panose="00000400000000000000" pitchFamily="2" charset="-78"/>
              </a:rPr>
              <a:t>طرح </a:t>
            </a:r>
            <a:r>
              <a:rPr lang="fa-IR" sz="2400" b="1" dirty="0" smtClean="0">
                <a:latin typeface="B Zar" panose="00000400000000000000" pitchFamily="2" charset="-78"/>
                <a:ea typeface="Calibri" panose="020F0502020204030204" pitchFamily="34" charset="0"/>
                <a:cs typeface="B Nazanin" panose="00000400000000000000" pitchFamily="2" charset="-78"/>
              </a:rPr>
              <a:t>امنیت</a:t>
            </a:r>
          </a:p>
          <a:p>
            <a:pPr algn="just" rtl="1">
              <a:lnSpc>
                <a:spcPct val="107000"/>
              </a:lnSpc>
              <a:spcAft>
                <a:spcPts val="0"/>
              </a:spcAft>
            </a:pPr>
            <a:r>
              <a:rPr lang="fa-IR" sz="2800" b="1" dirty="0">
                <a:latin typeface="B Zar" panose="00000400000000000000" pitchFamily="2" charset="-78"/>
                <a:ea typeface="Calibri" panose="020F0502020204030204" pitchFamily="34" charset="0"/>
                <a:cs typeface="B Nazanin" panose="00000400000000000000" pitchFamily="2" charset="-78"/>
              </a:rPr>
              <a:t>گام ششم- کاهش احتمال استفاده از وسایل </a:t>
            </a:r>
            <a:r>
              <a:rPr lang="fa-IR" sz="2800" b="1" dirty="0" smtClean="0">
                <a:latin typeface="B Zar" panose="00000400000000000000" pitchFamily="2" charset="-78"/>
                <a:ea typeface="Calibri" panose="020F0502020204030204" pitchFamily="34" charset="0"/>
                <a:cs typeface="B Nazanin" panose="00000400000000000000" pitchFamily="2" charset="-78"/>
              </a:rPr>
              <a:t>مرگبار</a:t>
            </a:r>
          </a:p>
          <a:p>
            <a:pPr marL="0" indent="0" algn="ctr" rtl="1">
              <a:lnSpc>
                <a:spcPct val="107000"/>
              </a:lnSpc>
              <a:spcAft>
                <a:spcPts val="0"/>
              </a:spcAft>
              <a:buNone/>
            </a:pPr>
            <a:r>
              <a:rPr lang="fa-IR" sz="28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 Zar" panose="00000400000000000000" pitchFamily="2" charset="-78"/>
                <a:ea typeface="Calibri" panose="020F0502020204030204" pitchFamily="34" charset="0"/>
                <a:cs typeface="B Nazanin" panose="00000400000000000000" pitchFamily="2" charset="-78"/>
              </a:rPr>
              <a:t>طرح امنیت را برای تمام کسانی که افکار خودکشی دارند، صرف نظر از سطح ریسک خودکشی اجرا کنید</a:t>
            </a:r>
            <a:endParaRPr lang="fa-IR" sz="28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 Zar" panose="00000400000000000000" pitchFamily="2" charset="-78"/>
              <a:ea typeface="Calibri" panose="020F0502020204030204" pitchFamily="34" charset="0"/>
              <a:cs typeface="B Nazanin" panose="00000400000000000000" pitchFamily="2" charset="-78"/>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427798494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r" rtl="1">
              <a:lnSpc>
                <a:spcPct val="107000"/>
              </a:lnSpc>
              <a:spcAft>
                <a:spcPts val="800"/>
              </a:spcAft>
              <a:tabLst>
                <a:tab pos="4743450" algn="l"/>
              </a:tabLst>
            </a:pPr>
            <a:r>
              <a:rPr lang="fa-IR" sz="2400" b="1" dirty="0">
                <a:latin typeface="B Zar" panose="00000400000000000000" pitchFamily="2" charset="-78"/>
                <a:ea typeface="Calibri" panose="020F0502020204030204" pitchFamily="34" charset="0"/>
                <a:cs typeface="B Nazanin" panose="00000400000000000000" pitchFamily="2" charset="-78"/>
              </a:rPr>
              <a:t>پایش و پیگیری تلفنی ساخت دار</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tabLst>
                <a:tab pos="4743450" algn="l"/>
              </a:tabLst>
            </a:pPr>
            <a:r>
              <a:rPr lang="fa-IR" sz="1800" b="1" dirty="0">
                <a:latin typeface="B Zar" panose="00000400000000000000" pitchFamily="2" charset="-78"/>
                <a:ea typeface="Calibri" panose="020F0502020204030204" pitchFamily="34" charset="0"/>
                <a:cs typeface="B Nazanin" panose="00000400000000000000" pitchFamily="2" charset="-78"/>
              </a:rPr>
              <a:t>اطلاعاتی برای کارشناس</a:t>
            </a:r>
            <a:r>
              <a:rPr lang="en-US" sz="1800" b="1" dirty="0">
                <a:latin typeface="B Zar" panose="00000400000000000000" pitchFamily="2" charset="-78"/>
                <a:ea typeface="Calibri" panose="020F0502020204030204" pitchFamily="34" charset="0"/>
                <a:cs typeface="B Nazanin" panose="00000400000000000000" pitchFamily="2" charset="-78"/>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r>
              <a:rPr lang="fa-IR" sz="2400" dirty="0">
                <a:latin typeface="B Zar" panose="00000400000000000000" pitchFamily="2" charset="-78"/>
                <a:ea typeface="Calibri" panose="020F0502020204030204" pitchFamily="34" charset="0"/>
                <a:cs typeface="B Nazanin" panose="00000400000000000000" pitchFamily="2" charset="-78"/>
              </a:rPr>
              <a:t>پایش وضعیت خطر خودکشی و یا مشکلات روان پزشکی فردی که در خطر خودکشی قرار دارد، اهمیت زیادی دارد و برای اهداف مختلفی شامل </a:t>
            </a:r>
            <a:r>
              <a:rPr lang="fa-IR" sz="2400" u="sng" dirty="0">
                <a:latin typeface="B Zar" panose="00000400000000000000" pitchFamily="2" charset="-78"/>
                <a:ea typeface="Calibri" panose="020F0502020204030204" pitchFamily="34" charset="0"/>
                <a:cs typeface="B Nazanin" panose="00000400000000000000" pitchFamily="2" charset="-78"/>
              </a:rPr>
              <a:t>ارزیابی خطر خودکشی، ویرایش طرح امنیت و افزایش احتمال ورود بیمار به درمان تخصصی سلامت روان </a:t>
            </a:r>
            <a:r>
              <a:rPr lang="fa-IR" sz="2400" dirty="0">
                <a:latin typeface="B Zar" panose="00000400000000000000" pitchFamily="2" charset="-78"/>
                <a:ea typeface="Calibri" panose="020F0502020204030204" pitchFamily="34" charset="0"/>
                <a:cs typeface="B Nazanin" panose="00000400000000000000" pitchFamily="2" charset="-78"/>
              </a:rPr>
              <a:t>، انجام می شود این پایش و پیگیری که می تواند به صورت تلفنی، حضوری ( ویزیت در منزل)، فرستادن پیامک یا ایمیل صورت گیرد. معمولا پی گیری بعد از جلسه اول، بررسی وضعیت بیمار در فاصله بین جلسات، زمانی که بیمار در دوره پرخطری برای خودکشی قرار دارد و یا وقتی به جلسه نمی آید و یا درمان را قطع می کند، انجام می شود و بسته به وضعیت بیمار ممکن است تعداد و مدت زمان متفاوتی داشته باشد. </a:t>
            </a:r>
            <a:endParaRPr lang="fa-IR" sz="2400" dirty="0" smtClean="0">
              <a:latin typeface="B Zar" panose="00000400000000000000" pitchFamily="2" charset="-78"/>
              <a:ea typeface="Calibri" panose="020F0502020204030204" pitchFamily="34" charset="0"/>
              <a:cs typeface="B Nazanin" panose="00000400000000000000" pitchFamily="2" charset="-78"/>
            </a:endParaRPr>
          </a:p>
          <a:p>
            <a:pPr algn="just" rtl="1"/>
            <a:r>
              <a:rPr lang="fa-IR" sz="2400" dirty="0" smtClean="0">
                <a:latin typeface="B Zar" panose="00000400000000000000" pitchFamily="2" charset="-78"/>
                <a:ea typeface="Calibri" panose="020F0502020204030204" pitchFamily="34" charset="0"/>
                <a:cs typeface="B Nazanin" panose="00000400000000000000" pitchFamily="2" charset="-78"/>
              </a:rPr>
              <a:t>به </a:t>
            </a:r>
            <a:r>
              <a:rPr lang="fa-IR" sz="2400" dirty="0">
                <a:latin typeface="B Zar" panose="00000400000000000000" pitchFamily="2" charset="-78"/>
                <a:ea typeface="Calibri" panose="020F0502020204030204" pitchFamily="34" charset="0"/>
                <a:cs typeface="B Nazanin" panose="00000400000000000000" pitchFamily="2" charset="-78"/>
              </a:rPr>
              <a:t>عنوان یک اصل، پایش و پی گیری باید تا زمانی که 1) بیمار در یک درمان تخصصی مداوم و منظم ( حداقل دو جلسه) قرار می گیرد و 2 ) خطر خودکشی کاهش می یابد، ادامه پیدا کند</a:t>
            </a:r>
            <a:r>
              <a:rPr lang="fa-IR" sz="2400" dirty="0" smtClean="0">
                <a:latin typeface="B Zar" panose="00000400000000000000" pitchFamily="2" charset="-78"/>
                <a:ea typeface="Calibri" panose="020F0502020204030204" pitchFamily="34" charset="0"/>
                <a:cs typeface="B Nazanin" panose="00000400000000000000" pitchFamily="2" charset="-78"/>
              </a:rPr>
              <a:t>.</a:t>
            </a:r>
          </a:p>
          <a:p>
            <a:pPr algn="just" rtl="1"/>
            <a:r>
              <a:rPr lang="fa-IR" sz="2400" dirty="0" smtClean="0">
                <a:latin typeface="B Zar" panose="00000400000000000000" pitchFamily="2" charset="-78"/>
                <a:ea typeface="Calibri" panose="020F0502020204030204" pitchFamily="34" charset="0"/>
                <a:cs typeface="B Nazanin" panose="00000400000000000000" pitchFamily="2" charset="-78"/>
              </a:rPr>
              <a:t> رضایت </a:t>
            </a:r>
            <a:r>
              <a:rPr lang="fa-IR" sz="2400" dirty="0">
                <a:latin typeface="B Zar" panose="00000400000000000000" pitchFamily="2" charset="-78"/>
                <a:ea typeface="Calibri" panose="020F0502020204030204" pitchFamily="34" charset="0"/>
                <a:cs typeface="B Nazanin" panose="00000400000000000000" pitchFamily="2" charset="-78"/>
              </a:rPr>
              <a:t>بیمار برای پی گیری، اهمیت زیادی دارد ولی معمولا وقتی ارتباط کاری خوبی شکل گرفته باشد و زمان وشیوه پی گیری با همکاری بیمار در جلسه تعیین شده باشد، احتمال رضایت بیمار افزایش می یابد</a:t>
            </a:r>
            <a:r>
              <a:rPr lang="en-US" sz="2400" dirty="0">
                <a:latin typeface="B Zar" panose="00000400000000000000" pitchFamily="2" charset="-78"/>
                <a:ea typeface="Calibri" panose="020F0502020204030204" pitchFamily="34" charset="0"/>
                <a:cs typeface="B Nazanin" panose="00000400000000000000" pitchFamily="2" charset="-78"/>
              </a:rPr>
              <a:t>.</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2224635630"/>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r" rtl="1">
              <a:lnSpc>
                <a:spcPct val="107000"/>
              </a:lnSpc>
              <a:spcAft>
                <a:spcPts val="800"/>
              </a:spcAft>
              <a:tabLst>
                <a:tab pos="4743450" algn="l"/>
              </a:tabLst>
            </a:pPr>
            <a:r>
              <a:rPr lang="fa-IR" sz="2400" b="1" dirty="0">
                <a:latin typeface="B Zar" panose="00000400000000000000" pitchFamily="2" charset="-78"/>
                <a:ea typeface="Calibri" panose="020F0502020204030204" pitchFamily="34" charset="0"/>
                <a:cs typeface="B Nazanin" panose="00000400000000000000" pitchFamily="2" charset="-78"/>
              </a:rPr>
              <a:t>پایش و پیگیری تلفنی ساخت </a:t>
            </a:r>
            <a:r>
              <a:rPr lang="fa-IR" sz="2400" b="1" dirty="0" smtClean="0">
                <a:latin typeface="B Zar" panose="00000400000000000000" pitchFamily="2" charset="-78"/>
                <a:ea typeface="Calibri" panose="020F0502020204030204" pitchFamily="34" charset="0"/>
                <a:cs typeface="B Nazanin" panose="00000400000000000000" pitchFamily="2" charset="-78"/>
              </a:rPr>
              <a:t>دار</a:t>
            </a:r>
          </a:p>
          <a:p>
            <a:pPr algn="r" rtl="1">
              <a:lnSpc>
                <a:spcPct val="107000"/>
              </a:lnSpc>
              <a:spcAft>
                <a:spcPts val="800"/>
              </a:spcAft>
              <a:tabLst>
                <a:tab pos="4743450" algn="l"/>
              </a:tabLst>
            </a:pPr>
            <a:r>
              <a:rPr lang="fa-IR" dirty="0">
                <a:latin typeface="B Zar" panose="00000400000000000000" pitchFamily="2" charset="-78"/>
                <a:ea typeface="Calibri" panose="020F0502020204030204" pitchFamily="34" charset="0"/>
                <a:cs typeface="B Nazanin" panose="00000400000000000000" pitchFamily="2" charset="-78"/>
              </a:rPr>
              <a:t>دستورالعمل پایش و پیگیری ساخت دار </a:t>
            </a:r>
            <a:endParaRPr lang="fa-IR" dirty="0" smtClean="0">
              <a:latin typeface="B Zar" panose="00000400000000000000" pitchFamily="2" charset="-78"/>
              <a:ea typeface="Calibri" panose="020F0502020204030204" pitchFamily="34" charset="0"/>
              <a:cs typeface="B Nazanin" panose="00000400000000000000" pitchFamily="2" charset="-78"/>
            </a:endParaRPr>
          </a:p>
          <a:p>
            <a:pPr marL="342900" lvl="0" indent="-342900" algn="just" rtl="1">
              <a:lnSpc>
                <a:spcPct val="107000"/>
              </a:lnSpc>
              <a:spcAft>
                <a:spcPts val="800"/>
              </a:spcAft>
              <a:buFont typeface="Wingdings" panose="05000000000000000000" pitchFamily="2" charset="2"/>
              <a:buChar char=""/>
              <a:tabLst>
                <a:tab pos="4743450" algn="l"/>
              </a:tabLst>
            </a:pPr>
            <a:r>
              <a:rPr lang="fa-IR"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 Zar" panose="00000400000000000000" pitchFamily="2" charset="-78"/>
                <a:ea typeface="Calibri" panose="020F0502020204030204" pitchFamily="34" charset="0"/>
                <a:cs typeface="B Nazanin" panose="00000400000000000000" pitchFamily="2" charset="-78"/>
              </a:rPr>
              <a:t>وضعیت خلقی و خطر فعلی خودکشی را ارزیابی </a:t>
            </a:r>
            <a:r>
              <a:rPr lang="fa-IR"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 Zar" panose="00000400000000000000" pitchFamily="2" charset="-78"/>
                <a:ea typeface="Calibri" panose="020F0502020204030204" pitchFamily="34" charset="0"/>
                <a:cs typeface="B Nazanin" panose="00000400000000000000" pitchFamily="2" charset="-78"/>
              </a:rPr>
              <a:t>کنید</a:t>
            </a:r>
          </a:p>
          <a:p>
            <a:pPr marL="342900" lvl="0" indent="-342900" algn="just" rtl="1">
              <a:lnSpc>
                <a:spcPct val="107000"/>
              </a:lnSpc>
              <a:spcAft>
                <a:spcPts val="800"/>
              </a:spcAft>
              <a:buFont typeface="Wingdings" panose="05000000000000000000" pitchFamily="2" charset="2"/>
              <a:buChar char=""/>
              <a:tabLst>
                <a:tab pos="4743450" algn="l"/>
              </a:tabLst>
            </a:pPr>
            <a:r>
              <a:rPr lang="fa-IR" sz="1800" b="1" dirty="0">
                <a:latin typeface="B Titr,Bold"/>
                <a:ea typeface="Calibri" panose="020F0502020204030204" pitchFamily="34" charset="0"/>
                <a:cs typeface="B Nazanin" panose="00000400000000000000" pitchFamily="2" charset="-78"/>
              </a:rPr>
              <a:t>آزمون غربالگری خودکشی کالیفرنیا </a:t>
            </a:r>
            <a:r>
              <a:rPr lang="fa-IR" sz="1800" b="1" dirty="0" smtClean="0">
                <a:latin typeface="B Titr,Bold"/>
                <a:ea typeface="Calibri" panose="020F0502020204030204" pitchFamily="34" charset="0"/>
                <a:cs typeface="B Nazanin" panose="00000400000000000000" pitchFamily="2" charset="-78"/>
              </a:rPr>
              <a:t>را اجرا کنید (به بسته خودکشی مراجعه کنید)</a:t>
            </a:r>
            <a:endParaRPr lang="en-US" sz="18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 Zar" panose="00000400000000000000" pitchFamily="2" charset="-78"/>
                <a:ea typeface="Calibri" panose="020F0502020204030204" pitchFamily="34" charset="0"/>
                <a:cs typeface="B Nazanin" panose="00000400000000000000" pitchFamily="2" charset="-78"/>
              </a:rPr>
              <a:t>طرح امنیت را مرور و بازنگری کنید</a:t>
            </a:r>
            <a:r>
              <a:rPr lang="en-US"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 Zar" panose="00000400000000000000" pitchFamily="2" charset="-78"/>
                <a:ea typeface="Calibri" panose="020F0502020204030204" pitchFamily="34" charset="0"/>
                <a:cs typeface="B Nazanin" panose="00000400000000000000" pitchFamily="2" charset="-78"/>
              </a:rPr>
              <a:t>:</a:t>
            </a:r>
            <a:endParaRPr lang="en-US" sz="1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spcBef>
                <a:spcPts val="0"/>
              </a:spcBef>
              <a:spcAft>
                <a:spcPts val="0"/>
              </a:spcAft>
              <a:buFont typeface="+mj-lt"/>
              <a:buAutoNum type="arabicPeriod"/>
            </a:pPr>
            <a:r>
              <a:rPr lang="fa-IR" dirty="0">
                <a:latin typeface="B Zar" panose="00000400000000000000" pitchFamily="2" charset="-78"/>
                <a:ea typeface="Calibri" panose="020F0502020204030204" pitchFamily="34" charset="0"/>
                <a:cs typeface="B Nazanin" panose="00000400000000000000" pitchFamily="2" charset="-78"/>
              </a:rPr>
              <a:t>تعیین کنید آیا طرح مورد استفاده قرار گرفته است</a:t>
            </a:r>
            <a:r>
              <a:rPr lang="en-US" dirty="0">
                <a:latin typeface="B Zar" panose="00000400000000000000" pitchFamily="2" charset="-78"/>
                <a:ea typeface="Calibri" panose="020F0502020204030204" pitchFamily="34"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spcBef>
                <a:spcPts val="0"/>
              </a:spcBef>
              <a:spcAft>
                <a:spcPts val="0"/>
              </a:spcAft>
              <a:buFont typeface="+mj-lt"/>
              <a:buAutoNum type="arabicPeriod"/>
            </a:pPr>
            <a:r>
              <a:rPr lang="en-US" dirty="0">
                <a:latin typeface="B Zar" panose="00000400000000000000" pitchFamily="2" charset="-78"/>
                <a:ea typeface="Calibri" panose="020F0502020204030204" pitchFamily="34" charset="0"/>
                <a:cs typeface="B Nazanin"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با مراجع، طرح امنیت را مرور کنید و بررسی کنید کدام بندها مفید و کدام موارد چندان مفید نیست</a:t>
            </a:r>
            <a:r>
              <a:rPr lang="en-US" dirty="0">
                <a:latin typeface="B Zar" panose="00000400000000000000" pitchFamily="2" charset="-78"/>
                <a:ea typeface="Calibri" panose="020F0502020204030204" pitchFamily="34"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algn="r" rtl="1">
              <a:spcBef>
                <a:spcPts val="0"/>
              </a:spcBef>
              <a:spcAft>
                <a:spcPts val="0"/>
              </a:spcAft>
            </a:pPr>
            <a:r>
              <a:rPr lang="en-US" dirty="0">
                <a:latin typeface="B Zar" panose="00000400000000000000" pitchFamily="2" charset="-78"/>
                <a:ea typeface="Calibri" panose="020F0502020204030204" pitchFamily="34" charset="0"/>
                <a:cs typeface="B Nazanin"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طرح را بازنگری کنید، </a:t>
            </a:r>
            <a:r>
              <a:rPr lang="fa-IR" dirty="0" smtClean="0">
                <a:latin typeface="B Zar" panose="00000400000000000000" pitchFamily="2" charset="-78"/>
                <a:ea typeface="Calibri" panose="020F0502020204030204" pitchFamily="34" charset="0"/>
                <a:cs typeface="B Nazanin" panose="00000400000000000000" pitchFamily="2" charset="-78"/>
              </a:rPr>
              <a:t>موارد </a:t>
            </a:r>
            <a:r>
              <a:rPr lang="fa-IR" dirty="0">
                <a:latin typeface="B Zar" panose="00000400000000000000" pitchFamily="2" charset="-78"/>
                <a:ea typeface="Calibri" panose="020F0502020204030204" pitchFamily="34" charset="0"/>
                <a:cs typeface="B Nazanin" panose="00000400000000000000" pitchFamily="2" charset="-78"/>
              </a:rPr>
              <a:t>غیر مفید را حذف کنید و موارد مفید تر را شناسایی </a:t>
            </a:r>
            <a:r>
              <a:rPr lang="fa-IR" dirty="0" smtClean="0">
                <a:latin typeface="B Zar" panose="00000400000000000000" pitchFamily="2" charset="-78"/>
                <a:ea typeface="Calibri" panose="020F0502020204030204" pitchFamily="34" charset="0"/>
                <a:cs typeface="B Nazanin" panose="00000400000000000000" pitchFamily="2" charset="-78"/>
              </a:rPr>
              <a:t>کنید</a:t>
            </a:r>
          </a:p>
          <a:p>
            <a:pPr algn="r" rtl="1">
              <a:spcBef>
                <a:spcPts val="0"/>
              </a:spcBef>
              <a:spcAft>
                <a:spcPts val="0"/>
              </a:spcAft>
            </a:pPr>
            <a:r>
              <a:rPr lang="fa-IR" dirty="0" smtClean="0">
                <a:latin typeface="B Zar" panose="00000400000000000000" pitchFamily="2" charset="-78"/>
                <a:ea typeface="Calibri" panose="020F0502020204030204" pitchFamily="34" charset="0"/>
                <a:cs typeface="B Nazanin" panose="00000400000000000000" pitchFamily="2" charset="-78"/>
              </a:rPr>
              <a:t> هر </a:t>
            </a:r>
            <a:r>
              <a:rPr lang="fa-IR" dirty="0">
                <a:latin typeface="B Zar" panose="00000400000000000000" pitchFamily="2" charset="-78"/>
                <a:ea typeface="Calibri" panose="020F0502020204030204" pitchFamily="34" charset="0"/>
                <a:cs typeface="B Nazanin" panose="00000400000000000000" pitchFamily="2" charset="-78"/>
              </a:rPr>
              <a:t>تغییری را در فرم طرح یادداشت کنید</a:t>
            </a:r>
            <a:r>
              <a:rPr lang="en-US" dirty="0">
                <a:latin typeface="B Zar" panose="00000400000000000000" pitchFamily="2" charset="-78"/>
                <a:ea typeface="Calibri" panose="020F0502020204030204" pitchFamily="34"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spcBef>
                <a:spcPts val="0"/>
              </a:spcBef>
              <a:spcAft>
                <a:spcPts val="0"/>
              </a:spcAft>
              <a:buFont typeface="+mj-lt"/>
              <a:buAutoNum type="arabicPeriod"/>
            </a:pPr>
            <a:r>
              <a:rPr lang="en-US" dirty="0">
                <a:latin typeface="B Zar" panose="00000400000000000000" pitchFamily="2" charset="-78"/>
                <a:ea typeface="Calibri" panose="020F0502020204030204" pitchFamily="34" charset="0"/>
                <a:cs typeface="B Nazanin"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طرح بازنگری شده را در صورتی که موارد بازنگری شده، اساسی و عمده است برای بیمار ارسال کنید</a:t>
            </a:r>
            <a:r>
              <a:rPr lang="en-US" dirty="0" smtClean="0">
                <a:latin typeface="B Zar" panose="00000400000000000000" pitchFamily="2" charset="-78"/>
                <a:ea typeface="Calibri" panose="020F0502020204030204" pitchFamily="34" charset="0"/>
                <a:cs typeface="B Nazanin" panose="00000400000000000000" pitchFamily="2" charset="-78"/>
              </a:rPr>
              <a:t>.</a:t>
            </a:r>
            <a:endParaRPr lang="fa-IR" dirty="0" smtClean="0">
              <a:latin typeface="B Zar" panose="00000400000000000000" pitchFamily="2" charset="-78"/>
              <a:ea typeface="Calibri" panose="020F0502020204030204" pitchFamily="34" charset="0"/>
              <a:cs typeface="B Nazanin" panose="00000400000000000000" pitchFamily="2" charset="-78"/>
            </a:endParaRPr>
          </a:p>
          <a:p>
            <a:pPr marL="252000" algn="r" rtl="1">
              <a:spcBef>
                <a:spcPts val="0"/>
              </a:spcBef>
              <a:spcAft>
                <a:spcPts val="0"/>
              </a:spcAft>
            </a:pPr>
            <a:r>
              <a:rPr lang="fa-IR" dirty="0" smtClean="0">
                <a:latin typeface="B Zar" panose="00000400000000000000" pitchFamily="2" charset="-78"/>
                <a:ea typeface="Calibri" panose="020F0502020204030204" pitchFamily="34" charset="0"/>
                <a:cs typeface="B Nazanin" panose="00000400000000000000" pitchFamily="2" charset="-78"/>
              </a:rPr>
              <a:t>دسترسی </a:t>
            </a:r>
            <a:r>
              <a:rPr lang="fa-IR" dirty="0">
                <a:latin typeface="B Zar" panose="00000400000000000000" pitchFamily="2" charset="-78"/>
                <a:ea typeface="Calibri" panose="020F0502020204030204" pitchFamily="34" charset="0"/>
                <a:cs typeface="B Nazanin" panose="00000400000000000000" pitchFamily="2" charset="-78"/>
              </a:rPr>
              <a:t>به وسایل خودکشی را </a:t>
            </a:r>
            <a:r>
              <a:rPr lang="fa-IR" dirty="0" smtClean="0">
                <a:latin typeface="B Zar" panose="00000400000000000000" pitchFamily="2" charset="-78"/>
                <a:ea typeface="Calibri" panose="020F0502020204030204" pitchFamily="34" charset="0"/>
                <a:cs typeface="B Nazanin" panose="00000400000000000000" pitchFamily="2" charset="-78"/>
              </a:rPr>
              <a:t>بررسی </a:t>
            </a:r>
            <a:r>
              <a:rPr lang="fa-IR" dirty="0">
                <a:latin typeface="B Zar" panose="00000400000000000000" pitchFamily="2" charset="-78"/>
                <a:ea typeface="Calibri" panose="020F0502020204030204" pitchFamily="34" charset="0"/>
                <a:cs typeface="B Nazanin" panose="00000400000000000000" pitchFamily="2" charset="-78"/>
              </a:rPr>
              <a:t>کنید و در صورت نیاز دستورالعمل حذف منابع خطر را مرور </a:t>
            </a:r>
            <a:r>
              <a:rPr lang="fa-IR" dirty="0" smtClean="0">
                <a:latin typeface="B Zar" panose="00000400000000000000" pitchFamily="2" charset="-78"/>
                <a:ea typeface="Calibri" panose="020F0502020204030204" pitchFamily="34" charset="0"/>
                <a:cs typeface="B Nazanin" panose="00000400000000000000" pitchFamily="2" charset="-78"/>
              </a:rPr>
              <a:t>کنید</a:t>
            </a:r>
          </a:p>
          <a:p>
            <a:pPr marL="252000" algn="r" rtl="1">
              <a:spcBef>
                <a:spcPts val="0"/>
              </a:spcBef>
              <a:spcAft>
                <a:spcPts val="0"/>
              </a:spcAft>
            </a:pPr>
            <a:endParaRPr lang="en-US" dirty="0">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004552"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2403630122"/>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50006"/>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r" rtl="1">
              <a:lnSpc>
                <a:spcPct val="107000"/>
              </a:lnSpc>
              <a:spcAft>
                <a:spcPts val="800"/>
              </a:spcAft>
              <a:tabLst>
                <a:tab pos="4743450" algn="l"/>
              </a:tabLst>
            </a:pPr>
            <a:r>
              <a:rPr lang="fa-IR" b="1" dirty="0">
                <a:latin typeface="B Zar" panose="00000400000000000000" pitchFamily="2" charset="-78"/>
                <a:ea typeface="Calibri" panose="020F0502020204030204" pitchFamily="34" charset="0"/>
                <a:cs typeface="B Nazanin" panose="00000400000000000000" pitchFamily="2" charset="-78"/>
              </a:rPr>
              <a:t>پایش و پیگیری تلفنی ساخت </a:t>
            </a:r>
            <a:r>
              <a:rPr lang="fa-IR" b="1" dirty="0" smtClean="0">
                <a:latin typeface="B Zar" panose="00000400000000000000" pitchFamily="2" charset="-78"/>
                <a:ea typeface="Calibri" panose="020F0502020204030204" pitchFamily="34" charset="0"/>
                <a:cs typeface="B Nazanin" panose="00000400000000000000" pitchFamily="2" charset="-78"/>
              </a:rPr>
              <a:t>دار</a:t>
            </a:r>
          </a:p>
          <a:p>
            <a:pPr algn="r" rtl="1">
              <a:lnSpc>
                <a:spcPct val="107000"/>
              </a:lnSpc>
              <a:spcAft>
                <a:spcPts val="800"/>
              </a:spcAft>
              <a:tabLst>
                <a:tab pos="4743450" algn="l"/>
              </a:tabLst>
            </a:pPr>
            <a:r>
              <a:rPr lang="fa-IR" sz="1800" dirty="0">
                <a:latin typeface="B Zar" panose="00000400000000000000" pitchFamily="2" charset="-78"/>
                <a:ea typeface="Calibri" panose="020F0502020204030204" pitchFamily="34" charset="0"/>
                <a:cs typeface="B Nazanin" panose="00000400000000000000" pitchFamily="2" charset="-78"/>
              </a:rPr>
              <a:t>دستورالعمل پایش و پیگیری ساخت دار </a:t>
            </a:r>
            <a:endParaRPr lang="fa-IR" sz="1800" dirty="0" smtClean="0">
              <a:latin typeface="B Zar" panose="00000400000000000000" pitchFamily="2" charset="-78"/>
              <a:ea typeface="Calibri" panose="020F0502020204030204" pitchFamily="34" charset="0"/>
              <a:cs typeface="B Nazanin" panose="00000400000000000000" pitchFamily="2" charset="-78"/>
            </a:endParaRPr>
          </a:p>
          <a:p>
            <a:pPr marL="342900" lvl="0" indent="-342900" algn="r" rtl="1">
              <a:lnSpc>
                <a:spcPct val="107000"/>
              </a:lnSpc>
              <a:spcAft>
                <a:spcPts val="0"/>
              </a:spcAft>
              <a:buFont typeface="Wingdings" panose="05000000000000000000" pitchFamily="2" charset="2"/>
              <a:buChar char=""/>
            </a:pPr>
            <a:r>
              <a:rPr lang="fa-IR" sz="18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 Zar,Bold"/>
                <a:ea typeface="Calibri" panose="020F0502020204030204" pitchFamily="34" charset="0"/>
                <a:cs typeface="B Nazanin" panose="00000400000000000000" pitchFamily="2" charset="-78"/>
              </a:rPr>
              <a:t>ورود </a:t>
            </a:r>
            <a:r>
              <a:rPr lang="fa-IR" sz="18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 Zar,Bold"/>
                <a:ea typeface="Calibri" panose="020F0502020204030204" pitchFamily="34" charset="0"/>
                <a:cs typeface="B Nazanin" panose="00000400000000000000" pitchFamily="2" charset="-78"/>
              </a:rPr>
              <a:t>به درمان / انگیزه</a:t>
            </a:r>
            <a:endParaRPr lang="en-US" sz="12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mj-lt"/>
              <a:buAutoNum type="arabicPeriod"/>
            </a:pPr>
            <a:r>
              <a:rPr lang="fa-IR" sz="1800" dirty="0">
                <a:latin typeface="B Zar" panose="00000400000000000000" pitchFamily="2" charset="-78"/>
                <a:ea typeface="Calibri" panose="020F0502020204030204" pitchFamily="34" charset="0"/>
                <a:cs typeface="B Nazanin" panose="00000400000000000000" pitchFamily="2" charset="-78"/>
              </a:rPr>
              <a:t>طرح درمان را مرور کرده و قرار ملاقات بیمار را با متخصصان سلامت روان یادآوری کنید</a:t>
            </a:r>
            <a:r>
              <a:rPr lang="en-US" sz="1800" dirty="0">
                <a:latin typeface="B Zar" panose="00000400000000000000" pitchFamily="2" charset="-78"/>
                <a:ea typeface="Calibri" panose="020F0502020204030204" pitchFamily="34" charset="0"/>
                <a:cs typeface="B Nazanin" panose="00000400000000000000" pitchFamily="2" charset="-78"/>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mj-lt"/>
              <a:buAutoNum type="arabicPeriod"/>
            </a:pPr>
            <a:r>
              <a:rPr lang="en-US" sz="1800" dirty="0">
                <a:latin typeface="B Zar" panose="00000400000000000000" pitchFamily="2" charset="-78"/>
                <a:ea typeface="Calibri" panose="020F0502020204030204" pitchFamily="34" charset="0"/>
                <a:cs typeface="B Nazanin"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موانع درونی و بیرونی وارد شدن در فرایند درمان را با استفاده از حل مساله رفع کنید</a:t>
            </a:r>
            <a:r>
              <a:rPr lang="en-US" sz="1800" dirty="0">
                <a:latin typeface="B Zar" panose="00000400000000000000" pitchFamily="2" charset="-78"/>
                <a:ea typeface="Calibri" panose="020F0502020204030204" pitchFamily="34" charset="0"/>
                <a:cs typeface="B Nazanin" panose="00000400000000000000" pitchFamily="2" charset="-78"/>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mj-lt"/>
              <a:buAutoNum type="arabicPeriod"/>
            </a:pPr>
            <a:r>
              <a:rPr lang="en-US" sz="1800" dirty="0">
                <a:latin typeface="B Zar" panose="00000400000000000000" pitchFamily="2" charset="-78"/>
                <a:ea typeface="Calibri" panose="020F0502020204030204" pitchFamily="34" charset="0"/>
                <a:cs typeface="B Nazanin"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اگر علیرغم همه تلاش ها، بیمار درمان را نمی پذیرد در مورد سایر روش های دریافت کمک صحبت کنید</a:t>
            </a:r>
            <a:r>
              <a:rPr lang="en-US" sz="1800" dirty="0">
                <a:latin typeface="B Zar" panose="00000400000000000000" pitchFamily="2" charset="-78"/>
                <a:ea typeface="Calibri" panose="020F0502020204030204" pitchFamily="34" charset="0"/>
                <a:cs typeface="B Nazanin" panose="00000400000000000000" pitchFamily="2" charset="-78"/>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mj-lt"/>
              <a:buAutoNum type="arabicPeriod"/>
            </a:pPr>
            <a:r>
              <a:rPr lang="en-US" sz="1800" dirty="0">
                <a:latin typeface="B Zar" panose="00000400000000000000" pitchFamily="2" charset="-78"/>
                <a:ea typeface="Calibri" panose="020F0502020204030204" pitchFamily="34" charset="0"/>
                <a:cs typeface="B Nazanin"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اطلاعات لازم در مورد خدمات حمایتی موجود در اجتماع را که متناسب با نیازهای مراجع است، ارائه دهید</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sz="18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B Zar,Bold"/>
                <a:ea typeface="Calibri" panose="020F0502020204030204" pitchFamily="34" charset="0"/>
                <a:cs typeface="B Nazanin" panose="00000400000000000000" pitchFamily="2" charset="-78"/>
              </a:rPr>
              <a:t>کسب رضایت/ تمایل بیمار برای پی گیری بعدی</a:t>
            </a:r>
            <a:endParaRPr lang="en-US" sz="1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mj-lt"/>
              <a:buAutoNum type="arabicPeriod"/>
            </a:pPr>
            <a:r>
              <a:rPr lang="fa-IR" sz="1800" dirty="0">
                <a:latin typeface="B Zar" panose="00000400000000000000" pitchFamily="2" charset="-78"/>
                <a:ea typeface="Calibri" panose="020F0502020204030204" pitchFamily="34" charset="0"/>
                <a:cs typeface="B Nazanin" panose="00000400000000000000" pitchFamily="2" charset="-78"/>
              </a:rPr>
              <a:t>نیاز برای تماس های تلفنی بعدی را ارزیابی کنید</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mj-lt"/>
              <a:buAutoNum type="arabicPeriod"/>
            </a:pPr>
            <a:r>
              <a:rPr lang="fa-IR" sz="1800" dirty="0">
                <a:latin typeface="B Zar" panose="00000400000000000000" pitchFamily="2" charset="-78"/>
                <a:ea typeface="Calibri" panose="020F0502020204030204" pitchFamily="34" charset="0"/>
                <a:cs typeface="B Nazanin" panose="00000400000000000000" pitchFamily="2" charset="-78"/>
              </a:rPr>
              <a:t> اگر بیمار در برابر پیگیری تلفنی بعدی مقاومت دارد، سعی کنید با مهارت ارتباط موثر، همدلی و آموزش تکنیک حل مساله مقاومت او را کاهش دهید.</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mj-lt"/>
              <a:buAutoNum type="arabicPeriod"/>
            </a:pPr>
            <a:r>
              <a:rPr lang="en-US" sz="1800" dirty="0">
                <a:latin typeface="B Nazanin" panose="00000400000000000000" pitchFamily="2" charset="-78"/>
                <a:ea typeface="Calibri" panose="020F0502020204030204" pitchFamily="34" charset="0"/>
                <a:cs typeface="Arial" panose="020B0604020202020204" pitchFamily="34" charset="0"/>
              </a:rPr>
              <a:t> </a:t>
            </a:r>
            <a:r>
              <a:rPr lang="fa-IR" sz="1800" dirty="0">
                <a:latin typeface="B Nazanin" panose="00000400000000000000" pitchFamily="2" charset="-78"/>
                <a:ea typeface="Calibri" panose="020F0502020204030204" pitchFamily="34" charset="0"/>
                <a:cs typeface="B Nazanin" panose="00000400000000000000" pitchFamily="2" charset="-78"/>
              </a:rPr>
              <a:t>یک زمان معین را برای پیگیری تلفنی تعیین کنید</a:t>
            </a:r>
            <a:r>
              <a:rPr lang="fa-IR" sz="1800" dirty="0">
                <a:latin typeface="B Nazanin" panose="00000400000000000000" pitchFamily="2" charset="-78"/>
                <a:ea typeface="Calibri" panose="020F0502020204030204" pitchFamily="34" charset="0"/>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mj-lt"/>
              <a:buAutoNum type="arabicPeriod"/>
            </a:pPr>
            <a:r>
              <a:rPr lang="fa-IR" sz="1800" dirty="0">
                <a:latin typeface="B Zar" panose="00000400000000000000" pitchFamily="2" charset="-78"/>
                <a:ea typeface="Calibri" panose="020F0502020204030204" pitchFamily="34" charset="0"/>
                <a:cs typeface="B Nazanin" panose="00000400000000000000" pitchFamily="2" charset="-78"/>
              </a:rPr>
              <a:t> اگر دیگر نیازی به پیگیری وجود ندارد، آن را به بیمار اطلاع دهید و یادآوری کنید هر زمان احساس نیاز کرد می تواند به مرکز مراجعه و شما را ببیند</a:t>
            </a:r>
            <a:r>
              <a:rPr lang="fa-IR" sz="1800" dirty="0" smtClean="0">
                <a:latin typeface="B Zar" panose="00000400000000000000" pitchFamily="2" charset="-78"/>
                <a:ea typeface="Calibri" panose="020F0502020204030204" pitchFamily="34" charset="0"/>
                <a:cs typeface="B Nazanin" panose="00000400000000000000" pitchFamily="2" charset="-78"/>
              </a:rPr>
              <a:t>.</a:t>
            </a:r>
          </a:p>
          <a:p>
            <a:pPr marL="342900" lvl="0" indent="-342900" algn="ctr" rtl="1">
              <a:lnSpc>
                <a:spcPct val="107000"/>
              </a:lnSpc>
              <a:spcAft>
                <a:spcPts val="0"/>
              </a:spcAft>
              <a:buFont typeface="+mj-lt"/>
              <a:buAutoNum type="arabicPeriod"/>
            </a:pPr>
            <a:r>
              <a:rPr lang="fa-IR" sz="1400" b="1" dirty="0">
                <a:ln w="12700">
                  <a:solidFill>
                    <a:schemeClr val="accent5"/>
                  </a:solidFill>
                  <a:prstDash val="solid"/>
                </a:ln>
                <a:pattFill prst="ltDnDiag">
                  <a:fgClr>
                    <a:schemeClr val="accent5">
                      <a:lumMod val="60000"/>
                      <a:lumOff val="40000"/>
                    </a:schemeClr>
                  </a:fgClr>
                  <a:bgClr>
                    <a:schemeClr val="bg1"/>
                  </a:bgClr>
                </a:pattFill>
                <a:latin typeface="B Zar,Bold"/>
                <a:ea typeface="Calibri" panose="020F0502020204030204" pitchFamily="34" charset="0"/>
                <a:cs typeface="B Nazanin" panose="00000400000000000000" pitchFamily="2" charset="-78"/>
              </a:rPr>
              <a:t>خطر خودکشی را در عرض 48 ساعت پس از تدوین طرح امنیت ، پایش کنید و سپس پایش را به صورت هفتگی انجام دهد تا زمانی که بیمار تحت یک درمان منظم و مداوم قرار گیرد</a:t>
            </a:r>
            <a:endParaRPr lang="en-US" sz="14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Arial" panose="020B0604020202020204" pitchFamily="34" charset="0"/>
            </a:endParaRPr>
          </a:p>
          <a:p>
            <a:pPr marL="252000" algn="r" rtl="1">
              <a:spcBef>
                <a:spcPts val="0"/>
              </a:spcBef>
              <a:spcAft>
                <a:spcPts val="0"/>
              </a:spcAft>
            </a:pPr>
            <a:endParaRPr lang="en-US" sz="1800" dirty="0">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004552" y="0"/>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2611125324"/>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50006"/>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r" rtl="1"/>
            <a:r>
              <a:rPr lang="fa-IR" sz="1800" b="1" dirty="0"/>
              <a:t>خاتمه جلسه</a:t>
            </a:r>
            <a:endParaRPr lang="en-US" sz="1800" dirty="0"/>
          </a:p>
          <a:p>
            <a:pPr algn="r" rtl="1"/>
            <a:r>
              <a:rPr lang="fa-IR" sz="1800" dirty="0"/>
              <a:t>طرح امنیت را به بیمار بدهید و زمان و ساعت جلسه بعد را روی کارت یاد داشت کنید و به وی بدهید. علاوه براین شماره تماس مرکز ( و خود) و خط تلفن بحران و اورژانس اجتماعی را به بیمار بدهید. بیمار را در فواصل 48 ساعته پی گیری کنید تا امکان انجام اقدامات مورد نیاز، از جمله ارجاع و بستری کردن وجود داشته باشد</a:t>
            </a:r>
            <a:r>
              <a:rPr lang="en-US" sz="1800" dirty="0"/>
              <a:t>.</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004552" y="0"/>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solidFill>
                  <a:schemeClr val="bg1"/>
                </a:solidFill>
                <a:latin typeface="Calibri" panose="020F0502020204030204" pitchFamily="34" charset="0"/>
                <a:ea typeface="Calibri" panose="020F0502020204030204" pitchFamily="34" charset="0"/>
                <a:cs typeface="B Nazanin" panose="00000400000000000000" pitchFamily="2" charset="-78"/>
              </a:rPr>
              <a:t>جلسه اول: ارزیابی خطر خودکشی، آموزش روانی و طرح امنیت</a:t>
            </a:r>
            <a:endParaRPr lang="fa-IR" sz="2400" b="1" dirty="0">
              <a:solidFill>
                <a:schemeClr val="bg1"/>
              </a:solidFill>
            </a:endParaRPr>
          </a:p>
        </p:txBody>
      </p:sp>
    </p:spTree>
    <p:extLst>
      <p:ext uri="{BB962C8B-B14F-4D97-AF65-F5344CB8AC3E}">
        <p14:creationId xmlns:p14="http://schemas.microsoft.com/office/powerpoint/2010/main" val="582198586"/>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lnSpc>
                <a:spcPct val="107000"/>
              </a:lnSpc>
              <a:spcAft>
                <a:spcPts val="0"/>
              </a:spcAft>
            </a:pPr>
            <a:r>
              <a:rPr lang="fa-IR" sz="2400" b="1" dirty="0">
                <a:latin typeface="B Titr,Bold"/>
                <a:ea typeface="Calibri" panose="020F0502020204030204" pitchFamily="34" charset="0"/>
                <a:cs typeface="B Nazanin" panose="00000400000000000000" pitchFamily="2" charset="-78"/>
              </a:rPr>
              <a:t>جلسه دوم- کاهش رنج بیمار</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fa-IR" sz="1800" dirty="0">
                <a:latin typeface="B Zar" panose="00000400000000000000" pitchFamily="2" charset="-78"/>
                <a:ea typeface="Calibri" panose="020F0502020204030204" pitchFamily="34" charset="0"/>
                <a:cs typeface="B Nazanin" panose="00000400000000000000" pitchFamily="2" charset="-78"/>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fa-IR" sz="2400" b="1" dirty="0">
                <a:latin typeface="B Zar" panose="00000400000000000000" pitchFamily="2" charset="-78"/>
                <a:ea typeface="Calibri" panose="020F0502020204030204" pitchFamily="34" charset="0"/>
                <a:cs typeface="B Nazanin" panose="00000400000000000000" pitchFamily="2" charset="-78"/>
              </a:rPr>
              <a:t>اهداف</a:t>
            </a:r>
            <a:r>
              <a:rPr lang="en-US" sz="2400" b="1" dirty="0">
                <a:latin typeface="B Zar" panose="00000400000000000000" pitchFamily="2" charset="-78"/>
                <a:ea typeface="Calibri" panose="020F0502020204030204" pitchFamily="34" charset="0"/>
                <a:cs typeface="B Nazanin" panose="00000400000000000000" pitchFamily="2" charset="-78"/>
              </a:rPr>
              <a:t>:</a:t>
            </a:r>
            <a:endParaRPr lang="en-US" sz="1800" dirty="0">
              <a:latin typeface="Calibri" panose="020F0502020204030204" pitchFamily="34" charset="0"/>
              <a:ea typeface="Calibri" panose="020F0502020204030204" pitchFamily="34" charset="0"/>
              <a:cs typeface="B Nazanin" panose="00000400000000000000" pitchFamily="2" charset="-78"/>
            </a:endParaRPr>
          </a:p>
          <a:p>
            <a:pPr marL="342900" lvl="0" indent="-342900" algn="just" rtl="1">
              <a:lnSpc>
                <a:spcPct val="107000"/>
              </a:lnSpc>
              <a:spcAft>
                <a:spcPts val="0"/>
              </a:spcAft>
              <a:buFont typeface="+mj-lt"/>
              <a:buAutoNum type="arabicPeriod"/>
            </a:pPr>
            <a:r>
              <a:rPr lang="en-US" sz="2400" b="1" dirty="0">
                <a:latin typeface="B Zar" panose="00000400000000000000" pitchFamily="2" charset="-78"/>
                <a:ea typeface="Calibri" panose="020F0502020204030204" pitchFamily="34" charset="0"/>
                <a:cs typeface="B Nazanin"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ارزیابی</a:t>
            </a:r>
            <a:endParaRPr lang="en-US" sz="1800" dirty="0">
              <a:latin typeface="Calibri" panose="020F0502020204030204" pitchFamily="34" charset="0"/>
              <a:ea typeface="Calibri" panose="020F0502020204030204" pitchFamily="34" charset="0"/>
              <a:cs typeface="B Nazanin" panose="00000400000000000000" pitchFamily="2" charset="-78"/>
            </a:endParaRPr>
          </a:p>
          <a:p>
            <a:pPr algn="r" rtl="1"/>
            <a:r>
              <a:rPr lang="en-US" sz="2400" b="1" dirty="0">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کاهش رنج روانی</a:t>
            </a:r>
            <a:endParaRPr lang="en-US" sz="2400" dirty="0">
              <a:latin typeface="Calibri" panose="020F0502020204030204" pitchFamily="34" charset="0"/>
              <a:ea typeface="Calibri" panose="020F0502020204030204" pitchFamily="34" charset="0"/>
              <a:cs typeface="B Nazanin" panose="00000400000000000000" pitchFamily="2" charset="-78"/>
            </a:endParaRPr>
          </a:p>
        </p:txBody>
      </p:sp>
      <p:sp>
        <p:nvSpPr>
          <p:cNvPr id="2" name="Rounded Rectangle 1"/>
          <p:cNvSpPr/>
          <p:nvPr/>
        </p:nvSpPr>
        <p:spPr>
          <a:xfrm>
            <a:off x="1004552" y="0"/>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a:latin typeface="B Titr,Bold"/>
                <a:ea typeface="Calibri" panose="020F0502020204030204" pitchFamily="34" charset="0"/>
                <a:cs typeface="B Nazanin" panose="00000400000000000000" pitchFamily="2" charset="-78"/>
              </a:rPr>
              <a:t>جلسه دوم- کاهش رنج بیمار</a:t>
            </a:r>
            <a:endParaRPr lang="fa-IR" sz="2400" b="1" dirty="0">
              <a:solidFill>
                <a:schemeClr val="bg1"/>
              </a:solidFill>
            </a:endParaRPr>
          </a:p>
        </p:txBody>
      </p:sp>
    </p:spTree>
    <p:extLst>
      <p:ext uri="{BB962C8B-B14F-4D97-AF65-F5344CB8AC3E}">
        <p14:creationId xmlns:p14="http://schemas.microsoft.com/office/powerpoint/2010/main" val="2709423992"/>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lnSpc>
                <a:spcPct val="107000"/>
              </a:lnSpc>
              <a:spcAft>
                <a:spcPts val="0"/>
              </a:spcAft>
            </a:pPr>
            <a:r>
              <a:rPr lang="fa-IR" sz="2800" b="1" dirty="0">
                <a:latin typeface="B Zar" panose="00000400000000000000" pitchFamily="2" charset="-78"/>
                <a:ea typeface="Calibri" panose="020F0502020204030204" pitchFamily="34" charset="0"/>
                <a:cs typeface="B Nazanin" panose="00000400000000000000" pitchFamily="2" charset="-78"/>
              </a:rPr>
              <a:t>مروری بر جلسه</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تمرکز این جلسه، بر کاهش درد و رنج روانی بیمار است. برای مدیریت خودکشی روش های مختلفی وجود دارد ولی پس از تضمین امنیت مراجع فردی، موثرترین روش ها،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آموزش مقابله با افکار خودکشی و استفاده از روش های موثر حل مساله و گسترش شبکه حمایت اجتماعی است. </a:t>
            </a:r>
            <a:r>
              <a:rPr lang="fa-IR" sz="2400" dirty="0">
                <a:latin typeface="B Zar" panose="00000400000000000000" pitchFamily="2" charset="-78"/>
                <a:ea typeface="Calibri" panose="020F0502020204030204" pitchFamily="34" charset="0"/>
                <a:cs typeface="B Nazanin" panose="00000400000000000000" pitchFamily="2" charset="-78"/>
              </a:rPr>
              <a:t>البته برای اینکه مراجع بتواند وارد فرایند حل مساله شده و شبکه حمایت اجتماعی اش را گسترش دهد، و آمادگی ذهنی برای مقابله شناختی و رفتاری با مشکلات را پیدا کند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ابتدا لازم است میزان دیسترس یا رنج روانی وی کاهش یابد</a:t>
            </a:r>
            <a:r>
              <a:rPr lang="en-US" sz="2400" dirty="0">
                <a:solidFill>
                  <a:srgbClr val="FF0000"/>
                </a:solidFill>
                <a:latin typeface="B Zar" panose="00000400000000000000" pitchFamily="2" charset="-78"/>
                <a:ea typeface="Calibri" panose="020F0502020204030204" pitchFamily="34" charset="0"/>
                <a:cs typeface="B Nazanin" panose="00000400000000000000" pitchFamily="2" charset="-78"/>
              </a:rPr>
              <a:t>.</a:t>
            </a:r>
            <a:endParaRPr lang="en-US" sz="18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endParaRPr lang="en-US" sz="2400" dirty="0">
              <a:latin typeface="Calibri" panose="020F0502020204030204" pitchFamily="34" charset="0"/>
              <a:ea typeface="Calibri" panose="020F0502020204030204" pitchFamily="34" charset="0"/>
              <a:cs typeface="B Nazanin" panose="00000400000000000000" pitchFamily="2" charset="-78"/>
            </a:endParaRPr>
          </a:p>
        </p:txBody>
      </p:sp>
      <p:sp>
        <p:nvSpPr>
          <p:cNvPr id="2" name="Rounded Rectangle 1"/>
          <p:cNvSpPr/>
          <p:nvPr/>
        </p:nvSpPr>
        <p:spPr>
          <a:xfrm>
            <a:off x="1004552" y="0"/>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a:latin typeface="B Titr,Bold"/>
                <a:ea typeface="Calibri" panose="020F0502020204030204" pitchFamily="34" charset="0"/>
                <a:cs typeface="B Nazanin" panose="00000400000000000000" pitchFamily="2" charset="-78"/>
              </a:rPr>
              <a:t>جلسه دوم- کاهش رنج بیمار</a:t>
            </a:r>
            <a:endParaRPr lang="fa-IR" sz="2400" b="1" dirty="0">
              <a:solidFill>
                <a:schemeClr val="bg1"/>
              </a:solidFill>
            </a:endParaRPr>
          </a:p>
        </p:txBody>
      </p:sp>
    </p:spTree>
    <p:extLst>
      <p:ext uri="{BB962C8B-B14F-4D97-AF65-F5344CB8AC3E}">
        <p14:creationId xmlns:p14="http://schemas.microsoft.com/office/powerpoint/2010/main" val="4027078721"/>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lnSpc>
                <a:spcPct val="107000"/>
              </a:lnSpc>
              <a:spcAft>
                <a:spcPts val="0"/>
              </a:spcAft>
            </a:pPr>
            <a:r>
              <a:rPr lang="fa-IR" sz="2800" b="1" dirty="0">
                <a:latin typeface="B Zar" panose="00000400000000000000" pitchFamily="2" charset="-78"/>
                <a:ea typeface="Calibri" panose="020F0502020204030204" pitchFamily="34" charset="0"/>
                <a:cs typeface="B Nazanin" panose="00000400000000000000" pitchFamily="2" charset="-78"/>
              </a:rPr>
              <a:t>مروری بر جلسه</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تمرکز این جلسه، بر کاهش درد و رنج روانی بیمار است. برای مدیریت خودکشی روش های مختلفی وجود دارد ولی پس از تضمین امنیت مراجع فردی، موثرترین روش ها،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آموزش مقابله با افکار خودکشی و استفاده از روش های موثر حل مساله و گسترش شبکه حمایت اجتماعی است. </a:t>
            </a:r>
            <a:r>
              <a:rPr lang="fa-IR" sz="2400" dirty="0">
                <a:latin typeface="B Zar" panose="00000400000000000000" pitchFamily="2" charset="-78"/>
                <a:ea typeface="Calibri" panose="020F0502020204030204" pitchFamily="34" charset="0"/>
                <a:cs typeface="B Nazanin" panose="00000400000000000000" pitchFamily="2" charset="-78"/>
              </a:rPr>
              <a:t>البته برای اینکه مراجع بتواند وارد فرایند حل مساله شده و شبکه حمایت اجتماعی اش را گسترش دهد، و آمادگی ذهنی برای مقابله شناختی و رفتاری با مشکلات را پیدا کند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ابتدا لازم است میزان دیسترس یا رنج روانی وی کاهش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یابد</a:t>
            </a:r>
            <a:endPar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endParaRPr>
          </a:p>
          <a:p>
            <a:pPr algn="just" rtl="1">
              <a:lnSpc>
                <a:spcPct val="107000"/>
              </a:lnSpc>
              <a:spcAft>
                <a:spcPts val="0"/>
              </a:spcAft>
            </a:pPr>
            <a:endParaRPr lang="en-US" sz="18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گاهی بیماری های روان پزشکی مانند افسردگی علت زیربنایی درد و رنج روانی فرد است ، در چنین مواردی بیمار باید حتما به پزشک ارجاع داده شود تا درمان های ضروری برای وی انجام شود</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 </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endParaRPr lang="en-US" sz="2400" dirty="0">
              <a:latin typeface="Calibri" panose="020F0502020204030204" pitchFamily="34" charset="0"/>
              <a:ea typeface="Calibri" panose="020F0502020204030204" pitchFamily="34" charset="0"/>
              <a:cs typeface="B Nazanin" panose="00000400000000000000" pitchFamily="2" charset="-78"/>
            </a:endParaRPr>
          </a:p>
        </p:txBody>
      </p:sp>
      <p:sp>
        <p:nvSpPr>
          <p:cNvPr id="2" name="Rounded Rectangle 1"/>
          <p:cNvSpPr/>
          <p:nvPr/>
        </p:nvSpPr>
        <p:spPr>
          <a:xfrm>
            <a:off x="1004552" y="0"/>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a:latin typeface="B Titr,Bold"/>
                <a:ea typeface="Calibri" panose="020F0502020204030204" pitchFamily="34" charset="0"/>
                <a:cs typeface="B Nazanin" panose="00000400000000000000" pitchFamily="2" charset="-78"/>
              </a:rPr>
              <a:t>جلسه دوم- کاهش رنج بیمار</a:t>
            </a:r>
            <a:endParaRPr lang="fa-IR" sz="2400" b="1" dirty="0">
              <a:solidFill>
                <a:schemeClr val="bg1"/>
              </a:solidFill>
            </a:endParaRPr>
          </a:p>
        </p:txBody>
      </p:sp>
    </p:spTree>
    <p:extLst>
      <p:ext uri="{BB962C8B-B14F-4D97-AF65-F5344CB8AC3E}">
        <p14:creationId xmlns:p14="http://schemas.microsoft.com/office/powerpoint/2010/main" val="3864633069"/>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lnSpc>
                <a:spcPct val="107000"/>
              </a:lnSpc>
              <a:spcAft>
                <a:spcPts val="0"/>
              </a:spcAft>
            </a:pPr>
            <a:r>
              <a:rPr lang="fa-IR" sz="2800" b="1" dirty="0">
                <a:latin typeface="B Zar" panose="00000400000000000000" pitchFamily="2" charset="-78"/>
                <a:ea typeface="Calibri" panose="020F0502020204030204" pitchFamily="34" charset="0"/>
                <a:cs typeface="B Nazanin" panose="00000400000000000000" pitchFamily="2" charset="-78"/>
              </a:rPr>
              <a:t>ارزیابی سطح خطر خودکشی</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r>
              <a:rPr lang="fa-IR" sz="2400" dirty="0">
                <a:latin typeface="B Zar" panose="00000400000000000000" pitchFamily="2" charset="-78"/>
                <a:ea typeface="Calibri" panose="020F0502020204030204" pitchFamily="34" charset="0"/>
                <a:cs typeface="B Nazanin" panose="00000400000000000000" pitchFamily="2" charset="-78"/>
              </a:rPr>
              <a:t>آزمون غربالگری خودکشی کالیفرنیا را برای پایش خطر خودکشی اجرا کنید و اقدامات مناسب را با توجه به سطح خطر مراجع انجام دهید.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در صورتی که مراجع در سطح خطر فوری و بالایی قرار دارد، او را به پزشک مرکز ارجاع دهید تا اقدامات لازم را انجام دهد</a:t>
            </a:r>
            <a:r>
              <a:rPr lang="fa-IR" sz="2400" dirty="0">
                <a:latin typeface="B Zar" panose="00000400000000000000" pitchFamily="2" charset="-78"/>
                <a:ea typeface="Calibri" panose="020F0502020204030204" pitchFamily="34" charset="0"/>
                <a:cs typeface="B Nazanin" panose="00000400000000000000" pitchFamily="2" charset="-78"/>
              </a:rPr>
              <a:t>. علاوه براین، خانواده یا دوستان وی را نیز در جریان قرار دهید</a:t>
            </a:r>
            <a:r>
              <a:rPr lang="en-US" sz="2400" dirty="0">
                <a:latin typeface="B Zar" panose="00000400000000000000" pitchFamily="2" charset="-78"/>
                <a:ea typeface="Calibri" panose="020F0502020204030204" pitchFamily="34" charset="0"/>
                <a:cs typeface="B Nazanin" panose="00000400000000000000" pitchFamily="2" charset="-78"/>
              </a:rPr>
              <a:t>.</a:t>
            </a:r>
            <a:r>
              <a:rPr lang="fa-IR" sz="2400" dirty="0">
                <a:latin typeface="B Zar" panose="00000400000000000000" pitchFamily="2" charset="-78"/>
                <a:ea typeface="Calibri" panose="020F0502020204030204" pitchFamily="34" charset="0"/>
                <a:cs typeface="B Nazanin" panose="00000400000000000000" pitchFamily="2" charset="-78"/>
              </a:rPr>
              <a:t> اگر سطح خطر مراجع پایین یا متوسط است، روش های کاهش درد روانی را که در زیر آمده است، اجرا کنید</a:t>
            </a:r>
            <a:endParaRPr lang="en-US" sz="2400" dirty="0">
              <a:latin typeface="Calibri" panose="020F0502020204030204" pitchFamily="34" charset="0"/>
              <a:ea typeface="Calibri" panose="020F0502020204030204" pitchFamily="34" charset="0"/>
              <a:cs typeface="B Nazanin" panose="00000400000000000000" pitchFamily="2" charset="-78"/>
            </a:endParaRPr>
          </a:p>
        </p:txBody>
      </p:sp>
      <p:sp>
        <p:nvSpPr>
          <p:cNvPr id="2" name="Rounded Rectangle 1"/>
          <p:cNvSpPr/>
          <p:nvPr/>
        </p:nvSpPr>
        <p:spPr>
          <a:xfrm>
            <a:off x="1004552" y="0"/>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a:latin typeface="B Titr,Bold"/>
                <a:ea typeface="Calibri" panose="020F0502020204030204" pitchFamily="34" charset="0"/>
                <a:cs typeface="B Nazanin" panose="00000400000000000000" pitchFamily="2" charset="-78"/>
              </a:rPr>
              <a:t>جلسه دوم- کاهش رنج بیمار</a:t>
            </a:r>
            <a:endParaRPr lang="fa-IR" sz="2400" b="1" dirty="0">
              <a:solidFill>
                <a:schemeClr val="bg1"/>
              </a:solidFill>
            </a:endParaRPr>
          </a:p>
        </p:txBody>
      </p:sp>
    </p:spTree>
    <p:extLst>
      <p:ext uri="{BB962C8B-B14F-4D97-AF65-F5344CB8AC3E}">
        <p14:creationId xmlns:p14="http://schemas.microsoft.com/office/powerpoint/2010/main" val="643389561"/>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lnSpc>
                <a:spcPct val="107000"/>
              </a:lnSpc>
              <a:spcAft>
                <a:spcPts val="0"/>
              </a:spcAft>
            </a:pPr>
            <a:r>
              <a:rPr lang="fa-IR" sz="2800" b="1" dirty="0">
                <a:latin typeface="B Zar" panose="00000400000000000000" pitchFamily="2" charset="-78"/>
                <a:ea typeface="Calibri" panose="020F0502020204030204" pitchFamily="34" charset="0"/>
                <a:cs typeface="B Nazanin" panose="00000400000000000000" pitchFamily="2" charset="-78"/>
              </a:rPr>
              <a:t>بررسی طرح امنیت</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r>
              <a:rPr lang="fa-IR" sz="2400" dirty="0">
                <a:latin typeface="B Zar" panose="00000400000000000000" pitchFamily="2" charset="-78"/>
                <a:ea typeface="Calibri" panose="020F0502020204030204" pitchFamily="34" charset="0"/>
                <a:cs typeface="B Nazanin" panose="00000400000000000000" pitchFamily="2" charset="-78"/>
              </a:rPr>
              <a:t>از مراجع در مورد استفاده از طرح امنیت در فاصله بین دو جلسه سوال کنید. اگر از این طرح استفاده شده، از وی ببپرسید از کدام آیتم ( آیتم ها) استفاده کرده و آیا با موفقیت توانسته آنها را اجرا کند یا خیر. اگر در استفاده از هر آیتم مشکل یا مانعی وجود داشته، با همکاری مراجع، حل مساله انجام دهید و یا گزینه دیگری را جایگزین آن کنید.</a:t>
            </a:r>
            <a:endParaRPr lang="en-US" sz="2400" dirty="0">
              <a:latin typeface="Calibri" panose="020F0502020204030204" pitchFamily="34" charset="0"/>
              <a:ea typeface="Calibri" panose="020F0502020204030204" pitchFamily="34" charset="0"/>
              <a:cs typeface="B Nazanin" panose="00000400000000000000" pitchFamily="2" charset="-78"/>
            </a:endParaRPr>
          </a:p>
        </p:txBody>
      </p:sp>
      <p:sp>
        <p:nvSpPr>
          <p:cNvPr id="2" name="Rounded Rectangle 1"/>
          <p:cNvSpPr/>
          <p:nvPr/>
        </p:nvSpPr>
        <p:spPr>
          <a:xfrm>
            <a:off x="1004552" y="0"/>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a:latin typeface="B Titr,Bold"/>
                <a:ea typeface="Calibri" panose="020F0502020204030204" pitchFamily="34" charset="0"/>
                <a:cs typeface="B Nazanin" panose="00000400000000000000" pitchFamily="2" charset="-78"/>
              </a:rPr>
              <a:t>جلسه دوم- کاهش رنج بیمار</a:t>
            </a:r>
            <a:endParaRPr lang="fa-IR" sz="2400" b="1" dirty="0">
              <a:solidFill>
                <a:schemeClr val="bg1"/>
              </a:solidFill>
            </a:endParaRPr>
          </a:p>
        </p:txBody>
      </p:sp>
    </p:spTree>
    <p:extLst>
      <p:ext uri="{BB962C8B-B14F-4D97-AF65-F5344CB8AC3E}">
        <p14:creationId xmlns:p14="http://schemas.microsoft.com/office/powerpoint/2010/main" val="3586374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marR="0" indent="0" algn="just" rtl="1">
              <a:lnSpc>
                <a:spcPct val="107000"/>
              </a:lnSpc>
              <a:spcBef>
                <a:spcPts val="0"/>
              </a:spcBef>
              <a:spcAft>
                <a:spcPts val="800"/>
              </a:spcAft>
              <a:buNone/>
            </a:pPr>
            <a:r>
              <a:rPr lang="fa-IR" sz="2400" b="1" dirty="0" smtClean="0">
                <a:solidFill>
                  <a:srgbClr val="FF0000"/>
                </a:solidFill>
                <a:latin typeface="Century Schoolbook"/>
                <a:cs typeface="B Nazanin"/>
              </a:rPr>
              <a:t>باور غلط: </a:t>
            </a:r>
            <a:r>
              <a:rPr lang="fa-IR" sz="2400" dirty="0" smtClean="0">
                <a:solidFill>
                  <a:srgbClr val="000000"/>
                </a:solidFill>
                <a:latin typeface="Century Schoolbook"/>
                <a:cs typeface="B Nazanin"/>
              </a:rPr>
              <a:t>خودکشی </a:t>
            </a:r>
            <a:r>
              <a:rPr lang="fa-IR" sz="2400" dirty="0">
                <a:solidFill>
                  <a:srgbClr val="000000"/>
                </a:solidFill>
                <a:latin typeface="Century Schoolbook"/>
                <a:cs typeface="B Nazanin"/>
              </a:rPr>
              <a:t>به علت استرس است، استدلالی غلط است</a:t>
            </a:r>
            <a:r>
              <a:rPr lang="fa-IR" sz="2400" dirty="0" smtClean="0">
                <a:solidFill>
                  <a:srgbClr val="000000"/>
                </a:solidFill>
                <a:latin typeface="Century Schoolbook"/>
                <a:cs typeface="B Nazanin"/>
              </a:rPr>
              <a:t>.</a:t>
            </a:r>
          </a:p>
          <a:p>
            <a:pPr marL="0" marR="0" indent="0" algn="just" rtl="1">
              <a:lnSpc>
                <a:spcPct val="107000"/>
              </a:lnSpc>
              <a:spcBef>
                <a:spcPts val="0"/>
              </a:spcBef>
              <a:spcAft>
                <a:spcPts val="800"/>
              </a:spcAft>
              <a:buNone/>
            </a:pPr>
            <a:endParaRPr lang="fa-IR" sz="2400" dirty="0">
              <a:solidFill>
                <a:srgbClr val="000000"/>
              </a:solidFill>
              <a:latin typeface="Century Schoolbook"/>
              <a:cs typeface="B Nazanin"/>
            </a:endParaRPr>
          </a:p>
          <a:p>
            <a:pPr marL="0" marR="0" indent="0" algn="just" rtl="1">
              <a:lnSpc>
                <a:spcPct val="107000"/>
              </a:lnSpc>
              <a:spcBef>
                <a:spcPts val="0"/>
              </a:spcBef>
              <a:spcAft>
                <a:spcPts val="800"/>
              </a:spcAft>
              <a:buNone/>
            </a:pPr>
            <a:r>
              <a:rPr lang="fa-IR" sz="2400" b="1" dirty="0" smtClean="0">
                <a:solidFill>
                  <a:srgbClr val="00B050"/>
                </a:solidFill>
                <a:latin typeface="Century Schoolbook"/>
                <a:cs typeface="B Nazanin"/>
              </a:rPr>
              <a:t>واقعیت</a:t>
            </a:r>
            <a:r>
              <a:rPr lang="fa-IR" sz="2400" dirty="0">
                <a:solidFill>
                  <a:srgbClr val="000000"/>
                </a:solidFill>
                <a:latin typeface="Century Schoolbook"/>
                <a:cs typeface="B Nazanin"/>
              </a:rPr>
              <a:t>: اقدام به خودکشی یا آسیب رساندن به خود، گاهی ممکن است در پی استرسی حاد </a:t>
            </a:r>
            <a:r>
              <a:rPr lang="fa-IR" sz="2400" dirty="0" smtClean="0">
                <a:solidFill>
                  <a:srgbClr val="000000"/>
                </a:solidFill>
                <a:latin typeface="Century Schoolbook"/>
                <a:cs typeface="B Nazanin"/>
              </a:rPr>
              <a:t>(مثل قطعروابط </a:t>
            </a:r>
            <a:r>
              <a:rPr lang="fa-IR" sz="2400" dirty="0">
                <a:solidFill>
                  <a:srgbClr val="000000"/>
                </a:solidFill>
                <a:latin typeface="Century Schoolbook"/>
                <a:cs typeface="B Nazanin"/>
              </a:rPr>
              <a:t>عاطفی، دعوا و </a:t>
            </a:r>
            <a:r>
              <a:rPr lang="fa-IR" sz="2400" dirty="0" smtClean="0">
                <a:solidFill>
                  <a:srgbClr val="000000"/>
                </a:solidFill>
                <a:latin typeface="Century Schoolbook"/>
                <a:cs typeface="B Nazanin"/>
              </a:rPr>
              <a:t>مناظره ی شدید) </a:t>
            </a:r>
            <a:r>
              <a:rPr lang="fa-IR" sz="2400" dirty="0">
                <a:solidFill>
                  <a:srgbClr val="000000"/>
                </a:solidFill>
                <a:latin typeface="Century Schoolbook"/>
                <a:cs typeface="B Nazanin"/>
              </a:rPr>
              <a:t>به وجود آید اما واقعه ی استرس زا، زمینه ساز رفتار </a:t>
            </a:r>
            <a:r>
              <a:rPr lang="fa-IR" sz="2400" dirty="0" smtClean="0">
                <a:solidFill>
                  <a:srgbClr val="000000"/>
                </a:solidFill>
                <a:latin typeface="Century Schoolbook"/>
                <a:cs typeface="B Nazanin"/>
              </a:rPr>
              <a:t>خودکشی است </a:t>
            </a:r>
            <a:r>
              <a:rPr lang="fa-IR" sz="2400" dirty="0">
                <a:solidFill>
                  <a:srgbClr val="000000"/>
                </a:solidFill>
                <a:latin typeface="Century Schoolbook"/>
                <a:cs typeface="B Nazanin"/>
              </a:rPr>
              <a:t>نه علت آن</a:t>
            </a:r>
            <a:endParaRPr lang="fa-IR" sz="2400" dirty="0" smtClean="0">
              <a:solidFill>
                <a:srgbClr val="000000"/>
              </a:solidFill>
              <a:latin typeface="Century Schoolbook"/>
              <a:cs typeface="B Nazanin"/>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chemeClr val="accent5"/>
                  </a:solidFill>
                  <a:prstDash val="solid"/>
                </a:ln>
                <a:pattFill prst="ltDnDiag">
                  <a:fgClr>
                    <a:schemeClr val="accent5">
                      <a:lumMod val="60000"/>
                      <a:lumOff val="40000"/>
                    </a:schemeClr>
                  </a:fgClr>
                  <a:bgClr>
                    <a:schemeClr val="bg1"/>
                  </a:bgClr>
                </a:pattFill>
              </a:rPr>
              <a:t>باورهاي نادرست و واقعیت ها در مورد خودکشی</a:t>
            </a:r>
          </a:p>
        </p:txBody>
      </p:sp>
    </p:spTree>
    <p:extLst>
      <p:ext uri="{BB962C8B-B14F-4D97-AF65-F5344CB8AC3E}">
        <p14:creationId xmlns:p14="http://schemas.microsoft.com/office/powerpoint/2010/main" val="2093749182"/>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مجدد برای مراجع یاداوری کنید و توضیح دهید که درد و رنج های طاقت فرسای زندگی که برای شما غیرقابل تحمل شده است ممکن است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بقدری روی افکار شما تاثیر بگذارد که نتوانید به کسی اعتماد کنید</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حمایت های موجود را نبینید و یا راه حل های احتمالی برای مشکلات را بی فایده ببیند و قدرت تفکر و تصمیم گیری شما را کاهش دهد پس با تکالیف این جلسه میتوانیم درد و رنج را تا حدودی کاهش دهیم و قدرت تفکر و ذهن شما را برای مقابله فکری و رفتاری با مشکلات در جلسات بعد افزایش دهیم.</a:t>
            </a:r>
            <a:endParaRPr lang="en-US" sz="24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p:txBody>
      </p:sp>
      <p:sp>
        <p:nvSpPr>
          <p:cNvPr id="2" name="Rounded Rectangle 1"/>
          <p:cNvSpPr/>
          <p:nvPr/>
        </p:nvSpPr>
        <p:spPr>
          <a:xfrm>
            <a:off x="1004552" y="0"/>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a:latin typeface="B Titr,Bold"/>
                <a:ea typeface="Calibri" panose="020F0502020204030204" pitchFamily="34" charset="0"/>
                <a:cs typeface="B Nazanin" panose="00000400000000000000" pitchFamily="2" charset="-78"/>
              </a:rPr>
              <a:t>جلسه دوم- کاهش رنج بیمار</a:t>
            </a:r>
            <a:endParaRPr lang="fa-IR" sz="2400" b="1" dirty="0">
              <a:solidFill>
                <a:schemeClr val="bg1"/>
              </a:solidFill>
            </a:endParaRPr>
          </a:p>
        </p:txBody>
      </p:sp>
    </p:spTree>
    <p:extLst>
      <p:ext uri="{BB962C8B-B14F-4D97-AF65-F5344CB8AC3E}">
        <p14:creationId xmlns:p14="http://schemas.microsoft.com/office/powerpoint/2010/main" val="2558907591"/>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در زیر تکنیک های مختلفی که به مراجع کمک می کند تا درد روانی خود را کاهش دهد آمده است:</a:t>
            </a:r>
            <a:endParaRPr lang="en-US" sz="1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mj-lt"/>
              <a:buAutoNum type="arabicPeriod"/>
            </a:pPr>
            <a:r>
              <a:rPr lang="fa-IR" sz="2400" b="1" dirty="0">
                <a:latin typeface="B Zar" panose="00000400000000000000" pitchFamily="2" charset="-78"/>
                <a:ea typeface="Calibri" panose="020F0502020204030204" pitchFamily="34" charset="0"/>
                <a:cs typeface="B Nazanin" panose="00000400000000000000" pitchFamily="2" charset="-78"/>
              </a:rPr>
              <a:t>آرام سازی خود</a:t>
            </a:r>
            <a:endParaRPr lang="en-US" sz="1800" dirty="0">
              <a:latin typeface="Calibri" panose="020F0502020204030204" pitchFamily="34" charset="0"/>
              <a:ea typeface="Calibri" panose="020F0502020204030204" pitchFamily="34" charset="0"/>
              <a:cs typeface="Arial" panose="020B0604020202020204" pitchFamily="34" charset="0"/>
            </a:endParaRPr>
          </a:p>
          <a:p>
            <a:pPr marL="495300"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به مراجع آموزش دهید کارهایی را انجام دهد که به وی کمک می کند تا احساس بهتری پیدا کند. انواع مختلفی از کارها ممکن است فرد را آرام کند ، مهم آن است که فرد از روشی استفاده کند که بیشتر ین تاثیر را برای او دارد. در زیر فهرستی از این موارد آمده است</a:t>
            </a:r>
            <a:r>
              <a:rPr lang="en-US" sz="2400" dirty="0">
                <a:latin typeface="B Zar" panose="00000400000000000000" pitchFamily="2" charset="-78"/>
                <a:ea typeface="Calibri" panose="020F0502020204030204" pitchFamily="34" charset="0"/>
                <a:cs typeface="B Nazanin" panose="00000400000000000000" pitchFamily="2" charset="-78"/>
              </a:rPr>
              <a:t>:</a:t>
            </a:r>
            <a:endParaRPr lang="en-US" sz="1800" dirty="0">
              <a:latin typeface="Calibri" panose="020F0502020204030204" pitchFamily="34" charset="0"/>
              <a:ea typeface="Calibri" panose="020F0502020204030204" pitchFamily="34" charset="0"/>
              <a:cs typeface="Arial" panose="020B0604020202020204" pitchFamily="34" charset="0"/>
            </a:endParaRPr>
          </a:p>
          <a:p>
            <a:pPr marL="495300"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از حواس پنج گانه خود برای رسیدن به آرامش استفاده کنید: 1( بینایی: توجه خود را روی دیدن چیزهای خوشایند متمرکز کنید مانند طبیعت، نقاشی، تماشای فیلم یا برنامه مورد علاقه؛ 2 ( شنوایی- به موزیک، صدای طبیعت ، آواز پرندگان و ...گوش دهید؛ 3 ( بویایی- به بوهای خوشایند توجه کنید مانند بوی غذای مورد علاقه، بوی خاک نمناک، بوی گل ها و ... ؛ 4( چشایی </a:t>
            </a:r>
            <a:r>
              <a:rPr lang="fa-IR" sz="2400" dirty="0">
                <a:latin typeface="Calibri" panose="020F0502020204030204" pitchFamily="34" charset="0"/>
                <a:ea typeface="Calibri" panose="020F0502020204030204" pitchFamily="34" charset="0"/>
                <a:cs typeface="Arial" panose="020B0604020202020204" pitchFamily="34" charset="0"/>
              </a:rPr>
              <a:t>–</a:t>
            </a:r>
            <a:r>
              <a:rPr lang="fa-IR" sz="2400" dirty="0">
                <a:latin typeface="B Zar" panose="00000400000000000000" pitchFamily="2" charset="-78"/>
                <a:ea typeface="Calibri" panose="020F0502020204030204" pitchFamily="34" charset="0"/>
                <a:cs typeface="B Nazanin" panose="00000400000000000000" pitchFamily="2" charset="-78"/>
              </a:rPr>
              <a:t> سعی کنید طعم غذا را حس کنید؛ </a:t>
            </a:r>
            <a:r>
              <a:rPr lang="fa-IR" sz="2400" dirty="0" smtClean="0">
                <a:latin typeface="B Zar" panose="00000400000000000000" pitchFamily="2" charset="-78"/>
                <a:ea typeface="Calibri" panose="020F0502020204030204" pitchFamily="34" charset="0"/>
                <a:cs typeface="B Nazanin" panose="00000400000000000000" pitchFamily="2" charset="-78"/>
              </a:rPr>
              <a:t>5</a:t>
            </a:r>
            <a:r>
              <a:rPr lang="fa-IR" sz="2400" dirty="0">
                <a:latin typeface="B Zar" panose="00000400000000000000" pitchFamily="2" charset="-78"/>
                <a:ea typeface="Calibri" panose="020F0502020204030204" pitchFamily="34" charset="0"/>
                <a:cs typeface="B Nazanin" panose="00000400000000000000" pitchFamily="2" charset="-78"/>
              </a:rPr>
              <a:t>( لامسه </a:t>
            </a:r>
            <a:r>
              <a:rPr lang="fa-IR" sz="2400" dirty="0">
                <a:latin typeface="Calibri" panose="020F0502020204030204" pitchFamily="34" charset="0"/>
                <a:ea typeface="Calibri" panose="020F0502020204030204" pitchFamily="34" charset="0"/>
                <a:cs typeface="Arial" panose="020B0604020202020204" pitchFamily="34" charset="0"/>
              </a:rPr>
              <a:t>–</a:t>
            </a:r>
            <a:r>
              <a:rPr lang="fa-IR" sz="2400" dirty="0">
                <a:latin typeface="B Zar" panose="00000400000000000000" pitchFamily="2" charset="-78"/>
                <a:ea typeface="Calibri" panose="020F0502020204030204" pitchFamily="34" charset="0"/>
                <a:cs typeface="B Nazanin" panose="00000400000000000000" pitchFamily="2" charset="-78"/>
              </a:rPr>
              <a:t> چیزهای نرم مثل چمن، پر پرندگان ...را لمس کنید</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endParaRPr lang="en-US" sz="24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p:txBody>
      </p:sp>
      <p:sp>
        <p:nvSpPr>
          <p:cNvPr id="2" name="Rounded Rectangle 1"/>
          <p:cNvSpPr/>
          <p:nvPr/>
        </p:nvSpPr>
        <p:spPr>
          <a:xfrm>
            <a:off x="1004552" y="0"/>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a:latin typeface="B Titr,Bold"/>
                <a:ea typeface="Calibri" panose="020F0502020204030204" pitchFamily="34" charset="0"/>
                <a:cs typeface="B Nazanin" panose="00000400000000000000" pitchFamily="2" charset="-78"/>
              </a:rPr>
              <a:t>جلسه دوم- کاهش رنج بیمار</a:t>
            </a:r>
            <a:endParaRPr lang="fa-IR" sz="2400" b="1" dirty="0">
              <a:solidFill>
                <a:schemeClr val="bg1"/>
              </a:solidFill>
            </a:endParaRPr>
          </a:p>
        </p:txBody>
      </p:sp>
    </p:spTree>
    <p:extLst>
      <p:ext uri="{BB962C8B-B14F-4D97-AF65-F5344CB8AC3E}">
        <p14:creationId xmlns:p14="http://schemas.microsoft.com/office/powerpoint/2010/main" val="3538825648"/>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وقتی افکار خودکشی دارید کاری متضاد با چیزی که احساس می کنید انجام دهید. برای مثال وقتی احساس افسردگی می کنید دوست دارید تنها باشید. کار متضاد با آن ارتباط برقرار کردن با دیگران است. یا وقتی دوست دارید در رختخواب بمانید و هیچ کاری انجام ندهید، سطح فعالیت تان را افزایش دهید. البته، سعی کنید فعالیت هایی را انجام دهید که به شما کمک می کند، احساس بهتری پیدا کنید. این فعالیت ها می تواند ورزش، تفریح و بازی باشد. در واقع سعی کنید بیشتر کارهایی را انجام بدهید که به شما انرژی می دهد و نه اینکه از شما انرژی بگیرد</a:t>
            </a:r>
            <a:r>
              <a:rPr lang="en-US" sz="2400" dirty="0">
                <a:latin typeface="B Zar" panose="00000400000000000000" pitchFamily="2" charset="-78"/>
                <a:ea typeface="Calibri" panose="020F0502020204030204" pitchFamily="34" charset="0"/>
                <a:cs typeface="B Nazanin" panose="00000400000000000000" pitchFamily="2" charset="-78"/>
              </a:rPr>
              <a:t>.</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endParaRPr lang="en-US" sz="24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p:txBody>
      </p:sp>
      <p:sp>
        <p:nvSpPr>
          <p:cNvPr id="2" name="Rounded Rectangle 1"/>
          <p:cNvSpPr/>
          <p:nvPr/>
        </p:nvSpPr>
        <p:spPr>
          <a:xfrm>
            <a:off x="1004552" y="0"/>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a:latin typeface="B Titr,Bold"/>
                <a:ea typeface="Calibri" panose="020F0502020204030204" pitchFamily="34" charset="0"/>
                <a:cs typeface="B Nazanin" panose="00000400000000000000" pitchFamily="2" charset="-78"/>
              </a:rPr>
              <a:t>جلسه دوم- کاهش رنج بیمار</a:t>
            </a:r>
            <a:endParaRPr lang="fa-IR" sz="2400" b="1" dirty="0">
              <a:solidFill>
                <a:schemeClr val="bg1"/>
              </a:solidFill>
            </a:endParaRPr>
          </a:p>
        </p:txBody>
      </p:sp>
    </p:spTree>
    <p:extLst>
      <p:ext uri="{BB962C8B-B14F-4D97-AF65-F5344CB8AC3E}">
        <p14:creationId xmlns:p14="http://schemas.microsoft.com/office/powerpoint/2010/main" val="1052465423"/>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انتظارات تان را از خود پایین بیاورید؛ گاهی زندگی مثل تقلا برای بالا رفتن از یک سربالایی طولانی و پرپیچ و خم می شود. ممکن است احساس کنید خیلی خسته شده اید و دیگر توان ادامه دادن ندارید. بنابراین لازم است توقف کنید تا نفسی بگیرید و تجدید قوا کنید و سپس با انرژی بیشتر راه را از سر بگیرید. شما ممکن است انتظارات زیادی از خود و زندگی تان داشته باشید ولی بهتر است ، سرعت تان را کمی کنید، کمی استراحت کنید و بعد دوباره شروع کنید</a:t>
            </a:r>
            <a:r>
              <a:rPr lang="en-US" sz="2400" dirty="0">
                <a:latin typeface="B Zar" panose="00000400000000000000" pitchFamily="2" charset="-78"/>
                <a:ea typeface="Calibri" panose="020F0502020204030204" pitchFamily="34" charset="0"/>
                <a:cs typeface="B Nazanin" panose="00000400000000000000" pitchFamily="2" charset="-78"/>
              </a:rPr>
              <a:t>.</a:t>
            </a:r>
            <a:r>
              <a:rPr lang="en-US" sz="2400" dirty="0">
                <a:latin typeface="B Nazanin" panose="00000400000000000000" pitchFamily="2" charset="-78"/>
                <a:ea typeface="Calibri" panose="020F0502020204030204" pitchFamily="34" charset="0"/>
              </a:rPr>
              <a:t> </a:t>
            </a:r>
            <a:endParaRPr lang="en-US" sz="24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p:txBody>
      </p:sp>
      <p:sp>
        <p:nvSpPr>
          <p:cNvPr id="2" name="Rounded Rectangle 1"/>
          <p:cNvSpPr/>
          <p:nvPr/>
        </p:nvSpPr>
        <p:spPr>
          <a:xfrm>
            <a:off x="1004552" y="0"/>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a:latin typeface="B Titr,Bold"/>
                <a:ea typeface="Calibri" panose="020F0502020204030204" pitchFamily="34" charset="0"/>
                <a:cs typeface="B Nazanin" panose="00000400000000000000" pitchFamily="2" charset="-78"/>
              </a:rPr>
              <a:t>جلسه دوم- کاهش رنج بیمار</a:t>
            </a:r>
            <a:endParaRPr lang="fa-IR" sz="2400" b="1" dirty="0">
              <a:solidFill>
                <a:schemeClr val="bg1"/>
              </a:solidFill>
            </a:endParaRPr>
          </a:p>
        </p:txBody>
      </p:sp>
    </p:spTree>
    <p:extLst>
      <p:ext uri="{BB962C8B-B14F-4D97-AF65-F5344CB8AC3E}">
        <p14:creationId xmlns:p14="http://schemas.microsoft.com/office/powerpoint/2010/main" val="270495876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چیزهایی را که درگذشته به شما کمک کرده است به خود یادآوری کنید- بسیاری از افراد قبلا هم افکار خودکشی داشته اند. در مورد برخی چیزهایی که در گذشته به شما کمک کرده است تا احساس تان بهتر شود، فکر کنید. برخی مثال ها شامل باور و اعتماد به اینکه همیشه گذشت زمان کمک می کند، دسترسی به دوستان و خانواده، مراجعه به متخصص ، تبعیت از طرح امنیت، انجام چیزی که از آن لذت می برید، تنها نماندن، عدم مصرف مواد</a:t>
            </a:r>
            <a:endParaRPr lang="en-US" sz="2400" dirty="0">
              <a:solidFill>
                <a:srgbClr val="FF0000"/>
              </a:solidFill>
              <a:latin typeface="Calibri" panose="020F0502020204030204" pitchFamily="34" charset="0"/>
              <a:ea typeface="Calibri" panose="020F0502020204030204" pitchFamily="34" charset="0"/>
              <a:cs typeface="B Nazanin" panose="00000400000000000000" pitchFamily="2" charset="-78"/>
            </a:endParaRPr>
          </a:p>
        </p:txBody>
      </p:sp>
      <p:sp>
        <p:nvSpPr>
          <p:cNvPr id="2" name="Rounded Rectangle 1"/>
          <p:cNvSpPr/>
          <p:nvPr/>
        </p:nvSpPr>
        <p:spPr>
          <a:xfrm>
            <a:off x="1004552" y="0"/>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a:latin typeface="B Titr,Bold"/>
                <a:ea typeface="Calibri" panose="020F0502020204030204" pitchFamily="34" charset="0"/>
                <a:cs typeface="B Nazanin" panose="00000400000000000000" pitchFamily="2" charset="-78"/>
              </a:rPr>
              <a:t>جلسه دوم- کاهش رنج بیمار</a:t>
            </a:r>
            <a:endParaRPr lang="fa-IR" sz="2400" b="1" dirty="0">
              <a:solidFill>
                <a:schemeClr val="bg1"/>
              </a:solidFill>
            </a:endParaRPr>
          </a:p>
        </p:txBody>
      </p:sp>
    </p:spTree>
    <p:extLst>
      <p:ext uri="{BB962C8B-B14F-4D97-AF65-F5344CB8AC3E}">
        <p14:creationId xmlns:p14="http://schemas.microsoft.com/office/powerpoint/2010/main" val="2154371910"/>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lvl="0" indent="-342900" algn="just" rtl="1">
              <a:lnSpc>
                <a:spcPct val="107000"/>
              </a:lnSpc>
              <a:spcAft>
                <a:spcPts val="0"/>
              </a:spcAft>
              <a:buFont typeface="+mj-lt"/>
              <a:buAutoNum type="arabicPeriod"/>
            </a:pPr>
            <a:r>
              <a:rPr lang="fa-IR" sz="2400" b="1" dirty="0" smtClean="0">
                <a:latin typeface="B Zar" panose="00000400000000000000" pitchFamily="2" charset="-78"/>
                <a:ea typeface="Calibri" panose="020F0502020204030204" pitchFamily="34" charset="0"/>
                <a:cs typeface="B Nazanin" panose="00000400000000000000" pitchFamily="2" charset="-78"/>
              </a:rPr>
              <a:t>2. پرت </a:t>
            </a:r>
            <a:r>
              <a:rPr lang="fa-IR" sz="2400" b="1" dirty="0">
                <a:latin typeface="B Zar" panose="00000400000000000000" pitchFamily="2" charset="-78"/>
                <a:ea typeface="Calibri" panose="020F0502020204030204" pitchFamily="34" charset="0"/>
                <a:cs typeface="B Nazanin" panose="00000400000000000000" pitchFamily="2" charset="-78"/>
              </a:rPr>
              <a:t>کردن حواس</a:t>
            </a:r>
            <a:endParaRPr lang="en-US" sz="1800" dirty="0">
              <a:latin typeface="Calibri" panose="020F0502020204030204" pitchFamily="34" charset="0"/>
              <a:ea typeface="Calibri" panose="020F0502020204030204" pitchFamily="34" charset="0"/>
              <a:cs typeface="Arial" panose="020B0604020202020204" pitchFamily="34" charset="0"/>
            </a:endParaRPr>
          </a:p>
          <a:p>
            <a:pPr marL="266700"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وقت افکار خودکشی به ذهنتان هجوم می آورد، کار دیگری انجام دهید و توجه خود را کاملا روی کاری که</a:t>
            </a:r>
            <a:r>
              <a:rPr lang="fa-IR" sz="2400" b="1" dirty="0">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انجام می دهید تمرکز کنید. برخی کارهایی که می توانید انجام دهید در زیر آمده است</a:t>
            </a:r>
            <a:r>
              <a:rPr lang="en-US" sz="2400" dirty="0">
                <a:latin typeface="B Zar" panose="00000400000000000000" pitchFamily="2" charset="-78"/>
                <a:ea typeface="Calibri" panose="020F0502020204030204" pitchFamily="34" charset="0"/>
                <a:cs typeface="B Nazanin" panose="00000400000000000000" pitchFamily="2" charset="-78"/>
              </a:rPr>
              <a:t>:</a:t>
            </a:r>
            <a:endParaRPr lang="en-US" sz="1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ورزش مثل قدم زدن، دویدن، دوچرخه سواری</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انجام کارهای خانه و یا باغبانی</a:t>
            </a:r>
            <a:r>
              <a:rPr lang="fa-IR" dirty="0">
                <a:latin typeface="B Zar" panose="00000400000000000000" pitchFamily="2" charset="-78"/>
                <a:ea typeface="Calibri" panose="020F0502020204030204" pitchFamily="34" charset="0"/>
                <a:cs typeface="B Zar" panose="00000400000000000000" pitchFamily="2" charset="-78"/>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انجام سایر کارهای مورد علاقه مثل مطالعه، تماشای تلویزیون، رفتن به طبیعت، آشپزی، دیدار از دوستان</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انجام یک کار خلاقانه مثل نقاشی، عکاسی، نواختن موسیقی، نوشتن</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کمک به دیگران- مانند دادن غذا به پرندگان و انجام کارهای داوطلبانه</a:t>
            </a:r>
            <a:endParaRPr lang="en-US" sz="1600" dirty="0">
              <a:latin typeface="Calibri" panose="020F0502020204030204" pitchFamily="34" charset="0"/>
              <a:ea typeface="Calibri" panose="020F0502020204030204" pitchFamily="34" charset="0"/>
              <a:cs typeface="Arial" panose="020B0604020202020204" pitchFamily="34" charset="0"/>
            </a:endParaRPr>
          </a:p>
          <a:p>
            <a:pPr algn="r" rtl="1"/>
            <a:r>
              <a:rPr lang="fa-IR" dirty="0">
                <a:latin typeface="B Zar" panose="00000400000000000000" pitchFamily="2" charset="-78"/>
                <a:ea typeface="Calibri" panose="020F0502020204030204" pitchFamily="34" charset="0"/>
                <a:cs typeface="B Nazanin" panose="00000400000000000000" pitchFamily="2" charset="-78"/>
              </a:rPr>
              <a:t>تصویر سازی های ذهنی خوشایند مانند تصور جایی که همیشه دوست داشتید آنجا بروید و یا جایی که قبلا از بودن در آنجا لذت بردید</a:t>
            </a:r>
            <a:endParaRPr lang="en-US" dirty="0">
              <a:solidFill>
                <a:srgbClr val="FF0000"/>
              </a:solidFill>
              <a:latin typeface="Calibri" panose="020F0502020204030204" pitchFamily="34" charset="0"/>
              <a:ea typeface="Calibri" panose="020F0502020204030204" pitchFamily="34" charset="0"/>
              <a:cs typeface="B Nazanin" panose="00000400000000000000" pitchFamily="2" charset="-78"/>
            </a:endParaRPr>
          </a:p>
        </p:txBody>
      </p:sp>
      <p:sp>
        <p:nvSpPr>
          <p:cNvPr id="2" name="Rounded Rectangle 1"/>
          <p:cNvSpPr/>
          <p:nvPr/>
        </p:nvSpPr>
        <p:spPr>
          <a:xfrm>
            <a:off x="1004552" y="0"/>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a:latin typeface="B Titr,Bold"/>
                <a:ea typeface="Calibri" panose="020F0502020204030204" pitchFamily="34" charset="0"/>
                <a:cs typeface="B Nazanin" panose="00000400000000000000" pitchFamily="2" charset="-78"/>
              </a:rPr>
              <a:t>جلسه دوم- کاهش رنج بیمار</a:t>
            </a:r>
            <a:endParaRPr lang="fa-IR" sz="2400" b="1" dirty="0">
              <a:solidFill>
                <a:schemeClr val="bg1"/>
              </a:solidFill>
            </a:endParaRPr>
          </a:p>
        </p:txBody>
      </p:sp>
    </p:spTree>
    <p:extLst>
      <p:ext uri="{BB962C8B-B14F-4D97-AF65-F5344CB8AC3E}">
        <p14:creationId xmlns:p14="http://schemas.microsoft.com/office/powerpoint/2010/main" val="2084021655"/>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lvl="0" indent="-342900" algn="r" rtl="1">
              <a:lnSpc>
                <a:spcPct val="107000"/>
              </a:lnSpc>
              <a:spcAft>
                <a:spcPts val="0"/>
              </a:spcAft>
              <a:buFont typeface="+mj-lt"/>
              <a:buAutoNum type="arabicPeriod"/>
            </a:pPr>
            <a:r>
              <a:rPr lang="fa-IR" b="1" dirty="0" smtClean="0">
                <a:latin typeface="B Zar,Bold"/>
                <a:ea typeface="Calibri" panose="020F0502020204030204" pitchFamily="34" charset="0"/>
                <a:cs typeface="B Nazanin" panose="00000400000000000000" pitchFamily="2" charset="-78"/>
              </a:rPr>
              <a:t>3. </a:t>
            </a:r>
            <a:r>
              <a:rPr lang="fa-IR" sz="2400" b="1" dirty="0" smtClean="0">
                <a:latin typeface="B Zar,Bold"/>
                <a:ea typeface="Calibri" panose="020F0502020204030204" pitchFamily="34" charset="0"/>
                <a:cs typeface="B Nazanin" panose="00000400000000000000" pitchFamily="2" charset="-78"/>
              </a:rPr>
              <a:t>خودگویی </a:t>
            </a:r>
            <a:r>
              <a:rPr lang="fa-IR" sz="2400" b="1" dirty="0">
                <a:latin typeface="B Zar,Bold"/>
                <a:ea typeface="Calibri" panose="020F0502020204030204" pitchFamily="34" charset="0"/>
                <a:cs typeface="B Nazanin" panose="00000400000000000000" pitchFamily="2" charset="-78"/>
              </a:rPr>
              <a:t>مثبت</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r>
              <a:rPr lang="fa-IR" dirty="0">
                <a:latin typeface="B Zar" panose="00000400000000000000" pitchFamily="2" charset="-78"/>
                <a:ea typeface="Calibri" panose="020F0502020204030204" pitchFamily="34" charset="0"/>
                <a:cs typeface="B Nazanin" panose="00000400000000000000" pitchFamily="2" charset="-78"/>
              </a:rPr>
              <a:t>افسردگی شیوه تفکر را تغییر می دهد و باعث می شود که با یک عینک تیره تار به خود، دنیا و آینده نگاه کنید. اگر چنین عینکی به چشم دارید احتمالا فکر می کنید هیچ چیز بهتر نخواهد شد و هیچ راهی برای حل مشکلات وجود ندارد. ولی این افکار، صدای افسردگی شماست. آنها درست نیستند و نباید براساس آنها عمل کنید. افسردگی قابل درمان است و وقتی بعدها به این روزها فکر می کنید خوشحال خواهید شد که براساس افکار امروزتان عمل نکردید و زندگی کردن را انتخاب کرده اید. بنابراین، یک فهرست از افکاری را که در زمان افسردگی و نا امیدی می توانید به خود بگویید، تهیه کرده و در چنین مواقعی با خود تکرار کنید. یادتان باشد که این فهرست را در زمانی که حالتان خوب است، تهیه کنید. نمونه ای از این خود- گویی ها در زیر آمده است</a:t>
            </a:r>
            <a:endParaRPr lang="en-US" dirty="0">
              <a:solidFill>
                <a:srgbClr val="FF0000"/>
              </a:solidFill>
              <a:latin typeface="Calibri" panose="020F0502020204030204" pitchFamily="34" charset="0"/>
              <a:ea typeface="Calibri" panose="020F0502020204030204" pitchFamily="34" charset="0"/>
              <a:cs typeface="B Nazanin" panose="00000400000000000000" pitchFamily="2" charset="-78"/>
            </a:endParaRPr>
          </a:p>
        </p:txBody>
      </p:sp>
      <p:sp>
        <p:nvSpPr>
          <p:cNvPr id="2" name="Rounded Rectangle 1"/>
          <p:cNvSpPr/>
          <p:nvPr/>
        </p:nvSpPr>
        <p:spPr>
          <a:xfrm>
            <a:off x="1004552" y="0"/>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a:latin typeface="B Titr,Bold"/>
                <a:ea typeface="Calibri" panose="020F0502020204030204" pitchFamily="34" charset="0"/>
                <a:cs typeface="B Nazanin" panose="00000400000000000000" pitchFamily="2" charset="-78"/>
              </a:rPr>
              <a:t>جلسه دوم- کاهش رنج بیمار</a:t>
            </a:r>
            <a:endParaRPr lang="fa-IR" sz="2400" b="1" dirty="0">
              <a:solidFill>
                <a:schemeClr val="bg1"/>
              </a:solidFill>
            </a:endParaRPr>
          </a:p>
        </p:txBody>
      </p:sp>
    </p:spTree>
    <p:extLst>
      <p:ext uri="{BB962C8B-B14F-4D97-AF65-F5344CB8AC3E}">
        <p14:creationId xmlns:p14="http://schemas.microsoft.com/office/powerpoint/2010/main" val="3392174815"/>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lvl="0" indent="-342900" algn="r" rtl="1">
              <a:lnSpc>
                <a:spcPct val="107000"/>
              </a:lnSpc>
              <a:spcAft>
                <a:spcPts val="0"/>
              </a:spcAft>
              <a:buFont typeface="+mj-lt"/>
              <a:buAutoNum type="arabicPeriod"/>
            </a:pPr>
            <a:r>
              <a:rPr lang="fa-IR" b="1" dirty="0" smtClean="0">
                <a:latin typeface="B Zar,Bold"/>
                <a:ea typeface="Calibri" panose="020F0502020204030204" pitchFamily="34" charset="0"/>
                <a:cs typeface="B Nazanin" panose="00000400000000000000" pitchFamily="2" charset="-78"/>
              </a:rPr>
              <a:t>3. </a:t>
            </a:r>
            <a:r>
              <a:rPr lang="fa-IR" sz="2400" b="1" dirty="0" smtClean="0">
                <a:latin typeface="B Zar,Bold"/>
                <a:ea typeface="Calibri" panose="020F0502020204030204" pitchFamily="34" charset="0"/>
                <a:cs typeface="B Nazanin" panose="00000400000000000000" pitchFamily="2" charset="-78"/>
              </a:rPr>
              <a:t>خودگویی مثبت</a:t>
            </a:r>
          </a:p>
          <a:p>
            <a:pPr lvl="0" algn="just" rtl="1">
              <a:lnSpc>
                <a:spcPct val="107000"/>
              </a:lnSpc>
              <a:spcAft>
                <a:spcPts val="0"/>
              </a:spcAft>
              <a:buClrTx/>
              <a:buFont typeface="Wingdings" panose="05000000000000000000" pitchFamily="2" charset="2"/>
              <a:buChar char="ü"/>
            </a:pPr>
            <a:r>
              <a:rPr lang="fa-IR" sz="2400" dirty="0">
                <a:latin typeface="B Zar" panose="00000400000000000000" pitchFamily="2" charset="-78"/>
                <a:ea typeface="Calibri" panose="020F0502020204030204" pitchFamily="34" charset="0"/>
                <a:cs typeface="B Nazanin" panose="00000400000000000000" pitchFamily="2" charset="-78"/>
              </a:rPr>
              <a:t>من تا بحال توانسته ام از پس مشکلاتم بربیایم، این را هم می توانم پشت سر بگذارم</a:t>
            </a:r>
            <a:endParaRPr lang="en-US" sz="1800" dirty="0">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Aft>
                <a:spcPts val="0"/>
              </a:spcAft>
              <a:buClrTx/>
              <a:buFont typeface="Wingdings" panose="05000000000000000000" pitchFamily="2" charset="2"/>
              <a:buChar char="ü"/>
            </a:pPr>
            <a:r>
              <a:rPr lang="fa-IR" sz="2400" dirty="0">
                <a:latin typeface="B Zar" panose="00000400000000000000" pitchFamily="2" charset="-78"/>
                <a:ea typeface="Calibri" panose="020F0502020204030204" pitchFamily="34" charset="0"/>
                <a:cs typeface="B Nazanin" panose="00000400000000000000" pitchFamily="2" charset="-78"/>
              </a:rPr>
              <a:t>گذشت زمان کمک خواهد کرد</a:t>
            </a:r>
            <a:endParaRPr lang="en-US" sz="18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Aft>
                <a:spcPts val="0"/>
              </a:spcAft>
              <a:buClrTx/>
              <a:buFont typeface="Wingdings" panose="05000000000000000000" pitchFamily="2" charset="2"/>
              <a:buChar char="ü"/>
            </a:pPr>
            <a:r>
              <a:rPr lang="fa-IR" sz="2400" dirty="0">
                <a:latin typeface="B Zar" panose="00000400000000000000" pitchFamily="2" charset="-78"/>
                <a:ea typeface="Calibri" panose="020F0502020204030204" pitchFamily="34" charset="0"/>
                <a:cs typeface="B Nazanin" panose="00000400000000000000" pitchFamily="2" charset="-78"/>
              </a:rPr>
              <a:t>خودکشی یک راه حل دائمی برای یک مشکل موقتی است</a:t>
            </a:r>
            <a:endParaRPr lang="en-US" sz="1800" dirty="0">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Aft>
                <a:spcPts val="0"/>
              </a:spcAft>
              <a:buClrTx/>
              <a:buFont typeface="Wingdings" panose="05000000000000000000" pitchFamily="2" charset="2"/>
              <a:buChar char="ü"/>
            </a:pPr>
            <a:r>
              <a:rPr lang="fa-IR" sz="2400" dirty="0">
                <a:latin typeface="B Zar" panose="00000400000000000000" pitchFamily="2" charset="-78"/>
                <a:ea typeface="Calibri" panose="020F0502020204030204" pitchFamily="34" charset="0"/>
                <a:cs typeface="B Nazanin" panose="00000400000000000000" pitchFamily="2" charset="-78"/>
              </a:rPr>
              <a:t>خودکشی راهی است که برگشتی ندارد</a:t>
            </a:r>
            <a:endParaRPr lang="en-US" sz="1800" dirty="0">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Aft>
                <a:spcPts val="0"/>
              </a:spcAft>
              <a:buClrTx/>
              <a:buFont typeface="Wingdings" panose="05000000000000000000" pitchFamily="2" charset="2"/>
              <a:buChar char="ü"/>
            </a:pPr>
            <a:r>
              <a:rPr lang="fa-IR" sz="2400" dirty="0">
                <a:latin typeface="B Zar" panose="00000400000000000000" pitchFamily="2" charset="-78"/>
                <a:ea typeface="Calibri" panose="020F0502020204030204" pitchFamily="34" charset="0"/>
                <a:cs typeface="B Nazanin" panose="00000400000000000000" pitchFamily="2" charset="-78"/>
              </a:rPr>
              <a:t>افسردگی می گذرد و حالم بهتر خواهد شد</a:t>
            </a:r>
            <a:endParaRPr lang="en-US" sz="1800" dirty="0">
              <a:latin typeface="Calibri" panose="020F0502020204030204" pitchFamily="34" charset="0"/>
              <a:ea typeface="Calibri" panose="020F0502020204030204" pitchFamily="34" charset="0"/>
              <a:cs typeface="Arial" panose="020B0604020202020204" pitchFamily="34" charset="0"/>
            </a:endParaRPr>
          </a:p>
          <a:p>
            <a:pPr marL="0" indent="0" algn="r" rtl="1">
              <a:buClrTx/>
              <a:buNone/>
            </a:pP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شیوه دیگر استفاده از این تکنیک آن است که در زمانی که احساس خوبی دارید یک نامه به خودتان بنویسید تا وقتی افکار خودکشی دارید آن را بخوانید</a:t>
            </a:r>
            <a:endParaRPr lang="en-US" sz="2400" dirty="0">
              <a:solidFill>
                <a:srgbClr val="FF0000"/>
              </a:solidFill>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004552" y="0"/>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a:latin typeface="B Titr,Bold"/>
                <a:ea typeface="Calibri" panose="020F0502020204030204" pitchFamily="34" charset="0"/>
                <a:cs typeface="B Nazanin" panose="00000400000000000000" pitchFamily="2" charset="-78"/>
              </a:rPr>
              <a:t>جلسه دوم- کاهش رنج بیمار</a:t>
            </a:r>
            <a:endParaRPr lang="fa-IR" sz="2400" b="1" dirty="0">
              <a:solidFill>
                <a:schemeClr val="bg1"/>
              </a:solidFill>
            </a:endParaRPr>
          </a:p>
        </p:txBody>
      </p:sp>
    </p:spTree>
    <p:extLst>
      <p:ext uri="{BB962C8B-B14F-4D97-AF65-F5344CB8AC3E}">
        <p14:creationId xmlns:p14="http://schemas.microsoft.com/office/powerpoint/2010/main" val="2484073839"/>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lvl="0" indent="-342900" algn="r" rtl="1">
              <a:lnSpc>
                <a:spcPct val="107000"/>
              </a:lnSpc>
              <a:spcAft>
                <a:spcPts val="0"/>
              </a:spcAft>
              <a:buFont typeface="+mj-lt"/>
              <a:buAutoNum type="arabicPeriod"/>
            </a:pPr>
            <a:r>
              <a:rPr lang="fa-IR" b="1" dirty="0" smtClean="0">
                <a:latin typeface="B Zar,Bold"/>
                <a:ea typeface="Calibri" panose="020F0502020204030204" pitchFamily="34" charset="0"/>
                <a:cs typeface="B Nazanin" panose="00000400000000000000" pitchFamily="2" charset="-78"/>
              </a:rPr>
              <a:t>4. </a:t>
            </a:r>
            <a:r>
              <a:rPr lang="fa-IR" sz="2800" b="1" dirty="0">
                <a:latin typeface="B Zar" panose="00000400000000000000" pitchFamily="2" charset="-78"/>
                <a:ea typeface="Calibri" panose="020F0502020204030204" pitchFamily="34" charset="0"/>
                <a:cs typeface="B Nazanin" panose="00000400000000000000" pitchFamily="2" charset="-78"/>
              </a:rPr>
              <a:t>مراقبت از خود </a:t>
            </a:r>
            <a:endParaRPr lang="en-US" sz="1800" dirty="0">
              <a:latin typeface="Calibri" panose="020F0502020204030204" pitchFamily="34" charset="0"/>
              <a:ea typeface="Calibri" panose="020F0502020204030204" pitchFamily="34" charset="0"/>
              <a:cs typeface="Arial" panose="020B0604020202020204" pitchFamily="34" charset="0"/>
            </a:endParaRPr>
          </a:p>
          <a:p>
            <a:pPr marL="266700"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در زمانی که افکار خودکشی وجود دارد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ممکن است اهمیتی به خود و سلامت جسمی و روانی تان ندهید</a:t>
            </a:r>
            <a:r>
              <a:rPr lang="fa-IR" sz="2400" dirty="0">
                <a:latin typeface="B Zar" panose="00000400000000000000" pitchFamily="2" charset="-78"/>
                <a:ea typeface="Calibri" panose="020F0502020204030204" pitchFamily="34" charset="0"/>
                <a:cs typeface="B Nazanin" panose="00000400000000000000" pitchFamily="2" charset="-78"/>
              </a:rPr>
              <a:t> ولی این کار شما را در وضعیت بدتری قرار داده و تنش و ناراحتی شما را بیشتر کند. برای مراقبت از خود کارهای زیر را انجام دهید</a:t>
            </a:r>
            <a:r>
              <a:rPr lang="en-US" sz="2400" dirty="0">
                <a:latin typeface="B Zar" panose="00000400000000000000" pitchFamily="2" charset="-78"/>
                <a:ea typeface="Calibri" panose="020F0502020204030204" pitchFamily="34" charset="0"/>
                <a:cs typeface="B Nazanin" panose="00000400000000000000" pitchFamily="2" charset="-78"/>
              </a:rPr>
              <a:t>:</a:t>
            </a:r>
            <a:r>
              <a:rPr lang="en-US" sz="2400" dirty="0">
                <a:latin typeface="B Nazanin" panose="00000400000000000000" pitchFamily="2" charset="-78"/>
                <a:ea typeface="Calibri" panose="020F0502020204030204" pitchFamily="34" charset="0"/>
                <a:cs typeface="Arial" panose="020B0604020202020204" pitchFamily="34" charset="0"/>
              </a:rPr>
              <a:t> </a:t>
            </a:r>
            <a:endParaRPr lang="en-US" sz="1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سعی کنید خوب بخوابید، به میزان کافی غذا بخورید، ورزش کنید و از مصرف الکل و مواد اجتناب کنید</a:t>
            </a:r>
            <a:r>
              <a:rPr lang="en-US" dirty="0">
                <a:latin typeface="B Zar" panose="00000400000000000000" pitchFamily="2" charset="-78"/>
                <a:ea typeface="Calibri" panose="020F0502020204030204" pitchFamily="34" charset="0"/>
                <a:cs typeface="B Nazanin" panose="00000400000000000000" pitchFamily="2" charset="-78"/>
              </a:rPr>
              <a:t>.</a:t>
            </a:r>
            <a:r>
              <a:rPr lang="fa-IR" dirty="0">
                <a:latin typeface="B Zar" panose="00000400000000000000" pitchFamily="2" charset="-78"/>
                <a:ea typeface="Calibri" panose="020F0502020204030204" pitchFamily="34" charset="0"/>
                <a:cs typeface="B Nazanin" panose="00000400000000000000" pitchFamily="2" charset="-78"/>
              </a:rPr>
              <a:t> برای این منظور می توانید یک برنامه روزانه برای خود درست کنید و تلاش کنید به آن وفادار باشید. برای مثال برنامه ریزی کنید در یک ساعت مشخص از خواب بلند شوید، سر ساعت خاصی به رختخواب بروید، برای صبح یا بعد ازظهر یک ورزش سبک را انجام دهید</a:t>
            </a:r>
            <a:r>
              <a:rPr lang="en-US" dirty="0">
                <a:latin typeface="B Zar" panose="00000400000000000000" pitchFamily="2" charset="-78"/>
                <a:ea typeface="Calibri" panose="020F0502020204030204" pitchFamily="34"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اگر مشکل جسمی دارید درصدد درمان آن باشید. علاوه براین، بیماری هایی مانند دیابت و یا مشکلات تیروئید احتمال افکار خودکشی را افزایش می دهد </a:t>
            </a:r>
            <a:endParaRPr lang="en-US" sz="1600" dirty="0">
              <a:latin typeface="Calibri" panose="020F0502020204030204" pitchFamily="34" charset="0"/>
              <a:ea typeface="Calibri" panose="020F0502020204030204" pitchFamily="34" charset="0"/>
              <a:cs typeface="Arial" panose="020B0604020202020204" pitchFamily="34" charset="0"/>
            </a:endParaRPr>
          </a:p>
          <a:p>
            <a:pPr algn="just" rtl="1"/>
            <a:r>
              <a:rPr lang="fa-IR" dirty="0">
                <a:latin typeface="B Zar" panose="00000400000000000000" pitchFamily="2" charset="-78"/>
                <a:ea typeface="Calibri" panose="020F0502020204030204" pitchFamily="34" charset="0"/>
                <a:cs typeface="B Nazanin" panose="00000400000000000000" pitchFamily="2" charset="-78"/>
              </a:rPr>
              <a:t>یکی از شایع ترین علل افکار خودکشی مشکلات مربوط به سلامت روان است. بنابراین، برای افسردگی، اضطراب، مشکلات مصرف الکل و مواد درمان بگیرید. گاهی مراجعه به پزشک کافی نیست و لازم است پیش یک متخصص بروید. بنابراین، اگر تحت درمان هستید ولی احساس بهبودی نمی کنید حتما آن را به پزشک تان بگویید تا وی ترتیب ارجاع شما را به یک متخصص بدهد</a:t>
            </a:r>
            <a:endParaRPr lang="en-US" dirty="0">
              <a:solidFill>
                <a:srgbClr val="FF0000"/>
              </a:solidFill>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004552" y="0"/>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a:latin typeface="B Titr,Bold"/>
                <a:ea typeface="Calibri" panose="020F0502020204030204" pitchFamily="34" charset="0"/>
                <a:cs typeface="B Nazanin" panose="00000400000000000000" pitchFamily="2" charset="-78"/>
              </a:rPr>
              <a:t>جلسه دوم- کاهش رنج بیمار</a:t>
            </a:r>
            <a:endParaRPr lang="fa-IR" sz="2400" b="1" dirty="0">
              <a:solidFill>
                <a:schemeClr val="bg1"/>
              </a:solidFill>
            </a:endParaRPr>
          </a:p>
        </p:txBody>
      </p:sp>
    </p:spTree>
    <p:extLst>
      <p:ext uri="{BB962C8B-B14F-4D97-AF65-F5344CB8AC3E}">
        <p14:creationId xmlns:p14="http://schemas.microsoft.com/office/powerpoint/2010/main" val="182967735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495300" algn="r" rtl="1">
              <a:lnSpc>
                <a:spcPct val="107000"/>
              </a:lnSpc>
              <a:spcAft>
                <a:spcPts val="0"/>
              </a:spcAft>
            </a:pPr>
            <a:r>
              <a:rPr lang="fa-IR" sz="2800" b="1" dirty="0">
                <a:latin typeface="B Zar" panose="00000400000000000000" pitchFamily="2" charset="-78"/>
                <a:ea typeface="Calibri" panose="020F0502020204030204" pitchFamily="34" charset="0"/>
                <a:cs typeface="B Nazanin" panose="00000400000000000000" pitchFamily="2" charset="-78"/>
              </a:rPr>
              <a:t>خاتمه جلسه</a:t>
            </a:r>
            <a:endParaRPr lang="en-US" sz="1800" dirty="0">
              <a:latin typeface="Calibri" panose="020F0502020204030204" pitchFamily="34" charset="0"/>
              <a:ea typeface="Calibri" panose="020F0502020204030204" pitchFamily="34" charset="0"/>
              <a:cs typeface="Arial" panose="020B0604020202020204" pitchFamily="34" charset="0"/>
            </a:endParaRPr>
          </a:p>
          <a:p>
            <a:pPr marL="495300"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در انتها تاکید کنید اگر با تمام این کارها بازهم افکار خودکشی به قوت خود باقی است و نگران هستید کنترل خود را از دست بدهید و کاری انجام دهید که ممکن است به شما صدمه بزند با یکی از اعضای خانواده یا یکی از دوستان در مورد آن صحبت کنید، پیش پزشک بروید، به اورژانس زنگ بزنید و یا به جایی بروید که احساس امنیت می کنید  علاوه براین، وسایلی را که ممکن است با آن به خود صدمه بزنید مانند قرص، تیغ موکت بری مواد مسموم کننده و... را از دسترس خود دور کنید و یا به یکی از افراد مورد اعتماد خود بدهید. براساس طرح امنیت خود عمل کنید.</a:t>
            </a:r>
            <a:endParaRPr lang="en-US" sz="18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mj-lt"/>
              <a:buAutoNum type="arabicPeriod"/>
            </a:pPr>
            <a:endParaRPr lang="en-US" sz="2400" dirty="0">
              <a:solidFill>
                <a:srgbClr val="FF0000"/>
              </a:solidFill>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a:latin typeface="B Titr,Bold"/>
                <a:ea typeface="Calibri" panose="020F0502020204030204" pitchFamily="34" charset="0"/>
                <a:cs typeface="B Nazanin" panose="00000400000000000000" pitchFamily="2" charset="-78"/>
              </a:rPr>
              <a:t>جلسه دوم- کاهش رنج بیمار</a:t>
            </a:r>
            <a:endParaRPr lang="fa-IR" sz="2400" b="1" dirty="0">
              <a:solidFill>
                <a:schemeClr val="bg1"/>
              </a:solidFill>
            </a:endParaRPr>
          </a:p>
        </p:txBody>
      </p:sp>
    </p:spTree>
    <p:extLst>
      <p:ext uri="{BB962C8B-B14F-4D97-AF65-F5344CB8AC3E}">
        <p14:creationId xmlns:p14="http://schemas.microsoft.com/office/powerpoint/2010/main" val="27521864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marR="0" indent="0" algn="just" rtl="1">
              <a:lnSpc>
                <a:spcPct val="107000"/>
              </a:lnSpc>
              <a:spcBef>
                <a:spcPts val="0"/>
              </a:spcBef>
              <a:spcAft>
                <a:spcPts val="800"/>
              </a:spcAft>
              <a:buNone/>
            </a:pPr>
            <a:r>
              <a:rPr lang="fa-IR" sz="2400" b="1" dirty="0" smtClean="0">
                <a:solidFill>
                  <a:srgbClr val="FF0000"/>
                </a:solidFill>
                <a:latin typeface="Century Schoolbook"/>
                <a:cs typeface="B Nazanin"/>
              </a:rPr>
              <a:t>باور غلط: </a:t>
            </a:r>
            <a:r>
              <a:rPr lang="fa-IR" sz="2400" dirty="0" smtClean="0">
                <a:solidFill>
                  <a:srgbClr val="000000"/>
                </a:solidFill>
                <a:latin typeface="Century Schoolbook"/>
                <a:cs typeface="B Nazanin"/>
              </a:rPr>
              <a:t>افرادی </a:t>
            </a:r>
            <a:r>
              <a:rPr lang="fa-IR" sz="2400" dirty="0">
                <a:solidFill>
                  <a:srgbClr val="000000"/>
                </a:solidFill>
                <a:latin typeface="Century Schoolbook"/>
                <a:cs typeface="B Nazanin"/>
              </a:rPr>
              <a:t>که خودکشی میکنند خودخواه و ضعیف هستند، کسی که باهوش و موفق است هرگز </a:t>
            </a:r>
            <a:r>
              <a:rPr lang="fa-IR" sz="2400" dirty="0" smtClean="0">
                <a:solidFill>
                  <a:srgbClr val="000000"/>
                </a:solidFill>
                <a:latin typeface="Century Schoolbook"/>
                <a:cs typeface="B Nazanin"/>
              </a:rPr>
              <a:t>خودکشی نمیکند</a:t>
            </a:r>
            <a:r>
              <a:rPr lang="fa-IR" sz="2400" dirty="0">
                <a:solidFill>
                  <a:srgbClr val="000000"/>
                </a:solidFill>
                <a:latin typeface="Century Schoolbook"/>
                <a:cs typeface="B Nazanin"/>
              </a:rPr>
              <a:t>. قضاوتی غلط </a:t>
            </a:r>
            <a:r>
              <a:rPr lang="fa-IR" sz="2400" dirty="0" smtClean="0">
                <a:solidFill>
                  <a:srgbClr val="000000"/>
                </a:solidFill>
                <a:latin typeface="Century Schoolbook"/>
                <a:cs typeface="B Nazanin"/>
              </a:rPr>
              <a:t>است</a:t>
            </a:r>
          </a:p>
          <a:p>
            <a:pPr marL="0" marR="0" indent="0" algn="just" rtl="1">
              <a:lnSpc>
                <a:spcPct val="107000"/>
              </a:lnSpc>
              <a:spcBef>
                <a:spcPts val="0"/>
              </a:spcBef>
              <a:spcAft>
                <a:spcPts val="800"/>
              </a:spcAft>
              <a:buNone/>
            </a:pPr>
            <a:endParaRPr lang="fa-IR" sz="2400" dirty="0">
              <a:solidFill>
                <a:srgbClr val="000000"/>
              </a:solidFill>
              <a:latin typeface="Century Schoolbook"/>
              <a:cs typeface="B Nazanin"/>
            </a:endParaRPr>
          </a:p>
          <a:p>
            <a:pPr marL="0" marR="0" indent="0" algn="just" rtl="1">
              <a:lnSpc>
                <a:spcPct val="107000"/>
              </a:lnSpc>
              <a:spcBef>
                <a:spcPts val="0"/>
              </a:spcBef>
              <a:spcAft>
                <a:spcPts val="800"/>
              </a:spcAft>
              <a:buNone/>
            </a:pPr>
            <a:r>
              <a:rPr lang="fa-IR" sz="2400" b="1" dirty="0" smtClean="0">
                <a:solidFill>
                  <a:srgbClr val="00B050"/>
                </a:solidFill>
                <a:latin typeface="Century Schoolbook"/>
                <a:cs typeface="B Nazanin"/>
              </a:rPr>
              <a:t>واقعیت</a:t>
            </a:r>
            <a:r>
              <a:rPr lang="fa-IR" sz="2400" dirty="0">
                <a:solidFill>
                  <a:srgbClr val="000000"/>
                </a:solidFill>
                <a:latin typeface="Century Schoolbook"/>
                <a:cs typeface="B Nazanin"/>
              </a:rPr>
              <a:t>: بسیاری از کسانی که خودکشی میکنند از نوعی اختلال روانی در رنجند که این اختلال ممکن</a:t>
            </a:r>
          </a:p>
          <a:p>
            <a:pPr marL="0" marR="0" indent="0" algn="just" rtl="1">
              <a:lnSpc>
                <a:spcPct val="107000"/>
              </a:lnSpc>
              <a:spcBef>
                <a:spcPts val="0"/>
              </a:spcBef>
              <a:spcAft>
                <a:spcPts val="800"/>
              </a:spcAft>
              <a:buNone/>
            </a:pPr>
            <a:r>
              <a:rPr lang="fa-IR" sz="2400" dirty="0">
                <a:solidFill>
                  <a:srgbClr val="000000"/>
                </a:solidFill>
                <a:latin typeface="Century Schoolbook"/>
                <a:cs typeface="B Nazanin"/>
              </a:rPr>
              <a:t>است تشخیص داده نشده یا درمان نشده باشد . علاوه براین، خودکشی در بسیاری از موارد </a:t>
            </a:r>
            <a:r>
              <a:rPr lang="fa-IR" sz="2400" dirty="0" smtClean="0">
                <a:solidFill>
                  <a:srgbClr val="000000"/>
                </a:solidFill>
                <a:latin typeface="Century Schoolbook"/>
                <a:cs typeface="B Nazanin"/>
              </a:rPr>
              <a:t>مرزهای فرهنگی </a:t>
            </a:r>
            <a:r>
              <a:rPr lang="fa-IR" sz="2400" dirty="0">
                <a:solidFill>
                  <a:srgbClr val="000000"/>
                </a:solidFill>
                <a:latin typeface="Century Schoolbook"/>
                <a:cs typeface="B Nazanin"/>
              </a:rPr>
              <a:t>و اقتصادی و اجتماعی را پشت سر می گذارد</a:t>
            </a:r>
            <a:endParaRPr lang="fa-IR" sz="2400" dirty="0" smtClean="0">
              <a:solidFill>
                <a:srgbClr val="000000"/>
              </a:solidFill>
              <a:latin typeface="Century Schoolbook"/>
              <a:cs typeface="B Nazanin"/>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chemeClr val="accent5"/>
                  </a:solidFill>
                  <a:prstDash val="solid"/>
                </a:ln>
                <a:pattFill prst="ltDnDiag">
                  <a:fgClr>
                    <a:schemeClr val="accent5">
                      <a:lumMod val="60000"/>
                      <a:lumOff val="40000"/>
                    </a:schemeClr>
                  </a:fgClr>
                  <a:bgClr>
                    <a:schemeClr val="bg1"/>
                  </a:bgClr>
                </a:pattFill>
              </a:rPr>
              <a:t>باورهاي نادرست و واقعیت ها در مورد خودکشی</a:t>
            </a:r>
          </a:p>
        </p:txBody>
      </p:sp>
    </p:spTree>
    <p:extLst>
      <p:ext uri="{BB962C8B-B14F-4D97-AF65-F5344CB8AC3E}">
        <p14:creationId xmlns:p14="http://schemas.microsoft.com/office/powerpoint/2010/main" val="1716004893"/>
      </p:ext>
    </p:extLst>
  </p:cSld>
  <p:clrMapOvr>
    <a:masterClrMapping/>
  </p:clrMapOvr>
  <p:timing>
    <p:tnLst>
      <p:par>
        <p:cTn id="1" dur="indefinite" restart="never" nodeType="tmRoot"/>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r" rtl="1">
              <a:lnSpc>
                <a:spcPct val="107000"/>
              </a:lnSpc>
              <a:spcAft>
                <a:spcPts val="0"/>
              </a:spcAft>
            </a:pPr>
            <a:r>
              <a:rPr lang="fa-IR" sz="3600" b="1" dirty="0">
                <a:latin typeface="B Zar" panose="00000400000000000000" pitchFamily="2" charset="-78"/>
                <a:ea typeface="Calibri" panose="020F0502020204030204" pitchFamily="34" charset="0"/>
                <a:cs typeface="B Nazanin" panose="00000400000000000000" pitchFamily="2" charset="-78"/>
              </a:rPr>
              <a:t>جلسه سوم: مداخله</a:t>
            </a:r>
            <a:endParaRPr lang="en-US" sz="28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fa-IR" sz="2800" b="1" dirty="0">
                <a:latin typeface="B Zar" panose="00000400000000000000" pitchFamily="2" charset="-78"/>
                <a:ea typeface="Calibri" panose="020F0502020204030204" pitchFamily="34" charset="0"/>
                <a:cs typeface="B Nazanin" panose="00000400000000000000" pitchFamily="2" charset="-78"/>
              </a:rPr>
              <a:t>اهداف</a:t>
            </a:r>
            <a:r>
              <a:rPr lang="en-US" sz="2800" b="1" dirty="0">
                <a:latin typeface="B Zar" panose="00000400000000000000" pitchFamily="2" charset="-78"/>
                <a:ea typeface="Calibri" panose="020F0502020204030204" pitchFamily="34" charset="0"/>
                <a:cs typeface="B Nazanin" panose="00000400000000000000" pitchFamily="2" charset="-78"/>
              </a:rPr>
              <a:t>:</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sz="2800" dirty="0">
                <a:latin typeface="B Zar" panose="00000400000000000000" pitchFamily="2" charset="-78"/>
                <a:ea typeface="Calibri" panose="020F0502020204030204" pitchFamily="34" charset="0"/>
                <a:cs typeface="B Nazanin" panose="00000400000000000000" pitchFamily="2" charset="-78"/>
              </a:rPr>
              <a:t>شناسایی باورهای غلط پشت افکار خودکشی</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sz="2800" dirty="0">
                <a:latin typeface="B Zar" panose="00000400000000000000" pitchFamily="2" charset="-78"/>
                <a:ea typeface="Calibri" panose="020F0502020204030204" pitchFamily="34" charset="0"/>
                <a:cs typeface="B Nazanin" panose="00000400000000000000" pitchFamily="2" charset="-78"/>
              </a:rPr>
              <a:t>اصلاح باورهای غلط مرتبط با خودکشی</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Wingdings" panose="05000000000000000000" pitchFamily="2" charset="2"/>
              <a:buChar char=""/>
            </a:pPr>
            <a:r>
              <a:rPr lang="fa-IR" sz="2800" dirty="0">
                <a:latin typeface="B Zar" panose="00000400000000000000" pitchFamily="2" charset="-78"/>
                <a:ea typeface="Calibri" panose="020F0502020204030204" pitchFamily="34" charset="0"/>
                <a:cs typeface="B Nazanin" panose="00000400000000000000" pitchFamily="2" charset="-78"/>
              </a:rPr>
              <a:t>آموزش مهارت حل مساله</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mj-lt"/>
              <a:buAutoNum type="arabicPeriod"/>
            </a:pPr>
            <a:endParaRPr lang="en-US" sz="2400" dirty="0">
              <a:solidFill>
                <a:srgbClr val="FF0000"/>
              </a:solidFill>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85750" lvl="0" indent="-285750" algn="ctr" rtl="1">
              <a:lnSpc>
                <a:spcPct val="107000"/>
              </a:lnSpc>
              <a:spcBef>
                <a:spcPct val="20000"/>
              </a:spcBef>
              <a:buClr>
                <a:prstClr val="white"/>
              </a:buClr>
              <a:buSzPct val="80000"/>
              <a:buFont typeface="Wingdings 3" panose="05040102010807070707" pitchFamily="18" charset="2"/>
              <a:buChar char=""/>
            </a:pPr>
            <a:r>
              <a:rPr lang="fa-IR" sz="36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سوم: مداخله</a:t>
            </a: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85118406"/>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lnSpc>
                <a:spcPct val="107000"/>
              </a:lnSpc>
              <a:spcAft>
                <a:spcPts val="0"/>
              </a:spcAft>
            </a:pPr>
            <a:r>
              <a:rPr lang="fa-IR" sz="2800" b="1" dirty="0">
                <a:latin typeface="B Titr,Bold"/>
                <a:ea typeface="Calibri" panose="020F0502020204030204" pitchFamily="34" charset="0"/>
                <a:cs typeface="B Nazanin" panose="00000400000000000000" pitchFamily="2" charset="-78"/>
              </a:rPr>
              <a:t>مروری بر جلسه</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تمرکز این جلسه بر آموزش مقابله موثر با افکار و تمایل خودکشی است. همانطور که ذکر شد افکار خودکشی وقتی پیش می آید که فرد درد خیلی زیادی را تجربه می کند بدون اینکه منابع کافی برای مقابله با آن را داشته باشد. بنابراین دو راه برای کمک به فرد برای پشت سرگذاشتن این زمان دشوار وجود دارد: آموزش تکنیک هایی برای کاهش درد که در جلسه قبل توصیف شد و افزایش ظرفیت مقابله. فرد است که در این جلسه به مراجع آموزش داده می شود</a:t>
            </a:r>
            <a:r>
              <a:rPr lang="en-US" sz="2400" dirty="0">
                <a:latin typeface="B Zar" panose="00000400000000000000" pitchFamily="2" charset="-78"/>
                <a:ea typeface="Calibri" panose="020F0502020204030204" pitchFamily="34" charset="0"/>
                <a:cs typeface="B Nazanin" panose="00000400000000000000" pitchFamily="2" charset="-78"/>
              </a:rPr>
              <a:t>.</a:t>
            </a:r>
            <a:endParaRPr lang="en-US" sz="18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mj-lt"/>
              <a:buAutoNum type="arabicPeriod"/>
            </a:pPr>
            <a:endParaRPr lang="en-US" sz="2400" dirty="0">
              <a:solidFill>
                <a:srgbClr val="FF0000"/>
              </a:solidFill>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85750" lvl="0" indent="-285750" algn="ctr" rtl="1">
              <a:lnSpc>
                <a:spcPct val="107000"/>
              </a:lnSpc>
              <a:spcBef>
                <a:spcPct val="20000"/>
              </a:spcBef>
              <a:buClr>
                <a:prstClr val="white"/>
              </a:buClr>
              <a:buSzPct val="80000"/>
              <a:buFont typeface="Wingdings 3" panose="05040102010807070707" pitchFamily="18" charset="2"/>
              <a:buChar char=""/>
            </a:pPr>
            <a:r>
              <a:rPr lang="fa-IR" sz="36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سوم: مداخله</a:t>
            </a: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2664100"/>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lnSpc>
                <a:spcPct val="107000"/>
              </a:lnSpc>
              <a:spcAft>
                <a:spcPts val="0"/>
              </a:spcAft>
            </a:pPr>
            <a:r>
              <a:rPr lang="fa-IR" sz="2800" b="1" dirty="0" smtClean="0">
                <a:latin typeface="B Zar" panose="00000400000000000000" pitchFamily="2" charset="-78"/>
                <a:ea typeface="Calibri" panose="020F0502020204030204" pitchFamily="34" charset="0"/>
                <a:cs typeface="B Nazanin" panose="00000400000000000000" pitchFamily="2" charset="-78"/>
              </a:rPr>
              <a:t>1. ارزیابی </a:t>
            </a:r>
            <a:r>
              <a:rPr lang="fa-IR" sz="2800" b="1" dirty="0">
                <a:latin typeface="B Zar" panose="00000400000000000000" pitchFamily="2" charset="-78"/>
                <a:ea typeface="Calibri" panose="020F0502020204030204" pitchFamily="34" charset="0"/>
                <a:cs typeface="B Nazanin" panose="00000400000000000000" pitchFamily="2" charset="-78"/>
              </a:rPr>
              <a:t>سطح خطر خودکشی</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تست غربالگری کالیفرنیا را برای پایش خطر خودکشی اجرا کنید و اقدامات مناسب را با توجه به سطح خطر مراجع انجام دهید. در صورتی که مراجع در سطح خطر فوری و بالایی قرار دارد، او را به پزشک مرکز ارجاع دهید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اقدامات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لازم</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انجام</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دهد</a:t>
            </a:r>
            <a:r>
              <a:rPr lang="en-US" sz="2400" dirty="0">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علاوه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براین،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خانواده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یا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دوستان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نیز</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جریان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قرار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دهید</a:t>
            </a:r>
            <a:r>
              <a:rPr lang="en-US" sz="2400" dirty="0">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اگر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سطح خطر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مراجع</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پایین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یا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متوسط</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است،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روش</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های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کاهش</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درد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روانی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زیر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آمده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است،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اجرا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کنید</a:t>
            </a:r>
            <a:r>
              <a:rPr lang="en-US" sz="2400" dirty="0">
                <a:latin typeface="B Zar" panose="00000400000000000000" pitchFamily="2" charset="-78"/>
                <a:ea typeface="Calibri" panose="020F0502020204030204" pitchFamily="34" charset="0"/>
                <a:cs typeface="B Nazanin" panose="00000400000000000000" pitchFamily="2" charset="-78"/>
              </a:rPr>
              <a:t>.</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 </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fa-IR" sz="2800" b="1" dirty="0" smtClean="0">
                <a:latin typeface="B Zar" panose="00000400000000000000" pitchFamily="2" charset="-78"/>
                <a:ea typeface="Calibri" panose="020F0502020204030204" pitchFamily="34" charset="0"/>
                <a:cs typeface="B Nazanin" panose="00000400000000000000" pitchFamily="2" charset="-78"/>
              </a:rPr>
              <a:t>2. بررسی</a:t>
            </a:r>
            <a:r>
              <a:rPr lang="fa-IR" sz="2800" b="1" dirty="0" smtClean="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طرح</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امنیت</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از</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مراجع</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مورد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استفاده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از</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طرح</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امنیت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فاصله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جلسه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سوال</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کنید</a:t>
            </a:r>
            <a:r>
              <a:rPr lang="en-US" sz="2400" dirty="0">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اگر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از</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طرح</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استفاده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شده،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از وی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ببپرسید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از</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کدام</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آیتم</a:t>
            </a:r>
            <a:r>
              <a:rPr lang="en-US" sz="2400" dirty="0">
                <a:latin typeface="B Zar" panose="00000400000000000000" pitchFamily="2" charset="-78"/>
                <a:ea typeface="Calibri" panose="020F0502020204030204" pitchFamily="34" charset="0"/>
                <a:cs typeface="B Nazanin" panose="00000400000000000000" pitchFamily="2" charset="-78"/>
              </a:rPr>
              <a:t> ) </a:t>
            </a:r>
            <a:r>
              <a:rPr lang="fa-IR" sz="2400" dirty="0">
                <a:latin typeface="B Zar" panose="00000400000000000000" pitchFamily="2" charset="-78"/>
                <a:ea typeface="Calibri" panose="020F0502020204030204" pitchFamily="34" charset="0"/>
                <a:cs typeface="B Nazanin" panose="00000400000000000000" pitchFamily="2" charset="-78"/>
              </a:rPr>
              <a:t>آیتم</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ها</a:t>
            </a:r>
            <a:r>
              <a:rPr lang="en-US" sz="2400" dirty="0">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استفاده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کرده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آیا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موفقیت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توانسته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آنها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اجرا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کند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یا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خیر</a:t>
            </a:r>
            <a:r>
              <a:rPr lang="en-US" sz="2400" dirty="0">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اگر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استفاده از</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هر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آیتم</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مشکل</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یا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مانعی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وجود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داشته،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همکاری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مراجع،</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حل</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مساله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انجام</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دهید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یا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گزینه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دیگری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جایگزین آن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کنید</a:t>
            </a:r>
            <a:r>
              <a:rPr lang="en-US" sz="2400" dirty="0">
                <a:latin typeface="B Zar" panose="00000400000000000000" pitchFamily="2" charset="-78"/>
                <a:ea typeface="Calibri" panose="020F0502020204030204" pitchFamily="34" charset="0"/>
                <a:cs typeface="B Nazanin" panose="00000400000000000000" pitchFamily="2" charset="-78"/>
              </a:rPr>
              <a:t>.</a:t>
            </a:r>
            <a:endParaRPr lang="en-US" sz="18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mj-lt"/>
              <a:buAutoNum type="arabicPeriod"/>
            </a:pPr>
            <a:endParaRPr lang="en-US" sz="2400" dirty="0">
              <a:solidFill>
                <a:srgbClr val="FF0000"/>
              </a:solidFill>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85750" lvl="0" indent="-285750" algn="ctr" rtl="1">
              <a:lnSpc>
                <a:spcPct val="107000"/>
              </a:lnSpc>
              <a:spcBef>
                <a:spcPct val="20000"/>
              </a:spcBef>
              <a:buClr>
                <a:prstClr val="white"/>
              </a:buClr>
              <a:buSzPct val="80000"/>
              <a:buFont typeface="Wingdings 3" panose="05040102010807070707" pitchFamily="18" charset="2"/>
              <a:buChar char=""/>
            </a:pPr>
            <a:r>
              <a:rPr lang="fa-IR" sz="36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سوم: مداخله</a:t>
            </a: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28842100"/>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lvl="0" indent="0" algn="just" rtl="1">
              <a:lnSpc>
                <a:spcPct val="107000"/>
              </a:lnSpc>
              <a:spcAft>
                <a:spcPts val="0"/>
              </a:spcAft>
              <a:buNone/>
            </a:pPr>
            <a:r>
              <a:rPr lang="fa-IR" sz="2800" b="1" dirty="0" smtClean="0">
                <a:latin typeface="B Zar" panose="00000400000000000000" pitchFamily="2" charset="-78"/>
                <a:ea typeface="Calibri" panose="020F0502020204030204" pitchFamily="34" charset="0"/>
                <a:cs typeface="B Nazanin" panose="00000400000000000000" pitchFamily="2" charset="-78"/>
              </a:rPr>
              <a:t>3. شناسایی</a:t>
            </a:r>
            <a:r>
              <a:rPr lang="fa-IR" sz="2800" b="1" dirty="0" smtClean="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و</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اصلاح</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خطاهای</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شناختی</a:t>
            </a:r>
            <a:endParaRPr lang="en-US" sz="1800" dirty="0">
              <a:latin typeface="Calibri" panose="020F0502020204030204" pitchFamily="34" charset="0"/>
              <a:ea typeface="Calibri" panose="020F0502020204030204" pitchFamily="34" charset="0"/>
              <a:cs typeface="Arial" panose="020B0604020202020204" pitchFamily="34" charset="0"/>
            </a:endParaRPr>
          </a:p>
          <a:p>
            <a:pPr marL="228600" algn="just" rtl="1">
              <a:lnSpc>
                <a:spcPct val="107000"/>
              </a:lnSpc>
              <a:spcAft>
                <a:spcPts val="0"/>
              </a:spcAft>
            </a:pPr>
            <a:r>
              <a:rPr lang="fa-IR" sz="2400" b="1" dirty="0">
                <a:latin typeface="B Zar" panose="00000400000000000000" pitchFamily="2" charset="-78"/>
                <a:ea typeface="Calibri" panose="020F0502020204030204" pitchFamily="34" charset="0"/>
                <a:cs typeface="B Nazanin" panose="00000400000000000000" pitchFamily="2" charset="-78"/>
              </a:rPr>
              <a:t>اطلاعاتی</a:t>
            </a:r>
            <a:r>
              <a:rPr lang="fa-IR" sz="2400" b="1" dirty="0">
                <a:latin typeface="B Zar" panose="00000400000000000000" pitchFamily="2" charset="-78"/>
                <a:ea typeface="Calibri" panose="020F0502020204030204" pitchFamily="34" charset="0"/>
                <a:cs typeface="B Zar" panose="00000400000000000000" pitchFamily="2" charset="-78"/>
              </a:rPr>
              <a:t> </a:t>
            </a:r>
            <a:r>
              <a:rPr lang="fa-IR" sz="2400" b="1" dirty="0">
                <a:latin typeface="B Zar" panose="00000400000000000000" pitchFamily="2" charset="-78"/>
                <a:ea typeface="Calibri" panose="020F0502020204030204" pitchFamily="34" charset="0"/>
                <a:cs typeface="B Nazanin" panose="00000400000000000000" pitchFamily="2" charset="-78"/>
              </a:rPr>
              <a:t>برای</a:t>
            </a:r>
            <a:r>
              <a:rPr lang="fa-IR" sz="2400" b="1" dirty="0">
                <a:latin typeface="B Zar" panose="00000400000000000000" pitchFamily="2" charset="-78"/>
                <a:ea typeface="Calibri" panose="020F0502020204030204" pitchFamily="34" charset="0"/>
                <a:cs typeface="B Zar" panose="00000400000000000000" pitchFamily="2" charset="-78"/>
              </a:rPr>
              <a:t> </a:t>
            </a:r>
            <a:r>
              <a:rPr lang="fa-IR" sz="2400" b="1" dirty="0">
                <a:latin typeface="B Zar" panose="00000400000000000000" pitchFamily="2" charset="-78"/>
                <a:ea typeface="Calibri" panose="020F0502020204030204" pitchFamily="34" charset="0"/>
                <a:cs typeface="B Nazanin" panose="00000400000000000000" pitchFamily="2" charset="-78"/>
              </a:rPr>
              <a:t>کارشناس</a:t>
            </a:r>
            <a:r>
              <a:rPr lang="en-US" sz="2400" b="1" dirty="0">
                <a:latin typeface="B Zar" panose="00000400000000000000" pitchFamily="2" charset="-78"/>
                <a:ea typeface="Calibri" panose="020F0502020204030204" pitchFamily="34" charset="0"/>
                <a:cs typeface="B Nazanin" panose="00000400000000000000" pitchFamily="2" charset="-78"/>
              </a:rPr>
              <a:t>:</a:t>
            </a:r>
            <a:endParaRPr lang="en-US" sz="1800" dirty="0">
              <a:latin typeface="Calibri" panose="020F0502020204030204" pitchFamily="34" charset="0"/>
              <a:ea typeface="Calibri" panose="020F0502020204030204" pitchFamily="34" charset="0"/>
              <a:cs typeface="Arial" panose="020B0604020202020204" pitchFamily="34" charset="0"/>
            </a:endParaRPr>
          </a:p>
          <a:p>
            <a:pPr marL="228600"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شناسایی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بازسازی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شناختی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افکاری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پشت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افکار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تمایلات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خودکشی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قرار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داشته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واقع</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آن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سوخت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رسانند،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یکی از</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مهمترین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اقدامات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برای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کاهش</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تمایل</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خودکشی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است</a:t>
            </a:r>
            <a:r>
              <a:rPr lang="en-US" sz="2400" dirty="0">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استفاده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از</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تکنیک</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های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شناختی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انجام</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شود</a:t>
            </a:r>
            <a:r>
              <a:rPr lang="fa-IR" sz="2400" dirty="0">
                <a:latin typeface="B Zar" panose="00000400000000000000" pitchFamily="2" charset="-78"/>
                <a:ea typeface="Calibri" panose="020F0502020204030204" pitchFamily="34" charset="0"/>
                <a:cs typeface="B Nazanin" panose="00000400000000000000" pitchFamily="2" charset="-78"/>
              </a:rPr>
              <a:t>.</a:t>
            </a:r>
            <a:r>
              <a:rPr lang="en-US" sz="2400" dirty="0" smtClean="0">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برای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منظور باید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از</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یک</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رویکرد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همکارانه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استفاده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کنید،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یعنی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شما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مراجع</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مانند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یک</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تیم</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کاری،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افکار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مفروضه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های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اشتباه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ناسازگار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را شناسایی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بازسازی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کنید</a:t>
            </a:r>
            <a:r>
              <a:rPr lang="en-US" sz="2400" dirty="0">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البته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وقتی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بیمار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نومیدی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مواجه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شوید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انرژی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تمایلی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برای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همکاری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ندارد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شما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باید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فعالانه باورهای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غلط</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تحریفات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شناختی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بیمار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چالش</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بکشد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افکار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کارآمد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واقع</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بینانه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تری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جایگزین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آن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کنید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حتی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اگر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کار با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کمترین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مشارکت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بیمار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صورت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گیرد</a:t>
            </a:r>
            <a:r>
              <a:rPr lang="en-US" sz="2400" dirty="0">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البته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باید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مراقب</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باشید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فرایند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انجام</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وارد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بحث</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جدل</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مراجع</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نشوید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 وقتی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بیمار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تمایل</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بیشتری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برای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همکاری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پیدا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کرد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فریند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درمان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مشارکت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دهید</a:t>
            </a:r>
            <a:r>
              <a:rPr lang="en-US" sz="2400" dirty="0">
                <a:latin typeface="B Zar" panose="00000400000000000000" pitchFamily="2" charset="-78"/>
                <a:ea typeface="Calibri" panose="020F0502020204030204" pitchFamily="34" charset="0"/>
                <a:cs typeface="B Nazanin" panose="00000400000000000000" pitchFamily="2" charset="-78"/>
              </a:rPr>
              <a:t>.</a:t>
            </a:r>
            <a:endParaRPr lang="en-US" sz="18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0"/>
              </a:spcAft>
              <a:buFont typeface="+mj-lt"/>
              <a:buAutoNum type="arabicPeriod"/>
            </a:pPr>
            <a:endParaRPr lang="en-US" sz="2400" dirty="0">
              <a:solidFill>
                <a:srgbClr val="FF0000"/>
              </a:solidFill>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85750" lvl="0" indent="-285750" algn="ctr" rtl="1">
              <a:lnSpc>
                <a:spcPct val="107000"/>
              </a:lnSpc>
              <a:spcBef>
                <a:spcPct val="20000"/>
              </a:spcBef>
              <a:buClr>
                <a:prstClr val="white"/>
              </a:buClr>
              <a:buSzPct val="80000"/>
              <a:buFont typeface="Wingdings 3" panose="05040102010807070707" pitchFamily="18" charset="2"/>
              <a:buChar char=""/>
            </a:pPr>
            <a:r>
              <a:rPr lang="fa-IR" sz="36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سوم: مداخله</a:t>
            </a: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90241746"/>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lvl="0" indent="-342900" algn="just" rtl="1">
              <a:lnSpc>
                <a:spcPct val="107000"/>
              </a:lnSpc>
              <a:spcAft>
                <a:spcPts val="0"/>
              </a:spcAft>
              <a:buFont typeface="+mj-lt"/>
              <a:buAutoNum type="arabicPeriod"/>
            </a:pPr>
            <a:r>
              <a:rPr lang="fa-IR" sz="2800" b="1" dirty="0" smtClean="0">
                <a:latin typeface="B Zar" panose="00000400000000000000" pitchFamily="2" charset="-78"/>
                <a:ea typeface="Calibri" panose="020F0502020204030204" pitchFamily="34" charset="0"/>
                <a:cs typeface="B Nazanin" panose="00000400000000000000" pitchFamily="2" charset="-78"/>
              </a:rPr>
              <a:t>3. شناسایی</a:t>
            </a:r>
            <a:r>
              <a:rPr lang="fa-IR" sz="2800" b="1" dirty="0" smtClean="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و</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اصلاح</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خطاهای</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smtClean="0">
                <a:latin typeface="B Zar" panose="00000400000000000000" pitchFamily="2" charset="-78"/>
                <a:ea typeface="Calibri" panose="020F0502020204030204" pitchFamily="34" charset="0"/>
                <a:cs typeface="B Nazanin" panose="00000400000000000000" pitchFamily="2" charset="-78"/>
              </a:rPr>
              <a:t>شناختی</a:t>
            </a:r>
            <a:endParaRPr lang="fa-IR" sz="2400" dirty="0">
              <a:latin typeface="B Zar" panose="00000400000000000000" pitchFamily="2" charset="-78"/>
              <a:ea typeface="Calibri" panose="020F0502020204030204" pitchFamily="34" charset="0"/>
              <a:cs typeface="B Nazanin" panose="00000400000000000000" pitchFamily="2" charset="-78"/>
            </a:endParaRPr>
          </a:p>
          <a:p>
            <a:pPr marL="342900" lvl="0" indent="-342900" algn="just" rtl="1">
              <a:lnSpc>
                <a:spcPct val="107000"/>
              </a:lnSpc>
              <a:spcAft>
                <a:spcPts val="0"/>
              </a:spcAft>
              <a:buFont typeface="+mj-lt"/>
              <a:buAutoNum type="arabicPeriod"/>
            </a:pPr>
            <a:endParaRPr lang="en-US" sz="1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mj-lt"/>
              <a:buAutoNum type="arabicPeriod"/>
            </a:pPr>
            <a:r>
              <a:rPr lang="fa-IR" sz="2400" dirty="0">
                <a:latin typeface="B Zar" panose="00000400000000000000" pitchFamily="2" charset="-78"/>
                <a:ea typeface="Calibri" panose="020F0502020204030204" pitchFamily="34" charset="0"/>
                <a:cs typeface="B Nazanin" panose="00000400000000000000" pitchFamily="2" charset="-78"/>
              </a:rPr>
              <a:t>قبل</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از</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شروع</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قسمت،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ابتدا</a:t>
            </a:r>
            <a:r>
              <a:rPr lang="fa-IR" sz="2400" u="sng" dirty="0">
                <a:latin typeface="B Zar" panose="00000400000000000000" pitchFamily="2" charset="-78"/>
                <a:ea typeface="Calibri" panose="020F0502020204030204" pitchFamily="34" charset="0"/>
                <a:cs typeface="B Zar" panose="00000400000000000000" pitchFamily="2" charset="-78"/>
              </a:rPr>
              <a:t> </a:t>
            </a:r>
            <a:r>
              <a:rPr lang="fa-IR" sz="2400" u="sng" dirty="0">
                <a:solidFill>
                  <a:srgbClr val="FF0000"/>
                </a:solidFill>
                <a:latin typeface="B Zar" panose="00000400000000000000" pitchFamily="2" charset="-78"/>
                <a:ea typeface="Calibri" panose="020F0502020204030204" pitchFamily="34" charset="0"/>
                <a:cs typeface="B Nazanin" panose="00000400000000000000" pitchFamily="2" charset="-78"/>
              </a:rPr>
              <a:t>هدف</a:t>
            </a:r>
            <a:r>
              <a:rPr lang="fa-IR" sz="2400" dirty="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جلسه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برای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مراجع</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توضیح</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دهید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سپس</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u="sng" dirty="0">
                <a:solidFill>
                  <a:srgbClr val="FF0000"/>
                </a:solidFill>
                <a:latin typeface="B Zar" panose="00000400000000000000" pitchFamily="2" charset="-78"/>
                <a:ea typeface="Calibri" panose="020F0502020204030204" pitchFamily="34" charset="0"/>
                <a:cs typeface="B Nazanin" panose="00000400000000000000" pitchFamily="2" charset="-78"/>
              </a:rPr>
              <a:t>منطق</a:t>
            </a:r>
            <a:r>
              <a:rPr lang="fa-IR" sz="2400" dirty="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استفاده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از</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تکنیک بازسازی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شناختی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توضیح</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دهید.</a:t>
            </a:r>
            <a:r>
              <a:rPr lang="en-US" sz="2400" dirty="0" smtClean="0">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برای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منظور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مقابله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تعریف</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کنید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بگویید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مقابله،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تلاش</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های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شناختی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 رفتاری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است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منظور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از</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بردن،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حداقل</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رساندن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یا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تحمل</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مشکلاتی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موجب</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درد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رنج</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فرد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شده است،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صورت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گیرد.</a:t>
            </a:r>
            <a:r>
              <a:rPr lang="en-US" sz="2400" dirty="0" smtClean="0">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تلاش</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ها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یا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صورت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یک</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فعالیت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شناختی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است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یا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شکل</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انجام</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یک</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فعالیت </a:t>
            </a:r>
            <a:r>
              <a:rPr lang="fa-IR" sz="2400" dirty="0" smtClean="0">
                <a:latin typeface="B Zar" panose="00000400000000000000" pitchFamily="2" charset="-78"/>
                <a:ea typeface="Calibri" panose="020F0502020204030204" pitchFamily="34" charset="0"/>
                <a:cs typeface="B Nazanin" panose="00000400000000000000" pitchFamily="2" charset="-78"/>
              </a:rPr>
              <a:t>است.</a:t>
            </a:r>
            <a:r>
              <a:rPr lang="en-US" sz="2400" dirty="0" smtClean="0">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سپس</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اضافه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کنید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هدف</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جلسه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است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ظرفیت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شما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برای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مقابله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افزایش</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دهیم.</a:t>
            </a:r>
            <a:r>
              <a:rPr lang="en-US" sz="2400" dirty="0" smtClean="0">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برای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منظور دو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انجام</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شود</a:t>
            </a:r>
            <a:r>
              <a:rPr lang="en-US" sz="2400" dirty="0">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ابتدا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باورهای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اشتباهی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پشت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افکار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خودکشی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وجود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دارد،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شناسایی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بازسازی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کنیم 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سپس</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مهارت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حل</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مشکلی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موجب</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افکار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شده،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تمرین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کنیم.</a:t>
            </a:r>
            <a:r>
              <a:rPr lang="en-US" sz="2400" dirty="0" smtClean="0">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افکار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تمایلات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خودکشی 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شما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کاهش</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خواهد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داد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زیرا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توانیم</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موقعیت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خود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تغییر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شیوه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مورد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آن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فکر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کنیم</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یا کاری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انجام</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دهیم،</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تغییر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دهیم</a:t>
            </a:r>
            <a:r>
              <a:rPr lang="en-US" sz="2400" dirty="0">
                <a:latin typeface="B Zar" panose="00000400000000000000" pitchFamily="2" charset="-78"/>
                <a:ea typeface="Calibri" panose="020F0502020204030204" pitchFamily="34" charset="0"/>
                <a:cs typeface="B Nazanin" panose="00000400000000000000" pitchFamily="2" charset="-78"/>
              </a:rPr>
              <a:t>. </a:t>
            </a:r>
            <a:endParaRPr lang="en-US" sz="2400" dirty="0">
              <a:solidFill>
                <a:srgbClr val="FF0000"/>
              </a:solidFill>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85750" lvl="0" indent="-285750" algn="ctr" rtl="1">
              <a:lnSpc>
                <a:spcPct val="107000"/>
              </a:lnSpc>
              <a:spcBef>
                <a:spcPct val="20000"/>
              </a:spcBef>
              <a:buClr>
                <a:prstClr val="white"/>
              </a:buClr>
              <a:buSzPct val="80000"/>
              <a:buFont typeface="Wingdings 3" panose="05040102010807070707" pitchFamily="18" charset="2"/>
              <a:buChar char=""/>
            </a:pPr>
            <a:r>
              <a:rPr lang="fa-IR" sz="36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سوم: مداخله</a:t>
            </a: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22401277"/>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lvl="0" indent="-342900" algn="just" rtl="1">
              <a:lnSpc>
                <a:spcPct val="107000"/>
              </a:lnSpc>
              <a:spcAft>
                <a:spcPts val="0"/>
              </a:spcAft>
              <a:buFont typeface="+mj-lt"/>
              <a:buAutoNum type="arabicPeriod"/>
            </a:pPr>
            <a:r>
              <a:rPr lang="fa-IR" sz="2800" b="1" dirty="0" smtClean="0">
                <a:latin typeface="B Zar" panose="00000400000000000000" pitchFamily="2" charset="-78"/>
                <a:ea typeface="Calibri" panose="020F0502020204030204" pitchFamily="34" charset="0"/>
                <a:cs typeface="B Nazanin" panose="00000400000000000000" pitchFamily="2" charset="-78"/>
              </a:rPr>
              <a:t>3. شناسایی</a:t>
            </a:r>
            <a:r>
              <a:rPr lang="fa-IR" sz="2800" b="1" dirty="0" smtClean="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و</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اصلاح</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خطاهای</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smtClean="0">
                <a:latin typeface="B Zar" panose="00000400000000000000" pitchFamily="2" charset="-78"/>
                <a:ea typeface="Calibri" panose="020F0502020204030204" pitchFamily="34" charset="0"/>
                <a:cs typeface="B Nazanin" panose="00000400000000000000" pitchFamily="2" charset="-78"/>
              </a:rPr>
              <a:t>شناختی</a:t>
            </a:r>
            <a:endParaRPr lang="fa-IR" sz="2400" dirty="0">
              <a:latin typeface="B Zar" panose="00000400000000000000" pitchFamily="2" charset="-78"/>
              <a:ea typeface="Calibri" panose="020F0502020204030204" pitchFamily="34" charset="0"/>
              <a:cs typeface="B Nazanin" panose="00000400000000000000" pitchFamily="2" charset="-78"/>
            </a:endParaRPr>
          </a:p>
          <a:p>
            <a:pPr marL="228600" algn="just" rtl="1">
              <a:lnSpc>
                <a:spcPct val="107000"/>
              </a:lnSpc>
              <a:spcAft>
                <a:spcPts val="0"/>
              </a:spcAft>
            </a:pPr>
            <a:r>
              <a:rPr lang="fa-IR" sz="2400" dirty="0" smtClean="0">
                <a:latin typeface="B Zar" panose="00000400000000000000" pitchFamily="2" charset="-78"/>
                <a:ea typeface="Calibri" panose="020F0502020204030204" pitchFamily="34" charset="0"/>
                <a:cs typeface="B Nazanin" panose="00000400000000000000" pitchFamily="2" charset="-78"/>
              </a:rPr>
              <a:t>تکنیک</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بازسازی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شناختی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قالب</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گام</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های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زیر را اجرا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کنید</a:t>
            </a:r>
            <a:r>
              <a:rPr lang="en-US" sz="2400" dirty="0">
                <a:latin typeface="B Zar" panose="00000400000000000000" pitchFamily="2" charset="-78"/>
                <a:ea typeface="Calibri" panose="020F0502020204030204" pitchFamily="34" charset="0"/>
                <a:cs typeface="B Nazanin" panose="00000400000000000000" pitchFamily="2" charset="-78"/>
              </a:rPr>
              <a:t>:</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 </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buClrTx/>
              <a:buFont typeface="Wingdings" panose="05000000000000000000" pitchFamily="2" charset="2"/>
              <a:buChar char="q"/>
            </a:pPr>
            <a:r>
              <a:rPr lang="fa-IR" sz="2400" dirty="0">
                <a:latin typeface="B Zar" panose="00000400000000000000" pitchFamily="2" charset="-78"/>
                <a:ea typeface="Calibri" panose="020F0502020204030204" pitchFamily="34" charset="0"/>
                <a:cs typeface="B Nazanin" panose="00000400000000000000" pitchFamily="2" charset="-78"/>
              </a:rPr>
              <a:t>حداقل</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ابتدای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مراجع</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درمانگر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ممکن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است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اهداف</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متفاوتی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داشته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باشند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موضوع</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استفاده از</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یک</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رویکرد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همکارانه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دشوار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سازد.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مراجع</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خواهد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خودکشی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کند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ولی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هدف</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اصلی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درمانگر زنده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نگه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داشتن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اوست</a:t>
            </a:r>
            <a:r>
              <a:rPr lang="en-US" sz="2400" dirty="0">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موضوع</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استفاده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از</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رویکرد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همکارانه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دشوار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سازد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مگر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اینکه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بیمار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 درمانگر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بتوانند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هدفی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انتخاب</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کنند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هردو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تمایل</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داشته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باشند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روی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آن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کنند</a:t>
            </a:r>
            <a:r>
              <a:rPr lang="en-US" sz="2400" dirty="0">
                <a:solidFill>
                  <a:srgbClr val="FF0000"/>
                </a:solidFill>
                <a:latin typeface="B Zar" panose="00000400000000000000" pitchFamily="2" charset="-78"/>
                <a:ea typeface="Calibri" panose="020F0502020204030204" pitchFamily="34" charset="0"/>
                <a:cs typeface="B Nazanin" panose="00000400000000000000" pitchFamily="2" charset="-78"/>
              </a:rPr>
              <a:t>.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در</a:t>
            </a:r>
            <a:r>
              <a:rPr lang="fa-IR" sz="2400" dirty="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غالب</a:t>
            </a:r>
            <a:r>
              <a:rPr lang="fa-IR" sz="2400" dirty="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اوقات چنین</a:t>
            </a:r>
            <a:r>
              <a:rPr lang="fa-IR" sz="2400" dirty="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هدفی</a:t>
            </a:r>
            <a:r>
              <a:rPr lang="fa-IR" sz="2400" dirty="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این</a:t>
            </a:r>
            <a:r>
              <a:rPr lang="fa-IR" sz="2400" dirty="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است</a:t>
            </a:r>
            <a:r>
              <a:rPr lang="en-US"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آیا</a:t>
            </a:r>
            <a:r>
              <a:rPr lang="fa-IR" sz="2400" dirty="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خودکشی</a:t>
            </a:r>
            <a:r>
              <a:rPr lang="fa-IR" sz="2400" dirty="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ایده</a:t>
            </a:r>
            <a:r>
              <a:rPr lang="fa-IR" sz="2400" dirty="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خوبی</a:t>
            </a:r>
            <a:r>
              <a:rPr lang="fa-IR" sz="2400" dirty="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است</a:t>
            </a:r>
            <a:r>
              <a:rPr lang="fa-IR" sz="2400" dirty="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یا</a:t>
            </a:r>
            <a:r>
              <a:rPr lang="fa-IR" sz="2400" dirty="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نه؟</a:t>
            </a:r>
            <a:r>
              <a:rPr lang="en-US"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شما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توانید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تمرکز</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روی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سوال</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 توضیح</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منطق</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روی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آن،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باب</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یک</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رویکرد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همکارانه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حتی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بیمارانی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که </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قصد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جدی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برای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خودکشی دارند،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باز</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کنید</a:t>
            </a:r>
            <a:r>
              <a:rPr lang="fa-IR" sz="2400" dirty="0">
                <a:latin typeface="B Zar" panose="00000400000000000000" pitchFamily="2" charset="-78"/>
                <a:ea typeface="Calibri" panose="020F0502020204030204" pitchFamily="34" charset="0"/>
                <a:cs typeface="B Zar" panose="00000400000000000000" pitchFamily="2" charset="-78"/>
              </a:rPr>
              <a:t> </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85750" lvl="0" indent="-285750" algn="ctr" rtl="1">
              <a:lnSpc>
                <a:spcPct val="107000"/>
              </a:lnSpc>
              <a:spcBef>
                <a:spcPct val="20000"/>
              </a:spcBef>
              <a:buClr>
                <a:prstClr val="white"/>
              </a:buClr>
              <a:buSzPct val="80000"/>
              <a:buFont typeface="Wingdings 3" panose="05040102010807070707" pitchFamily="18" charset="2"/>
              <a:buChar char=""/>
            </a:pPr>
            <a:r>
              <a:rPr lang="fa-IR" sz="36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سوم: مداخله</a:t>
            </a: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53661163"/>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lvl="0" indent="-342900" algn="just" rtl="1">
              <a:lnSpc>
                <a:spcPct val="107000"/>
              </a:lnSpc>
              <a:spcAft>
                <a:spcPts val="0"/>
              </a:spcAft>
              <a:buFont typeface="+mj-lt"/>
              <a:buAutoNum type="arabicPeriod"/>
            </a:pPr>
            <a:r>
              <a:rPr lang="fa-IR" sz="2800" b="1" dirty="0" smtClean="0">
                <a:latin typeface="B Zar" panose="00000400000000000000" pitchFamily="2" charset="-78"/>
                <a:ea typeface="Calibri" panose="020F0502020204030204" pitchFamily="34" charset="0"/>
                <a:cs typeface="B Nazanin" panose="00000400000000000000" pitchFamily="2" charset="-78"/>
              </a:rPr>
              <a:t>3. شناسایی</a:t>
            </a:r>
            <a:r>
              <a:rPr lang="fa-IR" sz="2800" b="1" dirty="0" smtClean="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و</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اصلاح</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خطاهای</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smtClean="0">
                <a:latin typeface="B Zar" panose="00000400000000000000" pitchFamily="2" charset="-78"/>
                <a:ea typeface="Calibri" panose="020F0502020204030204" pitchFamily="34" charset="0"/>
                <a:cs typeface="B Nazanin" panose="00000400000000000000" pitchFamily="2" charset="-78"/>
              </a:rPr>
              <a:t>شناختی</a:t>
            </a:r>
            <a:endParaRPr lang="fa-IR" sz="2400" dirty="0">
              <a:latin typeface="B Zar" panose="00000400000000000000" pitchFamily="2" charset="-78"/>
              <a:ea typeface="Calibri" panose="020F0502020204030204" pitchFamily="34" charset="0"/>
              <a:cs typeface="B Nazanin" panose="00000400000000000000" pitchFamily="2" charset="-78"/>
            </a:endParaRPr>
          </a:p>
          <a:p>
            <a:pPr algn="just" rtl="1">
              <a:lnSpc>
                <a:spcPct val="107000"/>
              </a:lnSpc>
              <a:spcAft>
                <a:spcPts val="0"/>
              </a:spcAft>
              <a:buClrTx/>
              <a:buFont typeface="Wingdings" panose="05000000000000000000" pitchFamily="2" charset="2"/>
              <a:buChar char="q"/>
            </a:pPr>
            <a:r>
              <a:rPr lang="fa-IR" sz="2400" dirty="0">
                <a:latin typeface="B Zar" panose="00000400000000000000" pitchFamily="2" charset="-78"/>
                <a:ea typeface="Calibri" panose="020F0502020204030204" pitchFamily="34" charset="0"/>
                <a:cs typeface="B Nazanin" panose="00000400000000000000" pitchFamily="2" charset="-78"/>
              </a:rPr>
              <a:t> به نظر می رسد که خیلی مطمئن هستید که خودکشی بهترین راه حلی است که در این موقعیت داری. این موضوعی است که فکر می کنم باید آن را جدی بگیریم. در اغلب موارد وقتی تصمیمی می گیریم و بعد متوجه می شویم تصمیم مان اشتباه بوده می توانیم تصمیم خود را عوض کنیم . ولی این قضیه در مورد خودکشی صادق نیست و شما نمی توانید برگردید و تصمیم تان را تغییر دهید. شما این تصمیم را یک بار و برای همیشه می گیرید</a:t>
            </a:r>
            <a:r>
              <a:rPr lang="en-US" sz="2400" dirty="0">
                <a:solidFill>
                  <a:srgbClr val="FF0000"/>
                </a:solidFill>
                <a:latin typeface="B Zar" panose="00000400000000000000" pitchFamily="2" charset="-78"/>
                <a:ea typeface="Calibri" panose="020F0502020204030204" pitchFamily="34" charset="0"/>
                <a:cs typeface="B Nazanin" panose="00000400000000000000" pitchFamily="2" charset="-78"/>
              </a:rPr>
              <a:t>.</a:t>
            </a:r>
            <a:r>
              <a:rPr lang="en-US" sz="2400" dirty="0">
                <a:solidFill>
                  <a:srgbClr val="FF0000"/>
                </a:solidFill>
                <a:latin typeface="B Nazanin" panose="00000400000000000000" pitchFamily="2" charset="-78"/>
                <a:ea typeface="Calibri" panose="020F0502020204030204" pitchFamily="34" charset="0"/>
              </a:rPr>
              <a:t> </a:t>
            </a:r>
            <a:r>
              <a:rPr lang="fa-IR" sz="1800" dirty="0">
                <a:solidFill>
                  <a:srgbClr val="FF0000"/>
                </a:solidFill>
                <a:latin typeface="B Nazanin" panose="00000400000000000000" pitchFamily="2" charset="-78"/>
                <a:ea typeface="Calibri" panose="020F0502020204030204" pitchFamily="34" charset="0"/>
              </a:rPr>
              <a:t>آیا تمایل داری تا روی این موضوع صحبت کنیم که آیا خودکشی واقعا بهترین راه حلی است که داری؟"</a:t>
            </a:r>
            <a:endParaRPr lang="en-US" sz="1800" dirty="0">
              <a:solidFill>
                <a:srgbClr val="FF0000"/>
              </a:solidFill>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85750" lvl="0" indent="-285750" algn="ctr" rtl="1">
              <a:lnSpc>
                <a:spcPct val="107000"/>
              </a:lnSpc>
              <a:spcBef>
                <a:spcPct val="20000"/>
              </a:spcBef>
              <a:buClr>
                <a:prstClr val="white"/>
              </a:buClr>
              <a:buSzPct val="80000"/>
              <a:buFont typeface="Wingdings 3" panose="05040102010807070707" pitchFamily="18" charset="2"/>
              <a:buChar char=""/>
            </a:pPr>
            <a:r>
              <a:rPr lang="fa-IR" sz="36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سوم: مداخله</a:t>
            </a: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70775718"/>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lvl="0" indent="-342900" algn="just" rtl="1">
              <a:lnSpc>
                <a:spcPct val="107000"/>
              </a:lnSpc>
              <a:spcAft>
                <a:spcPts val="0"/>
              </a:spcAft>
              <a:buFont typeface="+mj-lt"/>
              <a:buAutoNum type="arabicPeriod"/>
            </a:pPr>
            <a:r>
              <a:rPr lang="fa-IR" sz="2800" b="1" dirty="0" smtClean="0">
                <a:latin typeface="B Zar" panose="00000400000000000000" pitchFamily="2" charset="-78"/>
                <a:ea typeface="Calibri" panose="020F0502020204030204" pitchFamily="34" charset="0"/>
                <a:cs typeface="B Nazanin" panose="00000400000000000000" pitchFamily="2" charset="-78"/>
              </a:rPr>
              <a:t>3. شناسایی</a:t>
            </a:r>
            <a:r>
              <a:rPr lang="fa-IR" sz="2800" b="1" dirty="0" smtClean="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و</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اصلاح</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خطاهای</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smtClean="0">
                <a:latin typeface="B Zar" panose="00000400000000000000" pitchFamily="2" charset="-78"/>
                <a:ea typeface="Calibri" panose="020F0502020204030204" pitchFamily="34" charset="0"/>
                <a:cs typeface="B Nazanin" panose="00000400000000000000" pitchFamily="2" charset="-78"/>
              </a:rPr>
              <a:t>شناختی</a:t>
            </a:r>
            <a:endParaRPr lang="fa-IR" sz="2400" dirty="0">
              <a:latin typeface="B Zar" panose="00000400000000000000" pitchFamily="2" charset="-78"/>
              <a:ea typeface="Calibri" panose="020F0502020204030204" pitchFamily="34" charset="0"/>
              <a:cs typeface="B Nazanin" panose="00000400000000000000" pitchFamily="2" charset="-78"/>
            </a:endParaRPr>
          </a:p>
          <a:p>
            <a:pPr algn="just" rtl="1">
              <a:lnSpc>
                <a:spcPct val="107000"/>
              </a:lnSpc>
              <a:spcAft>
                <a:spcPts val="0"/>
              </a:spcAft>
              <a:buClrTx/>
              <a:buFont typeface="Wingdings" panose="05000000000000000000" pitchFamily="2" charset="2"/>
              <a:buChar char="q"/>
            </a:pPr>
            <a:r>
              <a:rPr lang="fa-IR" sz="2400" dirty="0">
                <a:latin typeface="B Zar" panose="00000400000000000000" pitchFamily="2" charset="-78"/>
                <a:ea typeface="Calibri" panose="020F0502020204030204" pitchFamily="34" charset="0"/>
                <a:cs typeface="B Nazanin" panose="00000400000000000000" pitchFamily="2" charset="-78"/>
              </a:rPr>
              <a:t> به نظر می رسد که خیلی مطمئن هستید که خودکشی بهترین راه حلی است که در این موقعیت داری. این موضوعی است که فکر می کنم باید آن را جدی بگیریم. در اغلب موارد وقتی تصمیمی می گیریم و بعد متوجه می شویم تصمیم مان اشتباه بوده می توانیم تصمیم خود را عوض کنیم . ولی این قضیه در مورد خودکشی صادق نیست و شما نمی توانید برگردید و تصمیم تان را تغییر دهید. شما این تصمیم را یک بار و برای همیشه می گیرید</a:t>
            </a:r>
            <a:r>
              <a:rPr lang="en-US" sz="2400" dirty="0">
                <a:solidFill>
                  <a:srgbClr val="FF0000"/>
                </a:solidFill>
                <a:latin typeface="B Zar" panose="00000400000000000000" pitchFamily="2" charset="-78"/>
                <a:ea typeface="Calibri" panose="020F0502020204030204" pitchFamily="34" charset="0"/>
                <a:cs typeface="B Nazanin" panose="00000400000000000000" pitchFamily="2" charset="-78"/>
              </a:rPr>
              <a:t>.</a:t>
            </a:r>
            <a:r>
              <a:rPr lang="en-US" sz="2400" dirty="0">
                <a:solidFill>
                  <a:srgbClr val="FF0000"/>
                </a:solidFill>
                <a:latin typeface="B Nazanin" panose="00000400000000000000" pitchFamily="2" charset="-78"/>
                <a:ea typeface="Calibri" panose="020F0502020204030204" pitchFamily="34" charset="0"/>
              </a:rPr>
              <a:t> </a:t>
            </a:r>
            <a:r>
              <a:rPr lang="fa-IR" sz="1800" dirty="0">
                <a:solidFill>
                  <a:srgbClr val="FF0000"/>
                </a:solidFill>
                <a:latin typeface="B Nazanin" panose="00000400000000000000" pitchFamily="2" charset="-78"/>
                <a:ea typeface="Calibri" panose="020F0502020204030204" pitchFamily="34" charset="0"/>
              </a:rPr>
              <a:t>آیا تمایل داری تا روی این موضوع صحبت کنیم که آیا خودکشی واقعا بهترین راه حلی است که داری؟"</a:t>
            </a:r>
            <a:endParaRPr lang="en-US" sz="1800" dirty="0">
              <a:solidFill>
                <a:srgbClr val="FF0000"/>
              </a:solidFill>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85750" lvl="0" indent="-285750" algn="ctr" rtl="1">
              <a:lnSpc>
                <a:spcPct val="107000"/>
              </a:lnSpc>
              <a:spcBef>
                <a:spcPct val="20000"/>
              </a:spcBef>
              <a:buClr>
                <a:prstClr val="white"/>
              </a:buClr>
              <a:buSzPct val="80000"/>
              <a:buFont typeface="Wingdings 3" panose="05040102010807070707" pitchFamily="18" charset="2"/>
              <a:buChar char=""/>
            </a:pPr>
            <a:r>
              <a:rPr lang="fa-IR" sz="36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سوم: مداخله</a:t>
            </a: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31842359"/>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lvl="0" indent="-342900" algn="just" rtl="1">
              <a:lnSpc>
                <a:spcPct val="107000"/>
              </a:lnSpc>
              <a:spcAft>
                <a:spcPts val="0"/>
              </a:spcAft>
              <a:buFont typeface="+mj-lt"/>
              <a:buAutoNum type="arabicPeriod"/>
            </a:pPr>
            <a:r>
              <a:rPr lang="fa-IR" sz="2800" b="1" dirty="0" smtClean="0">
                <a:latin typeface="B Zar" panose="00000400000000000000" pitchFamily="2" charset="-78"/>
                <a:ea typeface="Calibri" panose="020F0502020204030204" pitchFamily="34" charset="0"/>
                <a:cs typeface="B Nazanin" panose="00000400000000000000" pitchFamily="2" charset="-78"/>
              </a:rPr>
              <a:t>3. شناسایی</a:t>
            </a:r>
            <a:r>
              <a:rPr lang="fa-IR" sz="2800" b="1" dirty="0" smtClean="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و</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اصلاح</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خطاهای</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smtClean="0">
                <a:latin typeface="B Zar" panose="00000400000000000000" pitchFamily="2" charset="-78"/>
                <a:ea typeface="Calibri" panose="020F0502020204030204" pitchFamily="34" charset="0"/>
                <a:cs typeface="B Nazanin" panose="00000400000000000000" pitchFamily="2" charset="-78"/>
              </a:rPr>
              <a:t>شناختی</a:t>
            </a:r>
          </a:p>
          <a:p>
            <a:pPr marL="457200" algn="just" rtl="1">
              <a:lnSpc>
                <a:spcPct val="107000"/>
              </a:lnSpc>
              <a:spcAft>
                <a:spcPts val="0"/>
              </a:spcAft>
            </a:pP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استفاده از تکنیک حل مساله کارامد</a:t>
            </a:r>
            <a:endParaRPr lang="en-US" sz="18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تو تو کنکور قبول نشدی و پدر و مادرت انتظارات زیادی از تو داشتند و احساس شکست خوردن و ناامیدی میکنی و خودتو سرزنش میکنی و خودکشی رو به عنوان راه حل انتخاب کردی...</a:t>
            </a:r>
            <a:endParaRPr lang="en-US" sz="1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Wingdings" panose="05000000000000000000" pitchFamily="2" charset="2"/>
              <a:buChar char=""/>
            </a:pPr>
            <a:r>
              <a:rPr lang="fa-IR" sz="2400" dirty="0">
                <a:latin typeface="B Zar" panose="00000400000000000000" pitchFamily="2" charset="-78"/>
                <a:ea typeface="Calibri" panose="020F0502020204030204" pitchFamily="34" charset="0"/>
                <a:cs typeface="B Nazanin" panose="00000400000000000000" pitchFamily="2" charset="-78"/>
              </a:rPr>
              <a:t>غیر از ان این گزینه به راهکارهای دیگری هم فکر کردید؟</a:t>
            </a:r>
            <a:endParaRPr lang="en-US" sz="1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Wingdings" panose="05000000000000000000" pitchFamily="2" charset="2"/>
              <a:buChar char=""/>
            </a:pPr>
            <a:r>
              <a:rPr lang="fa-IR" sz="2400" dirty="0">
                <a:latin typeface="B Zar" panose="00000400000000000000" pitchFamily="2" charset="-78"/>
                <a:ea typeface="Calibri" panose="020F0502020204030204" pitchFamily="34" charset="0"/>
                <a:cs typeface="B Nazanin" panose="00000400000000000000" pitchFamily="2" charset="-78"/>
              </a:rPr>
              <a:t>گزینه دیگری تو ذهن تو می آید؟</a:t>
            </a:r>
            <a:endParaRPr lang="en-US" sz="1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Wingdings" panose="05000000000000000000" pitchFamily="2" charset="2"/>
              <a:buChar char=""/>
            </a:pPr>
            <a:r>
              <a:rPr lang="fa-IR" sz="2400" dirty="0">
                <a:latin typeface="B Zar" panose="00000400000000000000" pitchFamily="2" charset="-78"/>
                <a:ea typeface="Calibri" panose="020F0502020204030204" pitchFamily="34" charset="0"/>
                <a:cs typeface="B Nazanin" panose="00000400000000000000" pitchFamily="2" charset="-78"/>
              </a:rPr>
              <a:t>فکر می کنی این مسئله را جور دیگری می توانیم حل کنیم ؟</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         </a:t>
            </a: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85750" lvl="0" indent="-285750" algn="ctr" rtl="1">
              <a:lnSpc>
                <a:spcPct val="107000"/>
              </a:lnSpc>
              <a:spcBef>
                <a:spcPct val="20000"/>
              </a:spcBef>
              <a:buClr>
                <a:prstClr val="white"/>
              </a:buClr>
              <a:buSzPct val="80000"/>
              <a:buFont typeface="Wingdings 3" panose="05040102010807070707" pitchFamily="18" charset="2"/>
              <a:buChar char=""/>
            </a:pPr>
            <a:r>
              <a:rPr lang="fa-IR" sz="36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سوم: مداخله</a:t>
            </a: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82151828"/>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lvl="0" indent="-342900" algn="just" rtl="1">
              <a:lnSpc>
                <a:spcPct val="107000"/>
              </a:lnSpc>
              <a:spcAft>
                <a:spcPts val="0"/>
              </a:spcAft>
              <a:buFont typeface="+mj-lt"/>
              <a:buAutoNum type="arabicPeriod"/>
            </a:pPr>
            <a:r>
              <a:rPr lang="fa-IR" sz="2800" b="1" dirty="0" smtClean="0">
                <a:latin typeface="B Zar" panose="00000400000000000000" pitchFamily="2" charset="-78"/>
                <a:ea typeface="Calibri" panose="020F0502020204030204" pitchFamily="34" charset="0"/>
                <a:cs typeface="B Nazanin" panose="00000400000000000000" pitchFamily="2" charset="-78"/>
              </a:rPr>
              <a:t>3. شناسایی</a:t>
            </a:r>
            <a:r>
              <a:rPr lang="fa-IR" sz="2800" b="1" dirty="0" smtClean="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و</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اصلاح</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خطاهای</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smtClean="0">
                <a:latin typeface="B Zar" panose="00000400000000000000" pitchFamily="2" charset="-78"/>
                <a:ea typeface="Calibri" panose="020F0502020204030204" pitchFamily="34" charset="0"/>
                <a:cs typeface="B Nazanin" panose="00000400000000000000" pitchFamily="2" charset="-78"/>
              </a:rPr>
              <a:t>شناختی</a:t>
            </a:r>
          </a:p>
          <a:p>
            <a:pPr marL="342900" lvl="0" indent="-342900" algn="just" rtl="1">
              <a:lnSpc>
                <a:spcPct val="107000"/>
              </a:lnSpc>
              <a:spcAft>
                <a:spcPts val="0"/>
              </a:spcAft>
              <a:buFont typeface="+mj-lt"/>
              <a:buAutoNum type="arabicPeriod"/>
            </a:pPr>
            <a:r>
              <a:rPr lang="fa-IR" sz="2800" dirty="0">
                <a:latin typeface="B Zar" panose="00000400000000000000" pitchFamily="2" charset="-78"/>
                <a:ea typeface="Calibri" panose="020F0502020204030204" pitchFamily="34" charset="0"/>
                <a:cs typeface="B Nazanin" panose="00000400000000000000" pitchFamily="2" charset="-78"/>
              </a:rPr>
              <a:t>در</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مرحله</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دوم</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باید</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انگیزه</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بیمار</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را</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برای</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خودکشی</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و</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انتظارات</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و</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پیش</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بینی</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وی</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را</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در</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رابطه</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با</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پیامدهای خودکشی</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بررسی</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smtClean="0">
                <a:latin typeface="B Zar" panose="00000400000000000000" pitchFamily="2" charset="-78"/>
                <a:ea typeface="Calibri" panose="020F0502020204030204" pitchFamily="34" charset="0"/>
                <a:cs typeface="B Nazanin" panose="00000400000000000000" pitchFamily="2" charset="-78"/>
              </a:rPr>
              <a:t>کنید. انگیزه</a:t>
            </a:r>
            <a:r>
              <a:rPr lang="fa-IR" sz="2800" dirty="0" smtClean="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مراجع</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هر</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چیزی</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که</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باشد</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می</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توانید</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آن</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را</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با</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این</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سوال</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به</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چالش</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بکشید</a:t>
            </a:r>
            <a:r>
              <a:rPr lang="en-US" sz="2800" dirty="0">
                <a:latin typeface="B Zar" panose="00000400000000000000" pitchFamily="2" charset="-78"/>
                <a:ea typeface="Calibri" panose="020F0502020204030204" pitchFamily="34" charset="0"/>
                <a:cs typeface="B Nazanin" panose="00000400000000000000" pitchFamily="2" charset="-78"/>
              </a:rPr>
              <a:t>: </a:t>
            </a:r>
            <a:endParaRPr lang="en-US" sz="2800" dirty="0" smtClean="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Aft>
                <a:spcPts val="0"/>
              </a:spcAft>
              <a:buClrTx/>
              <a:buFont typeface="Wingdings" panose="05000000000000000000" pitchFamily="2" charset="2"/>
              <a:buChar char="ü"/>
            </a:pPr>
            <a:r>
              <a:rPr lang="fa-IR" dirty="0" smtClean="0">
                <a:latin typeface="B Zar" panose="00000400000000000000" pitchFamily="2" charset="-78"/>
                <a:ea typeface="Calibri" panose="020F0502020204030204" pitchFamily="34" charset="0"/>
                <a:cs typeface="B Nazanin" panose="00000400000000000000" pitchFamily="2" charset="-78"/>
              </a:rPr>
              <a:t>آیا</a:t>
            </a:r>
            <a:r>
              <a:rPr lang="fa-IR" dirty="0" smtClean="0">
                <a:latin typeface="B Zar" panose="00000400000000000000" pitchFamily="2" charset="-78"/>
                <a:ea typeface="Calibri" panose="020F0502020204030204" pitchFamily="34" charset="0"/>
                <a:cs typeface="B Zar"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واقعا</a:t>
            </a:r>
            <a:r>
              <a:rPr lang="fa-IR" dirty="0" smtClean="0">
                <a:latin typeface="B Zar" panose="00000400000000000000" pitchFamily="2" charset="-78"/>
                <a:ea typeface="Calibri" panose="020F0502020204030204" pitchFamily="34" charset="0"/>
                <a:cs typeface="B Zar"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دلایل</a:t>
            </a:r>
            <a:r>
              <a:rPr lang="fa-IR" dirty="0" smtClean="0">
                <a:latin typeface="B Zar" panose="00000400000000000000" pitchFamily="2" charset="-78"/>
                <a:ea typeface="Calibri" panose="020F0502020204030204" pitchFamily="34" charset="0"/>
                <a:cs typeface="B Zar"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محکمی</a:t>
            </a:r>
            <a:r>
              <a:rPr lang="fa-IR" dirty="0" smtClean="0">
                <a:latin typeface="B Zar" panose="00000400000000000000" pitchFamily="2" charset="-78"/>
                <a:ea typeface="Calibri" panose="020F0502020204030204" pitchFamily="34" charset="0"/>
                <a:cs typeface="B Zar"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وجود</a:t>
            </a:r>
            <a:r>
              <a:rPr lang="fa-IR" dirty="0" smtClean="0">
                <a:latin typeface="B Zar" panose="00000400000000000000" pitchFamily="2" charset="-78"/>
                <a:ea typeface="Calibri" panose="020F0502020204030204" pitchFamily="34" charset="0"/>
                <a:cs typeface="B Zar"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دارد</a:t>
            </a:r>
            <a:r>
              <a:rPr lang="fa-IR" dirty="0" smtClean="0">
                <a:latin typeface="B Zar" panose="00000400000000000000" pitchFamily="2" charset="-78"/>
                <a:ea typeface="Calibri" panose="020F0502020204030204" pitchFamily="34" charset="0"/>
                <a:cs typeface="B Zar"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که</a:t>
            </a:r>
            <a:r>
              <a:rPr lang="fa-IR" dirty="0" smtClean="0">
                <a:latin typeface="B Zar" panose="00000400000000000000" pitchFamily="2" charset="-78"/>
                <a:ea typeface="Calibri" panose="020F0502020204030204" pitchFamily="34" charset="0"/>
                <a:cs typeface="B Zar"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خودکشی</a:t>
            </a:r>
            <a:r>
              <a:rPr lang="fa-IR" dirty="0" smtClean="0">
                <a:latin typeface="B Zar" panose="00000400000000000000" pitchFamily="2" charset="-78"/>
                <a:ea typeface="Calibri" panose="020F0502020204030204" pitchFamily="34" charset="0"/>
                <a:cs typeface="B Zar"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تنها</a:t>
            </a:r>
            <a:r>
              <a:rPr lang="fa-IR" dirty="0" smtClean="0">
                <a:latin typeface="B Zar" panose="00000400000000000000" pitchFamily="2" charset="-78"/>
                <a:ea typeface="Calibri" panose="020F0502020204030204" pitchFamily="34" charset="0"/>
                <a:cs typeface="B Zar"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راه</a:t>
            </a:r>
            <a:r>
              <a:rPr lang="fa-IR" dirty="0" smtClean="0">
                <a:latin typeface="B Zar" panose="00000400000000000000" pitchFamily="2" charset="-78"/>
                <a:ea typeface="Calibri" panose="020F0502020204030204" pitchFamily="34" charset="0"/>
                <a:cs typeface="B Zar"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چاره</a:t>
            </a:r>
            <a:r>
              <a:rPr lang="fa-IR" dirty="0" smtClean="0">
                <a:latin typeface="B Zar" panose="00000400000000000000" pitchFamily="2" charset="-78"/>
                <a:ea typeface="Calibri" panose="020F0502020204030204" pitchFamily="34" charset="0"/>
                <a:cs typeface="B Zar"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است</a:t>
            </a:r>
            <a:r>
              <a:rPr lang="fa-IR" dirty="0" smtClean="0">
                <a:latin typeface="B Zar" panose="00000400000000000000" pitchFamily="2" charset="-78"/>
                <a:ea typeface="Calibri" panose="020F0502020204030204" pitchFamily="34" charset="0"/>
                <a:cs typeface="B Zar"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است</a:t>
            </a:r>
            <a:r>
              <a:rPr lang="fa-IR" dirty="0" smtClean="0">
                <a:latin typeface="B Zar" panose="00000400000000000000" pitchFamily="2" charset="-78"/>
                <a:ea typeface="Calibri" panose="020F0502020204030204" pitchFamily="34" charset="0"/>
                <a:cs typeface="B Zar"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و</a:t>
            </a:r>
            <a:r>
              <a:rPr lang="fa-IR" dirty="0" smtClean="0">
                <a:latin typeface="B Zar" panose="00000400000000000000" pitchFamily="2" charset="-78"/>
                <a:ea typeface="Calibri" panose="020F0502020204030204" pitchFamily="34" charset="0"/>
                <a:cs typeface="B Zar"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به</a:t>
            </a:r>
            <a:r>
              <a:rPr lang="fa-IR" dirty="0" smtClean="0">
                <a:latin typeface="B Zar" panose="00000400000000000000" pitchFamily="2" charset="-78"/>
                <a:ea typeface="Calibri" panose="020F0502020204030204" pitchFamily="34" charset="0"/>
                <a:cs typeface="B Zar"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اهداف</a:t>
            </a:r>
            <a:r>
              <a:rPr lang="fa-IR" dirty="0" smtClean="0">
                <a:latin typeface="B Zar" panose="00000400000000000000" pitchFamily="2" charset="-78"/>
                <a:ea typeface="Calibri" panose="020F0502020204030204" pitchFamily="34" charset="0"/>
                <a:cs typeface="B Zar"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مطلوب</a:t>
            </a:r>
            <a:r>
              <a:rPr lang="fa-IR" dirty="0" smtClean="0">
                <a:latin typeface="B Zar" panose="00000400000000000000" pitchFamily="2" charset="-78"/>
                <a:ea typeface="Calibri" panose="020F0502020204030204" pitchFamily="34" charset="0"/>
                <a:cs typeface="B Zar"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خواهید رسید برای</a:t>
            </a:r>
            <a:r>
              <a:rPr lang="fa-IR" dirty="0" smtClean="0">
                <a:latin typeface="B Zar" panose="00000400000000000000" pitchFamily="2" charset="-78"/>
                <a:ea typeface="Calibri" panose="020F0502020204030204" pitchFamily="34" charset="0"/>
                <a:cs typeface="B Zar"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مثال</a:t>
            </a:r>
            <a:r>
              <a:rPr lang="fa-IR" dirty="0" smtClean="0">
                <a:latin typeface="B Zar" panose="00000400000000000000" pitchFamily="2" charset="-78"/>
                <a:ea typeface="Calibri" panose="020F0502020204030204" pitchFamily="34" charset="0"/>
                <a:cs typeface="B Zar"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از</a:t>
            </a:r>
            <a:r>
              <a:rPr lang="fa-IR" dirty="0" smtClean="0">
                <a:latin typeface="B Zar" panose="00000400000000000000" pitchFamily="2" charset="-78"/>
                <a:ea typeface="Calibri" panose="020F0502020204030204" pitchFamily="34" charset="0"/>
                <a:cs typeface="B Zar"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مراجع</a:t>
            </a:r>
            <a:r>
              <a:rPr lang="fa-IR" dirty="0" smtClean="0">
                <a:latin typeface="B Zar" panose="00000400000000000000" pitchFamily="2" charset="-78"/>
                <a:ea typeface="Calibri" panose="020F0502020204030204" pitchFamily="34" charset="0"/>
                <a:cs typeface="B Zar"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سوال</a:t>
            </a:r>
            <a:r>
              <a:rPr lang="fa-IR" dirty="0" smtClean="0">
                <a:latin typeface="B Zar" panose="00000400000000000000" pitchFamily="2" charset="-78"/>
                <a:ea typeface="Calibri" panose="020F0502020204030204" pitchFamily="34" charset="0"/>
                <a:cs typeface="B Zar"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کنید</a:t>
            </a:r>
            <a:r>
              <a:rPr lang="en-US" dirty="0" smtClean="0">
                <a:latin typeface="B Zar" panose="00000400000000000000" pitchFamily="2" charset="-78"/>
                <a:ea typeface="Calibri" panose="020F0502020204030204" pitchFamily="34" charset="0"/>
                <a:cs typeface="B Nazanin" panose="00000400000000000000" pitchFamily="2" charset="-78"/>
              </a:rPr>
              <a:t>: </a:t>
            </a:r>
            <a:endParaRPr lang="en-US" dirty="0" smtClean="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Aft>
                <a:spcPts val="0"/>
              </a:spcAft>
              <a:buClrTx/>
              <a:buFont typeface="Wingdings" panose="05000000000000000000" pitchFamily="2" charset="2"/>
              <a:buChar char="ü"/>
            </a:pPr>
            <a:r>
              <a:rPr lang="fa-IR" dirty="0" smtClean="0">
                <a:latin typeface="B Zar" panose="00000400000000000000" pitchFamily="2" charset="-78"/>
                <a:ea typeface="Calibri" panose="020F0502020204030204" pitchFamily="34" charset="0"/>
                <a:cs typeface="B Nazanin" panose="00000400000000000000" pitchFamily="2" charset="-78"/>
              </a:rPr>
              <a:t>چه</a:t>
            </a:r>
            <a:r>
              <a:rPr lang="fa-IR" dirty="0" smtClean="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شواهدی</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وجود</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دارد</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که</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ثابت</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می</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کند</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شرایط</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شما</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کاملا</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نومید</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کننده</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است؟</a:t>
            </a:r>
            <a:endParaRPr lang="en-US"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Aft>
                <a:spcPts val="0"/>
              </a:spcAft>
              <a:buClrTx/>
              <a:buFont typeface="Wingdings" panose="05000000000000000000" pitchFamily="2" charset="2"/>
              <a:buChar char="ü"/>
            </a:pPr>
            <a:r>
              <a:rPr lang="fa-IR" dirty="0">
                <a:latin typeface="B Zar" panose="00000400000000000000" pitchFamily="2" charset="-78"/>
                <a:ea typeface="Calibri" panose="020F0502020204030204" pitchFamily="34" charset="0"/>
                <a:cs typeface="B Nazanin" panose="00000400000000000000" pitchFamily="2" charset="-78"/>
              </a:rPr>
              <a:t>آیا</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این</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وضعیت</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نا</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امید</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کننده،</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تا</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ابد</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طول</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می</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کشد؟</a:t>
            </a:r>
            <a:endParaRPr lang="en-US"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Aft>
                <a:spcPts val="0"/>
              </a:spcAft>
              <a:buClrTx/>
              <a:buFont typeface="Wingdings" panose="05000000000000000000" pitchFamily="2" charset="2"/>
              <a:buChar char="ü"/>
            </a:pPr>
            <a:r>
              <a:rPr lang="fa-IR" dirty="0">
                <a:latin typeface="B Zar" panose="00000400000000000000" pitchFamily="2" charset="-78"/>
                <a:ea typeface="Calibri" panose="020F0502020204030204" pitchFamily="34" charset="0"/>
                <a:cs typeface="B Nazanin" panose="00000400000000000000" pitchFamily="2" charset="-78"/>
              </a:rPr>
              <a:t>آیا</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این</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موقعیت</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اصلا</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قابل</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تغییر</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نیست؟</a:t>
            </a:r>
            <a:endParaRPr lang="en-US" dirty="0">
              <a:latin typeface="Calibri" panose="020F0502020204030204" pitchFamily="34" charset="0"/>
              <a:ea typeface="Calibri" panose="020F0502020204030204" pitchFamily="34" charset="0"/>
              <a:cs typeface="Arial" panose="020B0604020202020204" pitchFamily="34" charset="0"/>
            </a:endParaRPr>
          </a:p>
          <a:p>
            <a:pPr algn="r" rtl="1">
              <a:buClrTx/>
              <a:buFont typeface="Wingdings" panose="05000000000000000000" pitchFamily="2" charset="2"/>
              <a:buChar char="ü"/>
            </a:pPr>
            <a:r>
              <a:rPr lang="fa-IR" dirty="0">
                <a:latin typeface="B Zar" panose="00000400000000000000" pitchFamily="2" charset="-78"/>
                <a:ea typeface="Calibri" panose="020F0502020204030204" pitchFamily="34" charset="0"/>
                <a:cs typeface="B Nazanin" panose="00000400000000000000" pitchFamily="2" charset="-78"/>
              </a:rPr>
              <a:t>آیا</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ممکن</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است</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راه</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هایی</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برای</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مقابله</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با</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مشکلات</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وجود</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داشته</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باشد</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که</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آنها</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را</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نادیده</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گرفته</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باشید؟</a:t>
            </a:r>
            <a:endParaRPr lang="fa-IR" b="1" dirty="0" smtClean="0">
              <a:latin typeface="B Zar" panose="00000400000000000000" pitchFamily="2" charset="-78"/>
              <a:ea typeface="Calibri" panose="020F0502020204030204" pitchFamily="34" charset="0"/>
              <a:cs typeface="B Nazanin"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85750" lvl="0" indent="-285750" algn="ctr" rtl="1">
              <a:lnSpc>
                <a:spcPct val="107000"/>
              </a:lnSpc>
              <a:spcBef>
                <a:spcPct val="20000"/>
              </a:spcBef>
              <a:buClr>
                <a:prstClr val="white"/>
              </a:buClr>
              <a:buSzPct val="80000"/>
              <a:buFont typeface="Wingdings 3" panose="05040102010807070707" pitchFamily="18" charset="2"/>
              <a:buChar char=""/>
            </a:pPr>
            <a:r>
              <a:rPr lang="fa-IR" sz="36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سوم: مداخله</a:t>
            </a: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335156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marR="0" indent="0" algn="just" rtl="1">
              <a:lnSpc>
                <a:spcPct val="107000"/>
              </a:lnSpc>
              <a:spcBef>
                <a:spcPts val="0"/>
              </a:spcBef>
              <a:spcAft>
                <a:spcPts val="800"/>
              </a:spcAft>
              <a:buNone/>
            </a:pPr>
            <a:r>
              <a:rPr lang="fa-IR" sz="2400" b="1" dirty="0" smtClean="0">
                <a:solidFill>
                  <a:srgbClr val="FF0000"/>
                </a:solidFill>
                <a:latin typeface="Century Schoolbook"/>
                <a:cs typeface="B Nazanin"/>
              </a:rPr>
              <a:t>باور غلط: </a:t>
            </a:r>
            <a:r>
              <a:rPr lang="fa-IR" sz="2400" dirty="0" smtClean="0">
                <a:solidFill>
                  <a:srgbClr val="000000"/>
                </a:solidFill>
                <a:latin typeface="Century Schoolbook"/>
                <a:cs typeface="B Nazanin"/>
              </a:rPr>
              <a:t>برای </a:t>
            </a:r>
            <a:r>
              <a:rPr lang="fa-IR" sz="2400" dirty="0">
                <a:solidFill>
                  <a:srgbClr val="000000"/>
                </a:solidFill>
                <a:latin typeface="Century Schoolbook"/>
                <a:cs typeface="B Nazanin"/>
              </a:rPr>
              <a:t>کسی که اقدام به خودکشی میکند یا قصد آن را در سر دارد، نمیتوان هیچ کاری کرد، </a:t>
            </a:r>
            <a:r>
              <a:rPr lang="fa-IR" sz="2400" dirty="0" smtClean="0">
                <a:solidFill>
                  <a:srgbClr val="000000"/>
                </a:solidFill>
                <a:latin typeface="Century Schoolbook"/>
                <a:cs typeface="B Nazanin"/>
              </a:rPr>
              <a:t>برداشتی غلط </a:t>
            </a:r>
            <a:r>
              <a:rPr lang="fa-IR" sz="2400" dirty="0">
                <a:solidFill>
                  <a:srgbClr val="000000"/>
                </a:solidFill>
                <a:latin typeface="Century Schoolbook"/>
                <a:cs typeface="B Nazanin"/>
              </a:rPr>
              <a:t>است</a:t>
            </a:r>
            <a:r>
              <a:rPr lang="fa-IR" sz="2400" dirty="0" smtClean="0">
                <a:solidFill>
                  <a:srgbClr val="000000"/>
                </a:solidFill>
                <a:latin typeface="Century Schoolbook"/>
                <a:cs typeface="B Nazanin"/>
              </a:rPr>
              <a:t>.</a:t>
            </a:r>
          </a:p>
          <a:p>
            <a:pPr marL="0" marR="0" indent="0" algn="just" rtl="1">
              <a:lnSpc>
                <a:spcPct val="107000"/>
              </a:lnSpc>
              <a:spcBef>
                <a:spcPts val="0"/>
              </a:spcBef>
              <a:spcAft>
                <a:spcPts val="800"/>
              </a:spcAft>
              <a:buNone/>
            </a:pPr>
            <a:endParaRPr lang="fa-IR" sz="2400" dirty="0">
              <a:solidFill>
                <a:srgbClr val="000000"/>
              </a:solidFill>
              <a:latin typeface="Century Schoolbook"/>
              <a:cs typeface="B Nazanin"/>
            </a:endParaRPr>
          </a:p>
          <a:p>
            <a:pPr marL="0" marR="0" indent="0" algn="just" rtl="1">
              <a:lnSpc>
                <a:spcPct val="107000"/>
              </a:lnSpc>
              <a:spcBef>
                <a:spcPts val="0"/>
              </a:spcBef>
              <a:spcAft>
                <a:spcPts val="800"/>
              </a:spcAft>
              <a:buNone/>
            </a:pPr>
            <a:r>
              <a:rPr lang="fa-IR" sz="2400" b="1" dirty="0" smtClean="0">
                <a:solidFill>
                  <a:srgbClr val="00B050"/>
                </a:solidFill>
                <a:latin typeface="Century Schoolbook"/>
                <a:cs typeface="B Nazanin"/>
              </a:rPr>
              <a:t>واقعیت</a:t>
            </a:r>
            <a:r>
              <a:rPr lang="fa-IR" sz="2400" dirty="0">
                <a:solidFill>
                  <a:srgbClr val="000000"/>
                </a:solidFill>
                <a:latin typeface="Century Schoolbook"/>
                <a:cs typeface="B Nazanin"/>
              </a:rPr>
              <a:t>: بسیاری از افرادی که اقدام به خودکشی می کنند، ممکن است از اختلال روانی رنج برند </a:t>
            </a:r>
            <a:r>
              <a:rPr lang="fa-IR" sz="2400" dirty="0" smtClean="0">
                <a:solidFill>
                  <a:srgbClr val="000000"/>
                </a:solidFill>
                <a:latin typeface="Century Schoolbook"/>
                <a:cs typeface="B Nazanin"/>
              </a:rPr>
              <a:t>که قابل </a:t>
            </a:r>
            <a:r>
              <a:rPr lang="fa-IR" sz="2400" dirty="0">
                <a:solidFill>
                  <a:srgbClr val="000000"/>
                </a:solidFill>
                <a:latin typeface="Century Schoolbook"/>
                <a:cs typeface="B Nazanin"/>
              </a:rPr>
              <a:t>درمان است. درمان مناسب اختلال روانی، به میزان قابل توجهی خطر خودکشی را کاهش می </a:t>
            </a:r>
            <a:r>
              <a:rPr lang="fa-IR" sz="2400" dirty="0" smtClean="0">
                <a:solidFill>
                  <a:srgbClr val="000000"/>
                </a:solidFill>
                <a:latin typeface="Century Schoolbook"/>
                <a:cs typeface="B Nazanin"/>
              </a:rPr>
              <a:t>دهد. مثلاً </a:t>
            </a:r>
            <a:r>
              <a:rPr lang="fa-IR" sz="2400" dirty="0">
                <a:solidFill>
                  <a:srgbClr val="000000"/>
                </a:solidFill>
                <a:latin typeface="Century Schoolbook"/>
                <a:cs typeface="B Nazanin"/>
              </a:rPr>
              <a:t>خودکشی گرایی با افسردگی در ارتباط است و معمولا با درمان موثر افسردگی حل شدنی است</a:t>
            </a:r>
            <a:endParaRPr lang="fa-IR" sz="2400" dirty="0" smtClean="0">
              <a:solidFill>
                <a:srgbClr val="000000"/>
              </a:solidFill>
              <a:latin typeface="Century Schoolbook"/>
              <a:cs typeface="B Nazanin"/>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chemeClr val="accent5"/>
                  </a:solidFill>
                  <a:prstDash val="solid"/>
                </a:ln>
                <a:pattFill prst="ltDnDiag">
                  <a:fgClr>
                    <a:schemeClr val="accent5">
                      <a:lumMod val="60000"/>
                      <a:lumOff val="40000"/>
                    </a:schemeClr>
                  </a:fgClr>
                  <a:bgClr>
                    <a:schemeClr val="bg1"/>
                  </a:bgClr>
                </a:pattFill>
              </a:rPr>
              <a:t>باورهاي نادرست و واقعیت ها در مورد خودکشی</a:t>
            </a:r>
          </a:p>
        </p:txBody>
      </p:sp>
    </p:spTree>
    <p:extLst>
      <p:ext uri="{BB962C8B-B14F-4D97-AF65-F5344CB8AC3E}">
        <p14:creationId xmlns:p14="http://schemas.microsoft.com/office/powerpoint/2010/main" val="2215133922"/>
      </p:ext>
    </p:extLst>
  </p:cSld>
  <p:clrMapOvr>
    <a:masterClrMapping/>
  </p:clrMapOvr>
  <p:timing>
    <p:tnLst>
      <p:par>
        <p:cTn id="1" dur="indefinite" restart="never" nodeType="tmRoot"/>
      </p:par>
    </p:tn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lvl="0" indent="-342900" algn="just" rtl="1">
              <a:lnSpc>
                <a:spcPct val="107000"/>
              </a:lnSpc>
              <a:spcAft>
                <a:spcPts val="0"/>
              </a:spcAft>
              <a:buFont typeface="+mj-lt"/>
              <a:buAutoNum type="arabicPeriod"/>
            </a:pPr>
            <a:r>
              <a:rPr lang="fa-IR" sz="2800" b="1" dirty="0" smtClean="0">
                <a:latin typeface="B Zar" panose="00000400000000000000" pitchFamily="2" charset="-78"/>
                <a:ea typeface="Calibri" panose="020F0502020204030204" pitchFamily="34" charset="0"/>
                <a:cs typeface="B Nazanin" panose="00000400000000000000" pitchFamily="2" charset="-78"/>
              </a:rPr>
              <a:t>3. شناسایی</a:t>
            </a:r>
            <a:r>
              <a:rPr lang="fa-IR" sz="2800" b="1" dirty="0" smtClean="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و</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اصلاح</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خطاهای</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smtClean="0">
                <a:latin typeface="B Zar" panose="00000400000000000000" pitchFamily="2" charset="-78"/>
                <a:ea typeface="Calibri" panose="020F0502020204030204" pitchFamily="34" charset="0"/>
                <a:cs typeface="B Nazanin" panose="00000400000000000000" pitchFamily="2" charset="-78"/>
              </a:rPr>
              <a:t>شناختی</a:t>
            </a:r>
          </a:p>
          <a:p>
            <a:pPr marL="342900" lvl="0" indent="-342900" algn="just" rtl="1">
              <a:lnSpc>
                <a:spcPct val="107000"/>
              </a:lnSpc>
              <a:spcAft>
                <a:spcPts val="0"/>
              </a:spcAft>
              <a:buFont typeface="+mj-lt"/>
              <a:buAutoNum type="arabicPeriod"/>
            </a:pPr>
            <a:r>
              <a:rPr lang="fa-IR" sz="1800" b="1" dirty="0" smtClean="0">
                <a:latin typeface="B Zar" panose="00000400000000000000" pitchFamily="2" charset="-78"/>
                <a:ea typeface="Calibri" panose="020F0502020204030204" pitchFamily="34" charset="0"/>
                <a:cs typeface="B Nazanin" panose="00000400000000000000" pitchFamily="2" charset="-78"/>
              </a:rPr>
              <a:t>از تکنیک های شناختی زیر میتوانیم استفاده کنیم</a:t>
            </a:r>
          </a:p>
          <a:p>
            <a:pPr marL="457200" algn="just" rtl="1">
              <a:lnSpc>
                <a:spcPct val="107000"/>
              </a:lnSpc>
              <a:spcAft>
                <a:spcPts val="0"/>
              </a:spcAft>
            </a:pPr>
            <a:r>
              <a:rPr lang="fa-IR" sz="1800" dirty="0">
                <a:solidFill>
                  <a:srgbClr val="FF0000"/>
                </a:solidFill>
                <a:latin typeface="B Zar" panose="00000400000000000000" pitchFamily="2" charset="-78"/>
                <a:ea typeface="Calibri" panose="020F0502020204030204" pitchFamily="34" charset="0"/>
                <a:cs typeface="B Nazanin" panose="00000400000000000000" pitchFamily="2" charset="-78"/>
              </a:rPr>
              <a:t>استفاده از تکنیک تونل زمان</a:t>
            </a:r>
            <a:endParaRPr lang="en-US" sz="1400" dirty="0">
              <a:latin typeface="Calibri" panose="020F0502020204030204" pitchFamily="34" charset="0"/>
              <a:ea typeface="Calibri" panose="020F0502020204030204" pitchFamily="34" charset="0"/>
              <a:cs typeface="Arial" panose="020B0604020202020204" pitchFamily="34" charset="0"/>
            </a:endParaRPr>
          </a:p>
          <a:p>
            <a:pPr algn="just" rtl="1"/>
            <a:r>
              <a:rPr lang="fa-IR" sz="2400" dirty="0">
                <a:solidFill>
                  <a:srgbClr val="000000"/>
                </a:solidFill>
                <a:latin typeface="B Zar" panose="00000400000000000000" pitchFamily="2" charset="-78"/>
                <a:ea typeface="Calibri" panose="020F0502020204030204" pitchFamily="34" charset="0"/>
                <a:cs typeface="B Nazanin" panose="00000400000000000000" pitchFamily="2" charset="-78"/>
              </a:rPr>
              <a:t>در این تکنیک از مراجع می خواهیم به آینده سفر کند و </a:t>
            </a:r>
            <a:r>
              <a:rPr lang="fa-IR" sz="2400" u="sng" dirty="0">
                <a:solidFill>
                  <a:srgbClr val="000000"/>
                </a:solidFill>
                <a:latin typeface="B Zar" panose="00000400000000000000" pitchFamily="2" charset="-78"/>
                <a:ea typeface="Calibri" panose="020F0502020204030204" pitchFamily="34" charset="0"/>
                <a:cs typeface="B Nazanin" panose="00000400000000000000" pitchFamily="2" charset="-78"/>
              </a:rPr>
              <a:t>عواقب کارش </a:t>
            </a:r>
            <a:r>
              <a:rPr lang="fa-IR" sz="2400" dirty="0">
                <a:solidFill>
                  <a:srgbClr val="000000"/>
                </a:solidFill>
                <a:latin typeface="B Zar" panose="00000400000000000000" pitchFamily="2" charset="-78"/>
                <a:ea typeface="Calibri" panose="020F0502020204030204" pitchFamily="34" charset="0"/>
                <a:cs typeface="B Nazanin" panose="00000400000000000000" pitchFamily="2" charset="-78"/>
              </a:rPr>
              <a:t>را در نظر بگیرد </a:t>
            </a:r>
            <a:endParaRPr lang="fa-IR" sz="2400" dirty="0" smtClean="0">
              <a:solidFill>
                <a:srgbClr val="000000"/>
              </a:solidFill>
              <a:latin typeface="B Zar" panose="00000400000000000000" pitchFamily="2" charset="-78"/>
              <a:ea typeface="Calibri" panose="020F0502020204030204" pitchFamily="34" charset="0"/>
              <a:cs typeface="B Nazanin" panose="00000400000000000000" pitchFamily="2" charset="-78"/>
            </a:endParaRPr>
          </a:p>
          <a:p>
            <a:pPr algn="just" rtl="1"/>
            <a:r>
              <a:rPr lang="fa-IR" sz="2400" dirty="0" smtClean="0">
                <a:solidFill>
                  <a:srgbClr val="000000"/>
                </a:solidFill>
                <a:latin typeface="B Zar" panose="00000400000000000000" pitchFamily="2" charset="-78"/>
                <a:ea typeface="Calibri" panose="020F0502020204030204" pitchFamily="34" charset="0"/>
                <a:cs typeface="B Nazanin" panose="00000400000000000000" pitchFamily="2" charset="-78"/>
              </a:rPr>
              <a:t>روانشناس </a:t>
            </a:r>
            <a:r>
              <a:rPr lang="fa-IR" sz="2400" dirty="0">
                <a:solidFill>
                  <a:srgbClr val="000000"/>
                </a:solidFill>
                <a:latin typeface="B Zar" panose="00000400000000000000" pitchFamily="2" charset="-78"/>
                <a:ea typeface="Calibri" panose="020F0502020204030204" pitchFamily="34" charset="0"/>
                <a:cs typeface="B Nazanin" panose="00000400000000000000" pitchFamily="2" charset="-78"/>
              </a:rPr>
              <a:t>: فکر کن خودکشی اتفاق افتاده الان چه چیزی اتفاق افتاده آیا مسئله‌ای تغییر کرده است از مراجع میخواهیم به 6 ماه، یک سال و.. آینده فکر کند و سپس از خود بپرسد آیا ان موقع هم این موضوع به این اندازه برای من مهم خواهد بود؟</a:t>
            </a:r>
            <a:endParaRPr lang="fa-IR" sz="2400" b="1" dirty="0" smtClean="0">
              <a:latin typeface="B Zar" panose="00000400000000000000" pitchFamily="2" charset="-78"/>
              <a:ea typeface="Calibri" panose="020F0502020204030204" pitchFamily="34" charset="0"/>
              <a:cs typeface="B Nazanin"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85750" lvl="0" indent="-285750" algn="ctr" rtl="1">
              <a:lnSpc>
                <a:spcPct val="107000"/>
              </a:lnSpc>
              <a:spcBef>
                <a:spcPct val="20000"/>
              </a:spcBef>
              <a:buClr>
                <a:prstClr val="white"/>
              </a:buClr>
              <a:buSzPct val="80000"/>
              <a:buFont typeface="Wingdings 3" panose="05040102010807070707" pitchFamily="18" charset="2"/>
              <a:buChar char=""/>
            </a:pPr>
            <a:r>
              <a:rPr lang="fa-IR" sz="36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سوم: مداخله</a:t>
            </a: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91068643"/>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17841"/>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lvl="0" indent="-342900" algn="just" rtl="1">
              <a:lnSpc>
                <a:spcPct val="107000"/>
              </a:lnSpc>
              <a:spcAft>
                <a:spcPts val="0"/>
              </a:spcAft>
              <a:buFont typeface="+mj-lt"/>
              <a:buAutoNum type="arabicPeriod"/>
            </a:pPr>
            <a:r>
              <a:rPr lang="fa-IR" sz="2800" b="1" dirty="0" smtClean="0">
                <a:latin typeface="B Zar" panose="00000400000000000000" pitchFamily="2" charset="-78"/>
                <a:ea typeface="Calibri" panose="020F0502020204030204" pitchFamily="34" charset="0"/>
                <a:cs typeface="B Nazanin" panose="00000400000000000000" pitchFamily="2" charset="-78"/>
              </a:rPr>
              <a:t>3. شناسایی</a:t>
            </a:r>
            <a:r>
              <a:rPr lang="fa-IR" sz="2800" b="1" dirty="0" smtClean="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و</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اصلاح</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خطاهای</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smtClean="0">
                <a:latin typeface="B Zar" panose="00000400000000000000" pitchFamily="2" charset="-78"/>
                <a:ea typeface="Calibri" panose="020F0502020204030204" pitchFamily="34" charset="0"/>
                <a:cs typeface="B Nazanin" panose="00000400000000000000" pitchFamily="2" charset="-78"/>
              </a:rPr>
              <a:t>شناختی</a:t>
            </a:r>
          </a:p>
          <a:p>
            <a:pPr marL="342900" lvl="0" indent="-342900" algn="just" rtl="1">
              <a:lnSpc>
                <a:spcPct val="107000"/>
              </a:lnSpc>
              <a:spcAft>
                <a:spcPts val="0"/>
              </a:spcAft>
              <a:buFont typeface="+mj-lt"/>
              <a:buAutoNum type="arabicPeriod"/>
            </a:pPr>
            <a:r>
              <a:rPr lang="fa-IR" sz="1800" b="1" dirty="0" smtClean="0">
                <a:latin typeface="B Zar" panose="00000400000000000000" pitchFamily="2" charset="-78"/>
                <a:ea typeface="Calibri" panose="020F0502020204030204" pitchFamily="34" charset="0"/>
                <a:cs typeface="B Nazanin" panose="00000400000000000000" pitchFamily="2" charset="-78"/>
              </a:rPr>
              <a:t>از تکنیک های شناختی زیر میتوانیم استفاده کنیم</a:t>
            </a:r>
          </a:p>
          <a:p>
            <a:pPr marL="457200" algn="just" rtl="1">
              <a:lnSpc>
                <a:spcPct val="107000"/>
              </a:lnSpc>
              <a:spcAft>
                <a:spcPts val="0"/>
              </a:spcAft>
            </a:pPr>
            <a:r>
              <a:rPr lang="fa-IR" sz="1800" b="1" dirty="0">
                <a:solidFill>
                  <a:srgbClr val="FF0000"/>
                </a:solidFill>
                <a:latin typeface="B Zar" panose="00000400000000000000" pitchFamily="2" charset="-78"/>
                <a:ea typeface="Calibri" panose="020F0502020204030204" pitchFamily="34" charset="0"/>
                <a:cs typeface="B Nazanin" panose="00000400000000000000" pitchFamily="2" charset="-78"/>
              </a:rPr>
              <a:t>استفاده از تکنیک درس گرفتن از گذشته</a:t>
            </a:r>
            <a:endParaRPr lang="en-US" sz="1400" b="1"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fa-IR" sz="1800" b="1" dirty="0">
                <a:solidFill>
                  <a:srgbClr val="000000"/>
                </a:solidFill>
                <a:latin typeface="B Zar" panose="00000400000000000000" pitchFamily="2" charset="-78"/>
                <a:ea typeface="Calibri" panose="020F0502020204030204" pitchFamily="34" charset="0"/>
                <a:cs typeface="B Nazanin" panose="00000400000000000000" pitchFamily="2" charset="-78"/>
              </a:rPr>
              <a:t>شما قبلا هم شرایط مشابه یا سختی داشته اید شما قبلا هم افکار و احساسات خودکشی را داشته اید ولی اگر به گذشته نگاه کنید متوجه میشوید افکار و احساسات خودکشی همیشگی نیستند و موقتی و زود گذر هستند</a:t>
            </a:r>
            <a:endParaRPr lang="en-US" sz="1400" b="1"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fa-IR" sz="1800" b="1" dirty="0">
                <a:solidFill>
                  <a:srgbClr val="FF0000"/>
                </a:solidFill>
                <a:latin typeface="B Zar" panose="00000400000000000000" pitchFamily="2" charset="-78"/>
                <a:ea typeface="Calibri" panose="020F0502020204030204" pitchFamily="34" charset="0"/>
                <a:cs typeface="B Nazanin" panose="00000400000000000000" pitchFamily="2" charset="-78"/>
              </a:rPr>
              <a:t>تکنیک استاندارد دوگانه</a:t>
            </a:r>
            <a:endParaRPr lang="en-US" sz="1400" b="1"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fa-IR" sz="1800" b="1" dirty="0">
                <a:latin typeface="B Zar" panose="00000400000000000000" pitchFamily="2" charset="-78"/>
                <a:ea typeface="Calibri" panose="020F0502020204030204" pitchFamily="34" charset="0"/>
                <a:cs typeface="B Nazanin" panose="00000400000000000000" pitchFamily="2" charset="-78"/>
              </a:rPr>
              <a:t>عموما انسانها برای خود معیارها ، راهکارها و مقاصدی  که دارند به دیگران توصیه نمی‌کند</a:t>
            </a:r>
            <a:endParaRPr lang="en-US" sz="1400" b="1"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fa-IR" sz="1800" b="1" dirty="0">
                <a:latin typeface="B Zar" panose="00000400000000000000" pitchFamily="2" charset="-78"/>
                <a:ea typeface="Calibri" panose="020F0502020204030204" pitchFamily="34" charset="0"/>
                <a:cs typeface="B Nazanin" panose="00000400000000000000" pitchFamily="2" charset="-78"/>
              </a:rPr>
              <a:t> آدمها برای خودشون خیلی سختگیر هستند</a:t>
            </a:r>
            <a:endParaRPr lang="en-US" sz="1400" b="1"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fa-IR" sz="1800" b="1" dirty="0">
                <a:latin typeface="B Zar" panose="00000400000000000000" pitchFamily="2" charset="-78"/>
                <a:ea typeface="Calibri" panose="020F0502020204030204" pitchFamily="34" charset="0"/>
                <a:cs typeface="B Nazanin" panose="00000400000000000000" pitchFamily="2" charset="-78"/>
              </a:rPr>
              <a:t>اگر خواهرت پشت کنکور بماند به او چه توصیه می‌کنیم</a:t>
            </a:r>
            <a:endParaRPr lang="en-US" sz="1400" b="1"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fa-IR" sz="1800" b="1" dirty="0">
                <a:latin typeface="B Zar" panose="00000400000000000000" pitchFamily="2" charset="-78"/>
                <a:ea typeface="Calibri" panose="020F0502020204030204" pitchFamily="34" charset="0"/>
                <a:cs typeface="B Zar" panose="00000400000000000000" pitchFamily="2" charset="-78"/>
              </a:rPr>
              <a:t> </a:t>
            </a:r>
            <a:r>
              <a:rPr lang="fa-IR" sz="1800" b="1" dirty="0">
                <a:latin typeface="B Zar" panose="00000400000000000000" pitchFamily="2" charset="-78"/>
                <a:ea typeface="Calibri" panose="020F0502020204030204" pitchFamily="34" charset="0"/>
                <a:cs typeface="B Nazanin" panose="00000400000000000000" pitchFamily="2" charset="-78"/>
              </a:rPr>
              <a:t>توصیه می کنید خودش را بکشد؟</a:t>
            </a:r>
            <a:r>
              <a:rPr lang="fa-IR" sz="1800" b="1" dirty="0">
                <a:latin typeface="B Zar" panose="00000400000000000000" pitchFamily="2" charset="-78"/>
                <a:ea typeface="Calibri" panose="020F0502020204030204" pitchFamily="34" charset="0"/>
                <a:cs typeface="B Zar" panose="00000400000000000000" pitchFamily="2" charset="-78"/>
              </a:rPr>
              <a:t> </a:t>
            </a:r>
            <a:endParaRPr lang="en-US" sz="1400" b="1"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fa-IR" sz="1800" b="1" dirty="0">
                <a:latin typeface="B Zar" panose="00000400000000000000" pitchFamily="2" charset="-78"/>
                <a:ea typeface="Calibri" panose="020F0502020204030204" pitchFamily="34" charset="0"/>
                <a:cs typeface="B Nazanin" panose="00000400000000000000" pitchFamily="2" charset="-78"/>
              </a:rPr>
              <a:t>نوجوان :  نه من به خواهرم پیشنهاد نمی دهم شاید او بخواهد مجددکنکوربدهد</a:t>
            </a:r>
            <a:endParaRPr lang="en-US" sz="1400" b="1"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fa-IR" sz="1800" b="1" dirty="0">
                <a:latin typeface="B Zar" panose="00000400000000000000" pitchFamily="2" charset="-78"/>
                <a:ea typeface="Calibri" panose="020F0502020204030204" pitchFamily="34" charset="0"/>
                <a:cs typeface="B Nazanin" panose="00000400000000000000" pitchFamily="2" charset="-78"/>
              </a:rPr>
              <a:t>مشاور:  پس چرا این راه حل را به خود توصیه نمی کنید</a:t>
            </a:r>
            <a:endParaRPr lang="en-US" sz="1400" b="1"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mj-lt"/>
              <a:buAutoNum type="arabicPeriod"/>
            </a:pPr>
            <a:endParaRPr lang="fa-IR" sz="1800" b="1" dirty="0" smtClean="0">
              <a:latin typeface="B Zar" panose="00000400000000000000" pitchFamily="2" charset="-78"/>
              <a:ea typeface="Calibri" panose="020F0502020204030204" pitchFamily="34" charset="0"/>
              <a:cs typeface="B Nazanin"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85750" lvl="0" indent="-285750" algn="ctr" rtl="1">
              <a:lnSpc>
                <a:spcPct val="107000"/>
              </a:lnSpc>
              <a:spcBef>
                <a:spcPct val="20000"/>
              </a:spcBef>
              <a:buClr>
                <a:prstClr val="white"/>
              </a:buClr>
              <a:buSzPct val="80000"/>
              <a:buFont typeface="Wingdings 3" panose="05040102010807070707" pitchFamily="18" charset="2"/>
              <a:buChar char=""/>
            </a:pPr>
            <a:r>
              <a:rPr lang="fa-IR" sz="36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سوم: مداخله</a:t>
            </a: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46778510"/>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lvl="0" indent="-342900" algn="just" rtl="1">
              <a:lnSpc>
                <a:spcPct val="107000"/>
              </a:lnSpc>
              <a:spcAft>
                <a:spcPts val="0"/>
              </a:spcAft>
              <a:buFont typeface="+mj-lt"/>
              <a:buAutoNum type="arabicPeriod"/>
            </a:pPr>
            <a:r>
              <a:rPr lang="fa-IR" sz="2800" b="1" dirty="0" smtClean="0">
                <a:latin typeface="B Zar" panose="00000400000000000000" pitchFamily="2" charset="-78"/>
                <a:ea typeface="Calibri" panose="020F0502020204030204" pitchFamily="34" charset="0"/>
                <a:cs typeface="B Nazanin" panose="00000400000000000000" pitchFamily="2" charset="-78"/>
              </a:rPr>
              <a:t>1. شناسایی</a:t>
            </a:r>
            <a:r>
              <a:rPr lang="fa-IR" sz="2800" b="1" dirty="0" smtClean="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و</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اصلاح</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خطاهای</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smtClean="0">
                <a:latin typeface="B Zar" panose="00000400000000000000" pitchFamily="2" charset="-78"/>
                <a:ea typeface="Calibri" panose="020F0502020204030204" pitchFamily="34" charset="0"/>
                <a:cs typeface="B Nazanin" panose="00000400000000000000" pitchFamily="2" charset="-78"/>
              </a:rPr>
              <a:t>شناختی</a:t>
            </a:r>
          </a:p>
          <a:p>
            <a:pPr marL="342900" lvl="0" indent="-342900" algn="just" rtl="1">
              <a:lnSpc>
                <a:spcPct val="107000"/>
              </a:lnSpc>
              <a:spcAft>
                <a:spcPts val="0"/>
              </a:spcAft>
              <a:buFont typeface="+mj-lt"/>
              <a:buAutoNum type="arabicPeriod"/>
            </a:pPr>
            <a:r>
              <a:rPr lang="fa-IR" sz="1800" b="1" dirty="0" smtClean="0">
                <a:latin typeface="B Zar" panose="00000400000000000000" pitchFamily="2" charset="-78"/>
                <a:ea typeface="Calibri" panose="020F0502020204030204" pitchFamily="34" charset="0"/>
                <a:cs typeface="B Nazanin" panose="00000400000000000000" pitchFamily="2" charset="-78"/>
              </a:rPr>
              <a:t>از تکنیک های شناختی زیر میتوانیم استفاده کنیم</a:t>
            </a:r>
          </a:p>
          <a:p>
            <a:pPr marL="457200" algn="just" rtl="1">
              <a:lnSpc>
                <a:spcPct val="107000"/>
              </a:lnSpc>
              <a:spcAft>
                <a:spcPts val="0"/>
              </a:spcAft>
            </a:pPr>
            <a:r>
              <a:rPr lang="fa-IR" sz="1800" dirty="0">
                <a:solidFill>
                  <a:srgbClr val="FF0000"/>
                </a:solidFill>
                <a:latin typeface="B Zar" panose="00000400000000000000" pitchFamily="2" charset="-78"/>
                <a:ea typeface="Calibri" panose="020F0502020204030204" pitchFamily="34" charset="0"/>
                <a:cs typeface="B Nazanin" panose="00000400000000000000" pitchFamily="2" charset="-78"/>
              </a:rPr>
              <a:t>تکنیک جداسازی هدف از وسیله</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fa-IR" sz="1800" dirty="0">
                <a:latin typeface="B Zar" panose="00000400000000000000" pitchFamily="2" charset="-78"/>
                <a:ea typeface="Calibri" panose="020F0502020204030204" pitchFamily="34" charset="0"/>
                <a:cs typeface="B Nazanin" panose="00000400000000000000" pitchFamily="2" charset="-78"/>
              </a:rPr>
              <a:t>مثال نوجوان کنکورداده است و نتیجه خوبی نگرفته است و می خواهد خودکشی کند</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fa-IR" sz="1800" dirty="0">
                <a:latin typeface="B Zar" panose="00000400000000000000" pitchFamily="2" charset="-78"/>
                <a:ea typeface="Calibri" panose="020F0502020204030204" pitchFamily="34" charset="0"/>
                <a:cs typeface="B Nazanin" panose="00000400000000000000" pitchFamily="2" charset="-78"/>
              </a:rPr>
              <a:t>مشاور : دلیل و قصد خودکشی تو چیست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fa-IR" sz="1800" dirty="0">
                <a:latin typeface="B Zar" panose="00000400000000000000" pitchFamily="2" charset="-78"/>
                <a:ea typeface="Calibri" panose="020F0502020204030204" pitchFamily="34" charset="0"/>
                <a:cs typeface="B Nazanin" panose="00000400000000000000" pitchFamily="2" charset="-78"/>
              </a:rPr>
              <a:t>مراجع : رتبه خوبی نگرفته‌ام و رتبه خیلی پایین شد</a:t>
            </a:r>
            <a:r>
              <a:rPr lang="fa-IR" sz="1800" dirty="0">
                <a:latin typeface="B Zar" panose="00000400000000000000" pitchFamily="2" charset="-78"/>
                <a:ea typeface="Calibri" panose="020F0502020204030204" pitchFamily="34" charset="0"/>
                <a:cs typeface="B Zar" panose="00000400000000000000" pitchFamily="2" charset="-78"/>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fa-IR" sz="1800" dirty="0">
                <a:latin typeface="B Zar" panose="00000400000000000000" pitchFamily="2" charset="-78"/>
                <a:ea typeface="Calibri" panose="020F0502020204030204" pitchFamily="34" charset="0"/>
                <a:cs typeface="B Nazanin" panose="00000400000000000000" pitchFamily="2" charset="-78"/>
              </a:rPr>
              <a:t>مشاور : چه چیزی از این موضوع تو را اذیت می‌کند</a:t>
            </a:r>
            <a:r>
              <a:rPr lang="fa-IR" sz="1800" dirty="0">
                <a:latin typeface="B Zar" panose="00000400000000000000" pitchFamily="2" charset="-78"/>
                <a:ea typeface="Calibri" panose="020F0502020204030204" pitchFamily="34" charset="0"/>
                <a:cs typeface="B Zar" panose="00000400000000000000" pitchFamily="2" charset="-78"/>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fa-IR" sz="1800" dirty="0">
                <a:latin typeface="B Zar" panose="00000400000000000000" pitchFamily="2" charset="-78"/>
                <a:ea typeface="Calibri" panose="020F0502020204030204" pitchFamily="34" charset="0"/>
                <a:cs typeface="B Nazanin" panose="00000400000000000000" pitchFamily="2" charset="-78"/>
              </a:rPr>
              <a:t>مراجع : می‌خواستم پزشکی قبول بشوم می خواستم دانشگاه بهتر قبول بشوم روی رتبه تک رقمی فکر می کردم الان آبرویم پیش دیگران رفته است</a:t>
            </a:r>
            <a:r>
              <a:rPr lang="fa-IR" sz="1800" dirty="0">
                <a:latin typeface="B Zar" panose="00000400000000000000" pitchFamily="2" charset="-78"/>
                <a:ea typeface="Calibri" panose="020F0502020204030204" pitchFamily="34" charset="0"/>
                <a:cs typeface="B Zar" panose="00000400000000000000" pitchFamily="2" charset="-78"/>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fa-IR" sz="1800" dirty="0">
                <a:latin typeface="B Zar" panose="00000400000000000000" pitchFamily="2" charset="-78"/>
                <a:ea typeface="Calibri" panose="020F0502020204030204" pitchFamily="34" charset="0"/>
                <a:cs typeface="B Nazanin" panose="00000400000000000000" pitchFamily="2" charset="-78"/>
              </a:rPr>
              <a:t>مشاور :  برای چه چیزی می خواستی دکتر بشوی</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مراجع :  می خواهم موفق شوم اعتبار پیدا کنم</a:t>
            </a:r>
            <a:r>
              <a:rPr lang="fa-IR" sz="1800" dirty="0">
                <a:latin typeface="B Zar" panose="00000400000000000000" pitchFamily="2" charset="-78"/>
                <a:ea typeface="Calibri" panose="020F0502020204030204" pitchFamily="34" charset="0"/>
                <a:cs typeface="B Zar" panose="00000400000000000000" pitchFamily="2" charset="-78"/>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fa-IR" sz="1800" dirty="0">
                <a:latin typeface="B Zar" panose="00000400000000000000" pitchFamily="2" charset="-78"/>
                <a:ea typeface="Calibri" panose="020F0502020204030204" pitchFamily="34" charset="0"/>
                <a:cs typeface="B Nazanin" panose="00000400000000000000" pitchFamily="2" charset="-78"/>
              </a:rPr>
              <a:t>جواب زحمات پدر و مادرم را بدهم احساس کنم آدم مهمی هستم</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fa-IR" sz="1800" dirty="0">
                <a:latin typeface="B Zar" panose="00000400000000000000" pitchFamily="2" charset="-78"/>
                <a:ea typeface="Calibri" panose="020F0502020204030204" pitchFamily="34" charset="0"/>
                <a:cs typeface="B Nazanin" panose="00000400000000000000" pitchFamily="2" charset="-78"/>
              </a:rPr>
              <a:t>مشاور : پس تو می‌خواستی به اینها برسی به جایگاه مهم و ارزشمندی برسید اما آیا رسیدن به این اهداف فقط از طریق قبولی در دانشگاه تهران این اتفاق می‌افتد؟</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fa-IR" sz="1800" dirty="0">
                <a:latin typeface="B Zar" panose="00000400000000000000" pitchFamily="2" charset="-78"/>
                <a:ea typeface="Calibri" panose="020F0502020204030204" pitchFamily="34" charset="0"/>
                <a:cs typeface="B Nazanin" panose="00000400000000000000" pitchFamily="2" charset="-78"/>
              </a:rPr>
              <a:t>از مسیر دیگری نمی‌توان بروی؟</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fa-IR" sz="1800" dirty="0">
                <a:latin typeface="B Zar" panose="00000400000000000000" pitchFamily="2" charset="-78"/>
                <a:ea typeface="Calibri" panose="020F0502020204030204" pitchFamily="34" charset="0"/>
                <a:cs typeface="B Nazanin" panose="00000400000000000000" pitchFamily="2" charset="-78"/>
              </a:rPr>
              <a:t>چون از این مسیر رتبه تک رقمی دانشگاه تهران نمی توانم به این هدف برسم پس خودم را بکشم می‌گوییم مسیرت را عوض کن </a:t>
            </a:r>
            <a:endParaRPr lang="en-US" sz="14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0"/>
              </a:spcAft>
            </a:pPr>
            <a:r>
              <a:rPr lang="fa-IR" sz="1800" dirty="0">
                <a:latin typeface="B Zar" panose="00000400000000000000" pitchFamily="2" charset="-78"/>
                <a:ea typeface="Calibri" panose="020F0502020204030204" pitchFamily="34" charset="0"/>
                <a:cs typeface="B Nazanin" panose="00000400000000000000" pitchFamily="2" charset="-78"/>
              </a:rPr>
              <a:t>وقتی</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به</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بیمار</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کمک</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می</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کنید</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تا</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موقعیت</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خود</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را</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دقیق</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تر</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بررسی</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کند،</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اغلب</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می</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توانند</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خطاها</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و</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اشتباهاتی</a:t>
            </a:r>
            <a:r>
              <a:rPr lang="fa-IR" sz="1800" dirty="0">
                <a:latin typeface="Calibri" panose="020F0502020204030204" pitchFamily="34" charset="0"/>
                <a:ea typeface="Calibri" panose="020F0502020204030204" pitchFamily="34" charset="0"/>
                <a:cs typeface="B Nazanin"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را در</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منطق</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خود</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ببینند</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و</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متوجه</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شوند</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موقعیت</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به</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آن</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اندازه</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هم</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که</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فکر</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می</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کنند،</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بد</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نیست</a:t>
            </a:r>
            <a:r>
              <a:rPr lang="en-US" sz="1800" dirty="0">
                <a:latin typeface="B Zar" panose="00000400000000000000" pitchFamily="2" charset="-78"/>
                <a:ea typeface="Calibri" panose="020F0502020204030204" pitchFamily="34" charset="0"/>
                <a:cs typeface="B Nazanin"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این</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موضوع</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وضعیت خلقی</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آنها</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را</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بهتر</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کرده</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و</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تمایل</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آنها</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را</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برای</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خودکشی</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کاهش</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می</a:t>
            </a:r>
            <a:r>
              <a:rPr lang="fa-IR" sz="1800" dirty="0">
                <a:latin typeface="B Zar" panose="00000400000000000000" pitchFamily="2" charset="-78"/>
                <a:ea typeface="Calibri" panose="020F0502020204030204" pitchFamily="34" charset="0"/>
                <a:cs typeface="B Zar" panose="00000400000000000000" pitchFamily="2" charset="-78"/>
              </a:rPr>
              <a:t> </a:t>
            </a:r>
            <a:r>
              <a:rPr lang="fa-IR" sz="1800" dirty="0">
                <a:latin typeface="B Zar" panose="00000400000000000000" pitchFamily="2" charset="-78"/>
                <a:ea typeface="Calibri" panose="020F0502020204030204" pitchFamily="34" charset="0"/>
                <a:cs typeface="B Nazanin" panose="00000400000000000000" pitchFamily="2" charset="-78"/>
              </a:rPr>
              <a:t>دهد.</a:t>
            </a:r>
            <a:endParaRPr lang="en-US" sz="14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mj-lt"/>
              <a:buAutoNum type="arabicPeriod"/>
            </a:pPr>
            <a:endParaRPr lang="fa-IR" sz="1800" b="1" dirty="0" smtClean="0">
              <a:latin typeface="B Zar" panose="00000400000000000000" pitchFamily="2" charset="-78"/>
              <a:ea typeface="Calibri" panose="020F0502020204030204" pitchFamily="34" charset="0"/>
              <a:cs typeface="B Nazanin"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85750" lvl="0" indent="-285750" algn="ctr" rtl="1">
              <a:lnSpc>
                <a:spcPct val="107000"/>
              </a:lnSpc>
              <a:spcBef>
                <a:spcPct val="20000"/>
              </a:spcBef>
              <a:buClr>
                <a:prstClr val="white"/>
              </a:buClr>
              <a:buSzPct val="80000"/>
              <a:buFont typeface="Wingdings 3" panose="05040102010807070707" pitchFamily="18" charset="2"/>
              <a:buChar char=""/>
            </a:pPr>
            <a:r>
              <a:rPr lang="fa-IR" sz="36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سوم: مداخله</a:t>
            </a: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01495563"/>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lvl="0" indent="-342900" algn="just" rtl="1">
              <a:lnSpc>
                <a:spcPct val="107000"/>
              </a:lnSpc>
              <a:spcAft>
                <a:spcPts val="0"/>
              </a:spcAft>
              <a:buFont typeface="+mj-lt"/>
              <a:buAutoNum type="arabicPeriod"/>
            </a:pPr>
            <a:r>
              <a:rPr lang="fa-IR" sz="2800" b="1" dirty="0" smtClean="0">
                <a:latin typeface="B Zar" panose="00000400000000000000" pitchFamily="2" charset="-78"/>
                <a:ea typeface="Calibri" panose="020F0502020204030204" pitchFamily="34" charset="0"/>
                <a:cs typeface="B Nazanin" panose="00000400000000000000" pitchFamily="2" charset="-78"/>
              </a:rPr>
              <a:t>3. شناسایی</a:t>
            </a:r>
            <a:r>
              <a:rPr lang="fa-IR" sz="2800" b="1" dirty="0" smtClean="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و</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اصلاح</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خطاهای</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smtClean="0">
                <a:latin typeface="B Zar" panose="00000400000000000000" pitchFamily="2" charset="-78"/>
                <a:ea typeface="Calibri" panose="020F0502020204030204" pitchFamily="34" charset="0"/>
                <a:cs typeface="B Nazanin" panose="00000400000000000000" pitchFamily="2" charset="-78"/>
              </a:rPr>
              <a:t>شناختی</a:t>
            </a:r>
          </a:p>
          <a:p>
            <a:pPr marL="342900" lvl="0" indent="-342900" algn="just" rtl="1">
              <a:lnSpc>
                <a:spcPct val="107000"/>
              </a:lnSpc>
              <a:spcAft>
                <a:spcPts val="0"/>
              </a:spcAft>
              <a:buFont typeface="+mj-lt"/>
              <a:buAutoNum type="arabicPeriod"/>
            </a:pPr>
            <a:r>
              <a:rPr lang="fa-IR" sz="2400" dirty="0">
                <a:latin typeface="B Zar" panose="00000400000000000000" pitchFamily="2" charset="-78"/>
                <a:ea typeface="Calibri" panose="020F0502020204030204" pitchFamily="34" charset="0"/>
                <a:cs typeface="B Nazanin" panose="00000400000000000000" pitchFamily="2" charset="-78"/>
              </a:rPr>
              <a:t>در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smtClean="0">
                <a:latin typeface="B Zar" panose="00000400000000000000" pitchFamily="2" charset="-78"/>
                <a:ea typeface="Calibri" panose="020F0502020204030204" pitchFamily="34" charset="0"/>
                <a:cs typeface="B Nazanin" panose="00000400000000000000" pitchFamily="2" charset="-78"/>
              </a:rPr>
              <a:t>مرحله سوم</a:t>
            </a:r>
            <a:r>
              <a:rPr lang="fa-IR" sz="2400" dirty="0" smtClean="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باید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روی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دلایلِ</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عدم</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اقدام</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خودکشی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کنید</a:t>
            </a:r>
            <a:r>
              <a:rPr lang="en-US" sz="2400" dirty="0">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برای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بیمار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توضیح</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دهید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اکثر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افرادی که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خودکشی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فکر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کنند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خواهند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از</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درد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رنج</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فرار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کنند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همیشه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هم</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نمی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خواهند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بمیرند</a:t>
            </a:r>
            <a:r>
              <a:rPr lang="en-US" sz="2400" dirty="0">
                <a:latin typeface="B Zar" panose="00000400000000000000" pitchFamily="2" charset="-78"/>
                <a:ea typeface="Calibri" panose="020F0502020204030204" pitchFamily="34" charset="0"/>
                <a:cs typeface="B Nazanin" panose="00000400000000000000" pitchFamily="2" charset="-78"/>
              </a:rPr>
              <a:t>.</a:t>
            </a:r>
            <a:r>
              <a:rPr lang="fa-IR" sz="2400" dirty="0">
                <a:latin typeface="B Zar" panose="00000400000000000000" pitchFamily="2" charset="-78"/>
                <a:ea typeface="Calibri" panose="020F0502020204030204" pitchFamily="34" charset="0"/>
                <a:cs typeface="B Nazanin" panose="00000400000000000000" pitchFamily="2" charset="-78"/>
              </a:rPr>
              <a:t> وقتی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احساس</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افسردگی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کنید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روی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چیزهایی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u="sng" dirty="0">
                <a:latin typeface="B Zar" panose="00000400000000000000" pitchFamily="2" charset="-78"/>
                <a:ea typeface="Calibri" panose="020F0502020204030204" pitchFamily="34" charset="0"/>
                <a:cs typeface="B Nazanin" panose="00000400000000000000" pitchFamily="2" charset="-78"/>
              </a:rPr>
              <a:t>در</a:t>
            </a:r>
            <a:r>
              <a:rPr lang="fa-IR" sz="2400" u="sng" dirty="0">
                <a:latin typeface="B Zar" panose="00000400000000000000" pitchFamily="2" charset="-78"/>
                <a:ea typeface="Calibri" panose="020F0502020204030204" pitchFamily="34" charset="0"/>
                <a:cs typeface="B Zar" panose="00000400000000000000" pitchFamily="2" charset="-78"/>
              </a:rPr>
              <a:t> </a:t>
            </a:r>
            <a:r>
              <a:rPr lang="fa-IR" sz="2400" u="sng" dirty="0">
                <a:latin typeface="B Zar" panose="00000400000000000000" pitchFamily="2" charset="-78"/>
                <a:ea typeface="Calibri" panose="020F0502020204030204" pitchFamily="34" charset="0"/>
                <a:cs typeface="B Nazanin" panose="00000400000000000000" pitchFamily="2" charset="-78"/>
              </a:rPr>
              <a:t>زندگی</a:t>
            </a:r>
            <a:r>
              <a:rPr lang="fa-IR" sz="2400" u="sng" dirty="0">
                <a:latin typeface="B Zar" panose="00000400000000000000" pitchFamily="2" charset="-78"/>
                <a:ea typeface="Calibri" panose="020F0502020204030204" pitchFamily="34" charset="0"/>
                <a:cs typeface="B Zar" panose="00000400000000000000" pitchFamily="2" charset="-78"/>
              </a:rPr>
              <a:t> </a:t>
            </a:r>
            <a:r>
              <a:rPr lang="fa-IR" sz="2400" u="sng" dirty="0">
                <a:latin typeface="B Zar" panose="00000400000000000000" pitchFamily="2" charset="-78"/>
                <a:ea typeface="Calibri" panose="020F0502020204030204" pitchFamily="34" charset="0"/>
                <a:cs typeface="B Nazanin" panose="00000400000000000000" pitchFamily="2" charset="-78"/>
              </a:rPr>
              <a:t>تان</a:t>
            </a:r>
            <a:r>
              <a:rPr lang="fa-IR" sz="2400" u="sng" dirty="0">
                <a:latin typeface="B Zar" panose="00000400000000000000" pitchFamily="2" charset="-78"/>
                <a:ea typeface="Calibri" panose="020F0502020204030204" pitchFamily="34" charset="0"/>
                <a:cs typeface="B Zar" panose="00000400000000000000" pitchFamily="2" charset="-78"/>
              </a:rPr>
              <a:t> </a:t>
            </a:r>
            <a:r>
              <a:rPr lang="fa-IR" sz="2400" u="sng" dirty="0">
                <a:latin typeface="B Zar" panose="00000400000000000000" pitchFamily="2" charset="-78"/>
                <a:ea typeface="Calibri" panose="020F0502020204030204" pitchFamily="34" charset="0"/>
                <a:cs typeface="B Nazanin" panose="00000400000000000000" pitchFamily="2" charset="-78"/>
              </a:rPr>
              <a:t>تمرکز</a:t>
            </a:r>
            <a:r>
              <a:rPr lang="fa-IR" sz="2400" u="sng" dirty="0">
                <a:latin typeface="B Zar" panose="00000400000000000000" pitchFamily="2" charset="-78"/>
                <a:ea typeface="Calibri" panose="020F0502020204030204" pitchFamily="34" charset="0"/>
                <a:cs typeface="B Zar" panose="00000400000000000000" pitchFamily="2" charset="-78"/>
              </a:rPr>
              <a:t> </a:t>
            </a:r>
            <a:r>
              <a:rPr lang="fa-IR" sz="2400" u="sng" dirty="0">
                <a:latin typeface="B Zar" panose="00000400000000000000" pitchFamily="2" charset="-78"/>
                <a:ea typeface="Calibri" panose="020F0502020204030204" pitchFamily="34" charset="0"/>
                <a:cs typeface="B Nazanin" panose="00000400000000000000" pitchFamily="2" charset="-78"/>
              </a:rPr>
              <a:t>کنید</a:t>
            </a:r>
            <a:r>
              <a:rPr lang="fa-IR" sz="2400" u="sng" dirty="0">
                <a:latin typeface="B Zar" panose="00000400000000000000" pitchFamily="2" charset="-78"/>
                <a:ea typeface="Calibri" panose="020F0502020204030204" pitchFamily="34" charset="0"/>
                <a:cs typeface="B Zar" panose="00000400000000000000" pitchFamily="2" charset="-78"/>
              </a:rPr>
              <a:t> </a:t>
            </a:r>
            <a:r>
              <a:rPr lang="fa-IR" sz="2400" u="sng" dirty="0">
                <a:latin typeface="B Zar" panose="00000400000000000000" pitchFamily="2" charset="-78"/>
                <a:ea typeface="Calibri" panose="020F0502020204030204" pitchFamily="34" charset="0"/>
                <a:cs typeface="B Nazanin" panose="00000400000000000000" pitchFamily="2" charset="-78"/>
              </a:rPr>
              <a:t>که</a:t>
            </a:r>
            <a:r>
              <a:rPr lang="fa-IR" sz="2400" u="sng" dirty="0">
                <a:latin typeface="B Zar" panose="00000400000000000000" pitchFamily="2" charset="-78"/>
                <a:ea typeface="Calibri" panose="020F0502020204030204" pitchFamily="34" charset="0"/>
                <a:cs typeface="B Zar" panose="00000400000000000000" pitchFamily="2" charset="-78"/>
              </a:rPr>
              <a:t> </a:t>
            </a:r>
            <a:r>
              <a:rPr lang="fa-IR" sz="2400" u="sng" dirty="0">
                <a:latin typeface="B Zar" panose="00000400000000000000" pitchFamily="2" charset="-78"/>
                <a:ea typeface="Calibri" panose="020F0502020204030204" pitchFamily="34" charset="0"/>
                <a:cs typeface="B Nazanin" panose="00000400000000000000" pitchFamily="2" charset="-78"/>
              </a:rPr>
              <a:t>منفی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است</a:t>
            </a:r>
            <a:r>
              <a:rPr lang="en-US" sz="2400" dirty="0">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نوع تفکر،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خودکشی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عنوان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تنها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راه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حل</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ممکن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جلوه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دهد</a:t>
            </a:r>
            <a:r>
              <a:rPr lang="en-US" sz="2400" dirty="0">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اما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عوض،</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سعی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کنید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برخی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از دلایلی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برای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زندگی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کردن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دارید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فکر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کنید</a:t>
            </a:r>
            <a:r>
              <a:rPr lang="en-US" sz="2400" dirty="0">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برای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مثال</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بسیاری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از</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مردم</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ارتباطاتی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اشخاص</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مورد علاقه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دارند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یا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اعتقادات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مذهبی،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اهداف</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رویاها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یا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مسئولیت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هایی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نسبت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دیگران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دارند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آنها دلیل</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زنده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ماندن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دهد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مانع</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از</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آن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شود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براساس</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افکار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خودکشی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عمل</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کنند</a:t>
            </a:r>
            <a:r>
              <a:rPr lang="en-US" sz="2400" dirty="0">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روشن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است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که یکی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از</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موانع</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اصلی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خودکشی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است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فرد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بقیه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زندگیش</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ازدست</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دهد</a:t>
            </a:r>
            <a:r>
              <a:rPr lang="en-US" sz="2400" dirty="0">
                <a:latin typeface="B Zar" panose="00000400000000000000" pitchFamily="2" charset="-78"/>
                <a:ea typeface="Calibri" panose="020F0502020204030204" pitchFamily="34" charset="0"/>
                <a:cs typeface="B Nazanin"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اگر</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فرد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همچنان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امید داشته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باشد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و</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معتقد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باشد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که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زندگی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ارزش</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زندگی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گردن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را</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دارد،</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این</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دلیل</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خوبی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برای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پیشگیری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از اقدام</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به</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خودکشی</a:t>
            </a:r>
            <a:r>
              <a:rPr lang="fa-IR" sz="2400" dirty="0">
                <a:latin typeface="B Zar" panose="00000400000000000000" pitchFamily="2" charset="-78"/>
                <a:ea typeface="Calibri" panose="020F0502020204030204" pitchFamily="34" charset="0"/>
                <a:cs typeface="B Zar" panose="00000400000000000000" pitchFamily="2" charset="-78"/>
              </a:rPr>
              <a:t> </a:t>
            </a:r>
            <a:r>
              <a:rPr lang="fa-IR" sz="2400" dirty="0">
                <a:latin typeface="B Zar" panose="00000400000000000000" pitchFamily="2" charset="-78"/>
                <a:ea typeface="Calibri" panose="020F0502020204030204" pitchFamily="34" charset="0"/>
                <a:cs typeface="B Nazanin" panose="00000400000000000000" pitchFamily="2" charset="-78"/>
              </a:rPr>
              <a:t>است</a:t>
            </a:r>
            <a:r>
              <a:rPr lang="fa-IR" sz="2400" dirty="0">
                <a:latin typeface="B Zar" panose="00000400000000000000" pitchFamily="2" charset="-78"/>
                <a:ea typeface="Calibri" panose="020F0502020204030204" pitchFamily="34" charset="0"/>
                <a:cs typeface="B Zar" panose="00000400000000000000" pitchFamily="2" charset="-78"/>
              </a:rPr>
              <a:t> </a:t>
            </a:r>
            <a:endParaRPr lang="fa-IR" sz="2400" b="1" dirty="0" smtClean="0">
              <a:latin typeface="B Zar" panose="00000400000000000000" pitchFamily="2" charset="-78"/>
              <a:ea typeface="Calibri" panose="020F0502020204030204" pitchFamily="34" charset="0"/>
              <a:cs typeface="B Nazanin"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85750" lvl="0" indent="-285750" algn="ctr" rtl="1">
              <a:lnSpc>
                <a:spcPct val="107000"/>
              </a:lnSpc>
              <a:spcBef>
                <a:spcPct val="20000"/>
              </a:spcBef>
              <a:buClr>
                <a:prstClr val="white"/>
              </a:buClr>
              <a:buSzPct val="80000"/>
              <a:buFont typeface="Wingdings 3" panose="05040102010807070707" pitchFamily="18" charset="2"/>
              <a:buChar char=""/>
            </a:pPr>
            <a:r>
              <a:rPr lang="fa-IR" sz="36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سوم: مداخله</a:t>
            </a: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13050085"/>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lvl="0" indent="-342900" algn="just" rtl="1">
              <a:lnSpc>
                <a:spcPct val="107000"/>
              </a:lnSpc>
              <a:spcAft>
                <a:spcPts val="0"/>
              </a:spcAft>
              <a:buFont typeface="+mj-lt"/>
              <a:buAutoNum type="arabicPeriod"/>
            </a:pPr>
            <a:r>
              <a:rPr lang="fa-IR" sz="2800" b="1" dirty="0">
                <a:latin typeface="B Zar" panose="00000400000000000000" pitchFamily="2" charset="-78"/>
                <a:ea typeface="Calibri" panose="020F0502020204030204" pitchFamily="34" charset="0"/>
                <a:cs typeface="B Nazanin" panose="00000400000000000000" pitchFamily="2" charset="-78"/>
              </a:rPr>
              <a:t>3</a:t>
            </a:r>
            <a:r>
              <a:rPr lang="fa-IR" sz="2800" b="1" dirty="0" smtClean="0">
                <a:latin typeface="B Zar" panose="00000400000000000000" pitchFamily="2" charset="-78"/>
                <a:ea typeface="Calibri" panose="020F0502020204030204" pitchFamily="34" charset="0"/>
                <a:cs typeface="B Nazanin" panose="00000400000000000000" pitchFamily="2" charset="-78"/>
              </a:rPr>
              <a:t>. شناسایی</a:t>
            </a:r>
            <a:r>
              <a:rPr lang="fa-IR" sz="2800" b="1" dirty="0" smtClean="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و</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اصلاح</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a:latin typeface="B Zar" panose="00000400000000000000" pitchFamily="2" charset="-78"/>
                <a:ea typeface="Calibri" panose="020F0502020204030204" pitchFamily="34" charset="0"/>
                <a:cs typeface="B Nazanin" panose="00000400000000000000" pitchFamily="2" charset="-78"/>
              </a:rPr>
              <a:t>خطاهای</a:t>
            </a:r>
            <a:r>
              <a:rPr lang="fa-IR" sz="2800" b="1" dirty="0">
                <a:latin typeface="B Zar" panose="00000400000000000000" pitchFamily="2" charset="-78"/>
                <a:ea typeface="Calibri" panose="020F0502020204030204" pitchFamily="34" charset="0"/>
                <a:cs typeface="B Zar" panose="00000400000000000000" pitchFamily="2" charset="-78"/>
              </a:rPr>
              <a:t> </a:t>
            </a:r>
            <a:r>
              <a:rPr lang="fa-IR" sz="2800" b="1" dirty="0" smtClean="0">
                <a:latin typeface="B Zar" panose="00000400000000000000" pitchFamily="2" charset="-78"/>
                <a:ea typeface="Calibri" panose="020F0502020204030204" pitchFamily="34" charset="0"/>
                <a:cs typeface="B Nazanin" panose="00000400000000000000" pitchFamily="2" charset="-78"/>
              </a:rPr>
              <a:t>شناختی</a:t>
            </a:r>
          </a:p>
          <a:p>
            <a:pPr marL="342900" lvl="0" indent="-342900" algn="just" rtl="1">
              <a:lnSpc>
                <a:spcPct val="107000"/>
              </a:lnSpc>
              <a:spcAft>
                <a:spcPts val="800"/>
              </a:spcAft>
              <a:buFont typeface="+mj-lt"/>
              <a:buAutoNum type="arabicPeriod"/>
            </a:pPr>
            <a:r>
              <a:rPr lang="fa-IR" sz="2800" dirty="0">
                <a:latin typeface="B Zar" panose="00000400000000000000" pitchFamily="2" charset="-78"/>
                <a:ea typeface="Calibri" panose="020F0502020204030204" pitchFamily="34" charset="0"/>
                <a:cs typeface="B Nazanin" panose="00000400000000000000" pitchFamily="2" charset="-78"/>
              </a:rPr>
              <a:t>ولی</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برای</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کسانی</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که</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کاملا</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ناامید</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هستند</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لازم</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است</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روی</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دلایلی</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که</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خیلی</a:t>
            </a:r>
            <a:r>
              <a:rPr lang="fa-IR" sz="2800" dirty="0">
                <a:latin typeface="B Zar" panose="00000400000000000000" pitchFamily="2" charset="-78"/>
                <a:ea typeface="Calibri" panose="020F0502020204030204" pitchFamily="34" charset="0"/>
                <a:cs typeface="B Zar" panose="00000400000000000000" pitchFamily="2" charset="-78"/>
              </a:rPr>
              <a:t> </a:t>
            </a:r>
            <a:r>
              <a:rPr lang="fa-IR" sz="2800" dirty="0">
                <a:latin typeface="B Zar" panose="00000400000000000000" pitchFamily="2" charset="-78"/>
                <a:ea typeface="Calibri" panose="020F0502020204030204" pitchFamily="34" charset="0"/>
                <a:cs typeface="B Nazanin" panose="00000400000000000000" pitchFamily="2" charset="-78"/>
              </a:rPr>
              <a:t>مربوط به امید به آینده نیست، تمرکز شود. این دلایل می تواند شامل اثر خودکشی احتمالی بیمار روی همسر، فرزندان و سایر اعضای خانواده، گناه بودن خودکشی در مذهب، و... باشد. بخاطر داشته باشید بسیاری از افراد احساسات دوگانه ای در مورد خودکشی دارند و فقط در جستجوی شیوه ای برای خلاص شدن از دردی هستند که احساس می کنند دیگر قادر به تحمل آن نیستند. بنابراین، باید با پرسیدن یک سری سوال، فهرستی از دلایل مراجع را برای زنده ماندن، کشف کنید.</a:t>
            </a:r>
            <a:endParaRPr lang="en-US" sz="28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sz="2800" dirty="0">
                <a:latin typeface="B Zar" panose="00000400000000000000" pitchFamily="2" charset="-78"/>
                <a:ea typeface="Calibri" panose="020F0502020204030204" pitchFamily="34" charset="0"/>
                <a:cs typeface="B Nazanin" panose="00000400000000000000" pitchFamily="2" charset="-78"/>
              </a:rPr>
              <a:t>سپس از بیمار بخواهید تمام دلایلی را که برای زنده ماندن دارد، بنویسید تا هر وقت خلقش پایین آمد آنها را به خود یادآوری کند.</a:t>
            </a:r>
            <a:endParaRPr lang="en-US" sz="2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mj-lt"/>
              <a:buAutoNum type="arabicPeriod"/>
            </a:pPr>
            <a:endParaRPr lang="fa-IR" sz="2800" b="1" dirty="0" smtClean="0">
              <a:latin typeface="B Zar" panose="00000400000000000000" pitchFamily="2" charset="-78"/>
              <a:ea typeface="Calibri" panose="020F0502020204030204" pitchFamily="34" charset="0"/>
              <a:cs typeface="B Nazanin"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85750" lvl="0" indent="-285750" algn="ctr" rtl="1">
              <a:lnSpc>
                <a:spcPct val="107000"/>
              </a:lnSpc>
              <a:spcBef>
                <a:spcPct val="20000"/>
              </a:spcBef>
              <a:buClr>
                <a:prstClr val="white"/>
              </a:buClr>
              <a:buSzPct val="80000"/>
              <a:buFont typeface="Wingdings 3" panose="05040102010807070707" pitchFamily="18" charset="2"/>
              <a:buChar char=""/>
            </a:pPr>
            <a:r>
              <a:rPr lang="fa-IR" sz="36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سوم: مداخله</a:t>
            </a: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51776775"/>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lvl="0" indent="-342900" algn="just" rtl="1">
              <a:lnSpc>
                <a:spcPct val="107000"/>
              </a:lnSpc>
              <a:spcAft>
                <a:spcPts val="0"/>
              </a:spcAft>
              <a:buFont typeface="+mj-lt"/>
              <a:buAutoNum type="arabicPeriod"/>
            </a:pPr>
            <a:r>
              <a:rPr lang="fa-IR" b="1" dirty="0" smtClean="0">
                <a:latin typeface="B Zar" panose="00000400000000000000" pitchFamily="2" charset="-78"/>
                <a:ea typeface="Calibri" panose="020F0502020204030204" pitchFamily="34" charset="0"/>
                <a:cs typeface="B Nazanin" panose="00000400000000000000" pitchFamily="2" charset="-78"/>
              </a:rPr>
              <a:t>3. شناسایی</a:t>
            </a:r>
            <a:r>
              <a:rPr lang="fa-IR" b="1" dirty="0" smtClean="0">
                <a:latin typeface="B Zar" panose="00000400000000000000" pitchFamily="2" charset="-78"/>
                <a:ea typeface="Calibri" panose="020F0502020204030204" pitchFamily="34" charset="0"/>
                <a:cs typeface="B Zar" panose="00000400000000000000" pitchFamily="2" charset="-78"/>
              </a:rPr>
              <a:t> </a:t>
            </a:r>
            <a:r>
              <a:rPr lang="fa-IR" b="1" dirty="0">
                <a:latin typeface="B Zar" panose="00000400000000000000" pitchFamily="2" charset="-78"/>
                <a:ea typeface="Calibri" panose="020F0502020204030204" pitchFamily="34" charset="0"/>
                <a:cs typeface="B Nazanin" panose="00000400000000000000" pitchFamily="2" charset="-78"/>
              </a:rPr>
              <a:t>و</a:t>
            </a:r>
            <a:r>
              <a:rPr lang="fa-IR" b="1" dirty="0">
                <a:latin typeface="B Zar" panose="00000400000000000000" pitchFamily="2" charset="-78"/>
                <a:ea typeface="Calibri" panose="020F0502020204030204" pitchFamily="34" charset="0"/>
                <a:cs typeface="B Zar" panose="00000400000000000000" pitchFamily="2" charset="-78"/>
              </a:rPr>
              <a:t> </a:t>
            </a:r>
            <a:r>
              <a:rPr lang="fa-IR" b="1" dirty="0">
                <a:latin typeface="B Zar" panose="00000400000000000000" pitchFamily="2" charset="-78"/>
                <a:ea typeface="Calibri" panose="020F0502020204030204" pitchFamily="34" charset="0"/>
                <a:cs typeface="B Nazanin" panose="00000400000000000000" pitchFamily="2" charset="-78"/>
              </a:rPr>
              <a:t>اصلاح</a:t>
            </a:r>
            <a:r>
              <a:rPr lang="fa-IR" b="1" dirty="0">
                <a:latin typeface="B Zar" panose="00000400000000000000" pitchFamily="2" charset="-78"/>
                <a:ea typeface="Calibri" panose="020F0502020204030204" pitchFamily="34" charset="0"/>
                <a:cs typeface="B Zar" panose="00000400000000000000" pitchFamily="2" charset="-78"/>
              </a:rPr>
              <a:t> </a:t>
            </a:r>
            <a:r>
              <a:rPr lang="fa-IR" b="1" dirty="0">
                <a:latin typeface="B Zar" panose="00000400000000000000" pitchFamily="2" charset="-78"/>
                <a:ea typeface="Calibri" panose="020F0502020204030204" pitchFamily="34" charset="0"/>
                <a:cs typeface="B Nazanin" panose="00000400000000000000" pitchFamily="2" charset="-78"/>
              </a:rPr>
              <a:t>خطاهای</a:t>
            </a:r>
            <a:r>
              <a:rPr lang="fa-IR" b="1" dirty="0">
                <a:latin typeface="B Zar" panose="00000400000000000000" pitchFamily="2" charset="-78"/>
                <a:ea typeface="Calibri" panose="020F0502020204030204" pitchFamily="34" charset="0"/>
                <a:cs typeface="B Zar" panose="00000400000000000000" pitchFamily="2" charset="-78"/>
              </a:rPr>
              <a:t> </a:t>
            </a:r>
            <a:r>
              <a:rPr lang="fa-IR" b="1" dirty="0" smtClean="0">
                <a:latin typeface="B Zar" panose="00000400000000000000" pitchFamily="2" charset="-78"/>
                <a:ea typeface="Calibri" panose="020F0502020204030204" pitchFamily="34" charset="0"/>
                <a:cs typeface="B Nazanin" panose="00000400000000000000" pitchFamily="2" charset="-78"/>
              </a:rPr>
              <a:t>شناختی</a:t>
            </a:r>
          </a:p>
          <a:p>
            <a:pPr marL="457200" algn="r" rtl="1">
              <a:lnSpc>
                <a:spcPct val="107000"/>
              </a:lnSpc>
              <a:spcAft>
                <a:spcPts val="800"/>
              </a:spcAft>
            </a:pPr>
            <a:r>
              <a:rPr lang="fa-IR" dirty="0">
                <a:solidFill>
                  <a:srgbClr val="FF0000"/>
                </a:solidFill>
                <a:latin typeface="B Zar" panose="00000400000000000000" pitchFamily="2" charset="-78"/>
                <a:ea typeface="Calibri" panose="020F0502020204030204" pitchFamily="34" charset="0"/>
                <a:cs typeface="B Nazanin" panose="00000400000000000000" pitchFamily="2" charset="-78"/>
              </a:rPr>
              <a:t>تکنیک بخش ها </a:t>
            </a:r>
            <a:endParaRPr lang="en-US" dirty="0">
              <a:latin typeface="Calibri" panose="020F0502020204030204" pitchFamily="34" charset="0"/>
              <a:ea typeface="Calibri" panose="020F0502020204030204" pitchFamily="34" charset="0"/>
              <a:cs typeface="Arial" panose="020B0604020202020204" pitchFamily="34" charset="0"/>
            </a:endParaRPr>
          </a:p>
          <a:p>
            <a:pPr marL="457200" algn="r" rtl="1">
              <a:lnSpc>
                <a:spcPct val="107000"/>
              </a:lnSpc>
              <a:spcAft>
                <a:spcPts val="800"/>
              </a:spcAft>
            </a:pPr>
            <a:r>
              <a:rPr lang="fa-IR" dirty="0">
                <a:latin typeface="B Zar" panose="00000400000000000000" pitchFamily="2" charset="-78"/>
                <a:ea typeface="Calibri" panose="020F0502020204030204" pitchFamily="34" charset="0"/>
                <a:cs typeface="B Nazanin" panose="00000400000000000000" pitchFamily="2" charset="-78"/>
              </a:rPr>
              <a:t>روانشناس : تو به خودکشی فکر می‌کنی و بعضی مواقع دوست نداری تو این دنیا </a:t>
            </a:r>
            <a:r>
              <a:rPr lang="fa-IR" dirty="0" smtClean="0">
                <a:latin typeface="B Zar" panose="00000400000000000000" pitchFamily="2" charset="-78"/>
                <a:ea typeface="Calibri" panose="020F0502020204030204" pitchFamily="34" charset="0"/>
                <a:cs typeface="B Nazanin" panose="00000400000000000000" pitchFamily="2" charset="-78"/>
              </a:rPr>
              <a:t>باشی</a:t>
            </a:r>
            <a:r>
              <a:rPr lang="fa-IR" dirty="0" smtClean="0">
                <a:latin typeface="Calibri" panose="020F0502020204030204" pitchFamily="34" charset="0"/>
                <a:ea typeface="Calibri" panose="020F0502020204030204" pitchFamily="34" charset="0"/>
                <a:cs typeface="Arial" panose="020B0604020202020204" pitchFamily="34" charset="0"/>
              </a:rPr>
              <a:t> </a:t>
            </a:r>
            <a:r>
              <a:rPr lang="fa-IR" dirty="0" smtClean="0">
                <a:latin typeface="B Zar" panose="00000400000000000000" pitchFamily="2" charset="-78"/>
                <a:ea typeface="Calibri" panose="020F0502020204030204" pitchFamily="34" charset="0"/>
                <a:cs typeface="B Nazanin" panose="00000400000000000000" pitchFamily="2" charset="-78"/>
              </a:rPr>
              <a:t>بخش </a:t>
            </a:r>
            <a:r>
              <a:rPr lang="fa-IR" dirty="0">
                <a:latin typeface="B Zar" panose="00000400000000000000" pitchFamily="2" charset="-78"/>
                <a:ea typeface="Calibri" panose="020F0502020204030204" pitchFamily="34" charset="0"/>
                <a:cs typeface="B Nazanin" panose="00000400000000000000" pitchFamily="2" charset="-78"/>
              </a:rPr>
              <a:t>بزرگی از وجودت تو را به سمت خودکشی هل می </a:t>
            </a:r>
            <a:r>
              <a:rPr lang="fa-IR" dirty="0" smtClean="0">
                <a:latin typeface="B Zar" panose="00000400000000000000" pitchFamily="2" charset="-78"/>
                <a:ea typeface="Calibri" panose="020F0502020204030204" pitchFamily="34" charset="0"/>
                <a:cs typeface="B Nazanin" panose="00000400000000000000" pitchFamily="2" charset="-78"/>
              </a:rPr>
              <a:t>دهد</a:t>
            </a:r>
            <a:r>
              <a:rPr lang="fa-IR" dirty="0" smtClean="0">
                <a:latin typeface="Calibri" panose="020F0502020204030204" pitchFamily="34" charset="0"/>
                <a:ea typeface="Calibri" panose="020F0502020204030204" pitchFamily="34" charset="0"/>
                <a:cs typeface="Arial" panose="020B0604020202020204" pitchFamily="34" charset="0"/>
              </a:rPr>
              <a:t> </a:t>
            </a:r>
          </a:p>
          <a:p>
            <a:pPr marL="457200" algn="r" rtl="1">
              <a:lnSpc>
                <a:spcPct val="107000"/>
              </a:lnSpc>
              <a:spcAft>
                <a:spcPts val="800"/>
              </a:spcAft>
            </a:pPr>
            <a:r>
              <a:rPr lang="fa-IR" dirty="0" smtClean="0">
                <a:latin typeface="B Zar" panose="00000400000000000000" pitchFamily="2" charset="-78"/>
                <a:ea typeface="Calibri" panose="020F0502020204030204" pitchFamily="34" charset="0"/>
                <a:cs typeface="B Nazanin" panose="00000400000000000000" pitchFamily="2" charset="-78"/>
              </a:rPr>
              <a:t>اما </a:t>
            </a:r>
            <a:r>
              <a:rPr lang="fa-IR" dirty="0">
                <a:latin typeface="B Zar" panose="00000400000000000000" pitchFamily="2" charset="-78"/>
                <a:ea typeface="Calibri" panose="020F0502020204030204" pitchFamily="34" charset="0"/>
                <a:cs typeface="B Nazanin" panose="00000400000000000000" pitchFamily="2" charset="-78"/>
              </a:rPr>
              <a:t>بخش دیگری از وجودت  تو را به زنده نگه داشتن هل می‌دهد چون الان پیش من هستی و زنده ای واین  بخش از وجودت از انجام این کار احساس خوبی ندارد. </a:t>
            </a:r>
            <a:endParaRPr lang="fa-IR" dirty="0" smtClean="0">
              <a:latin typeface="B Zar" panose="00000400000000000000" pitchFamily="2" charset="-78"/>
              <a:ea typeface="Calibri" panose="020F0502020204030204" pitchFamily="34" charset="0"/>
              <a:cs typeface="B Nazanin" panose="00000400000000000000" pitchFamily="2" charset="-78"/>
            </a:endParaRPr>
          </a:p>
          <a:p>
            <a:pPr marL="457200" algn="r" rtl="1">
              <a:lnSpc>
                <a:spcPct val="107000"/>
              </a:lnSpc>
              <a:spcAft>
                <a:spcPts val="800"/>
              </a:spcAft>
            </a:pPr>
            <a:r>
              <a:rPr lang="fa-IR" dirty="0" smtClean="0">
                <a:latin typeface="B Zar" panose="00000400000000000000" pitchFamily="2" charset="-78"/>
                <a:ea typeface="Calibri" panose="020F0502020204030204" pitchFamily="34" charset="0"/>
                <a:cs typeface="B Nazanin" panose="00000400000000000000" pitchFamily="2" charset="-78"/>
              </a:rPr>
              <a:t>بیا </a:t>
            </a:r>
            <a:r>
              <a:rPr lang="fa-IR" dirty="0">
                <a:latin typeface="B Zar" panose="00000400000000000000" pitchFamily="2" charset="-78"/>
                <a:ea typeface="Calibri" panose="020F0502020204030204" pitchFamily="34" charset="0"/>
                <a:cs typeface="B Nazanin" panose="00000400000000000000" pitchFamily="2" charset="-78"/>
              </a:rPr>
              <a:t>در مورد آن بخش که تو را زنده نگه داشته  بیشتر باهم حرف بزنیم</a:t>
            </a:r>
            <a:endParaRPr lang="en-US"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dirty="0">
                <a:latin typeface="B Zar" panose="00000400000000000000" pitchFamily="2" charset="-78"/>
                <a:ea typeface="Calibri" panose="020F0502020204030204" pitchFamily="34" charset="0"/>
                <a:cs typeface="B Nazanin" panose="00000400000000000000" pitchFamily="2" charset="-78"/>
              </a:rPr>
              <a:t>آن بخش چند درصد است آن بخشی که به تو می گوید خودت را بکش مثلا ۹۹ درصد از وجودت میگه خودت را بکش اما یک درصد از وجودت می گوید مرا نکش و می خواهم زنده بمانم مرا زنده نگه دار</a:t>
            </a:r>
            <a:r>
              <a:rPr lang="en-US" dirty="0">
                <a:latin typeface="B Zar" panose="00000400000000000000" pitchFamily="2" charset="-78"/>
                <a:ea typeface="Calibri" panose="020F0502020204030204" pitchFamily="34" charset="0"/>
                <a:cs typeface="B Nazanin" panose="00000400000000000000" pitchFamily="2" charset="-78"/>
              </a:rPr>
              <a:t>.</a:t>
            </a:r>
            <a:endParaRPr lang="en-US"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آن یک درصد چه می‌گوید:  آن بخش از وجود تو چه می‌گوید</a:t>
            </a:r>
            <a:r>
              <a:rPr lang="fa-IR" dirty="0">
                <a:latin typeface="B Zar" panose="00000400000000000000" pitchFamily="2" charset="-78"/>
                <a:ea typeface="Calibri" panose="020F0502020204030204" pitchFamily="34" charset="0"/>
                <a:cs typeface="B Zar" panose="00000400000000000000" pitchFamily="2" charset="-78"/>
              </a:rPr>
              <a:t> </a:t>
            </a:r>
            <a:endParaRPr lang="en-US"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dirty="0">
                <a:latin typeface="B Zar" panose="00000400000000000000" pitchFamily="2" charset="-78"/>
                <a:ea typeface="Calibri" panose="020F0502020204030204" pitchFamily="34" charset="0"/>
                <a:cs typeface="B Nazanin" panose="00000400000000000000" pitchFamily="2" charset="-78"/>
              </a:rPr>
              <a:t>چرا تو را می خواهد زنده نگه دارد بیا با آن حرف بزنیم</a:t>
            </a:r>
            <a:r>
              <a:rPr lang="fa-IR" dirty="0">
                <a:latin typeface="B Zar" panose="00000400000000000000" pitchFamily="2" charset="-78"/>
                <a:ea typeface="Calibri" panose="020F0502020204030204" pitchFamily="34" charset="0"/>
                <a:cs typeface="B Zar" panose="00000400000000000000" pitchFamily="2" charset="-78"/>
              </a:rPr>
              <a:t> </a:t>
            </a:r>
            <a:endParaRPr lang="en-US" dirty="0">
              <a:latin typeface="Calibri" panose="020F0502020204030204" pitchFamily="34" charset="0"/>
              <a:ea typeface="Calibri" panose="020F0502020204030204" pitchFamily="34" charset="0"/>
              <a:cs typeface="Arial" panose="020B0604020202020204" pitchFamily="34" charset="0"/>
            </a:endParaRPr>
          </a:p>
          <a:p>
            <a:pPr algn="r" rtl="1"/>
            <a:r>
              <a:rPr lang="fa-IR" dirty="0" smtClean="0">
                <a:latin typeface="B Zar" panose="00000400000000000000" pitchFamily="2" charset="-78"/>
                <a:ea typeface="Calibri" panose="020F0502020204030204" pitchFamily="34" charset="0"/>
                <a:cs typeface="B Nazanin" panose="00000400000000000000" pitchFamily="2" charset="-78"/>
              </a:rPr>
              <a:t>   یک </a:t>
            </a:r>
            <a:r>
              <a:rPr lang="fa-IR" dirty="0">
                <a:latin typeface="B Zar" panose="00000400000000000000" pitchFamily="2" charset="-78"/>
                <a:ea typeface="Calibri" panose="020F0502020204030204" pitchFamily="34" charset="0"/>
                <a:cs typeface="B Nazanin" panose="00000400000000000000" pitchFamily="2" charset="-78"/>
              </a:rPr>
              <a:t>مقدار هم حرف آن بخش از وجودت را بشنو</a:t>
            </a:r>
            <a:r>
              <a:rPr lang="en-US" dirty="0">
                <a:latin typeface="B Zar" panose="00000400000000000000" pitchFamily="2" charset="-78"/>
                <a:ea typeface="Calibri" panose="020F0502020204030204" pitchFamily="34" charset="0"/>
                <a:cs typeface="B Nazanin" panose="00000400000000000000" pitchFamily="2" charset="-78"/>
              </a:rPr>
              <a:t> </a:t>
            </a:r>
            <a:endParaRPr lang="fa-IR" b="1" dirty="0" smtClean="0">
              <a:latin typeface="B Zar" panose="00000400000000000000" pitchFamily="2" charset="-78"/>
              <a:ea typeface="Calibri" panose="020F0502020204030204" pitchFamily="34" charset="0"/>
              <a:cs typeface="B Nazanin"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85750" lvl="0" indent="-285750" algn="ctr" rtl="1">
              <a:lnSpc>
                <a:spcPct val="107000"/>
              </a:lnSpc>
              <a:spcBef>
                <a:spcPct val="20000"/>
              </a:spcBef>
              <a:buClr>
                <a:prstClr val="white"/>
              </a:buClr>
              <a:buSzPct val="80000"/>
              <a:buFont typeface="Wingdings 3" panose="05040102010807070707" pitchFamily="18" charset="2"/>
              <a:buChar char=""/>
            </a:pPr>
            <a:r>
              <a:rPr lang="fa-IR" sz="36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سوم: مداخله</a:t>
            </a: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19354140"/>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lvl="0" indent="-342900" algn="just" rtl="1">
              <a:lnSpc>
                <a:spcPct val="107000"/>
              </a:lnSpc>
              <a:spcAft>
                <a:spcPts val="0"/>
              </a:spcAft>
              <a:buFont typeface="+mj-lt"/>
              <a:buAutoNum type="arabicPeriod"/>
            </a:pPr>
            <a:r>
              <a:rPr lang="fa-IR" b="1" dirty="0" smtClean="0">
                <a:latin typeface="B Zar" panose="00000400000000000000" pitchFamily="2" charset="-78"/>
                <a:ea typeface="Calibri" panose="020F0502020204030204" pitchFamily="34" charset="0"/>
                <a:cs typeface="B Nazanin" panose="00000400000000000000" pitchFamily="2" charset="-78"/>
              </a:rPr>
              <a:t>3. </a:t>
            </a:r>
            <a:r>
              <a:rPr lang="fa-IR" sz="2400" b="1" dirty="0" smtClean="0">
                <a:latin typeface="B Zar" panose="00000400000000000000" pitchFamily="2" charset="-78"/>
                <a:ea typeface="Calibri" panose="020F0502020204030204" pitchFamily="34" charset="0"/>
                <a:cs typeface="B Nazanin" panose="00000400000000000000" pitchFamily="2" charset="-78"/>
              </a:rPr>
              <a:t>شناسایی</a:t>
            </a:r>
            <a:r>
              <a:rPr lang="fa-IR" sz="2400" b="1" dirty="0" smtClean="0">
                <a:latin typeface="B Zar" panose="00000400000000000000" pitchFamily="2" charset="-78"/>
                <a:ea typeface="Calibri" panose="020F0502020204030204" pitchFamily="34" charset="0"/>
                <a:cs typeface="B Zar" panose="00000400000000000000" pitchFamily="2" charset="-78"/>
              </a:rPr>
              <a:t> </a:t>
            </a:r>
            <a:r>
              <a:rPr lang="fa-IR" sz="2400" b="1" dirty="0">
                <a:latin typeface="B Zar" panose="00000400000000000000" pitchFamily="2" charset="-78"/>
                <a:ea typeface="Calibri" panose="020F0502020204030204" pitchFamily="34" charset="0"/>
                <a:cs typeface="B Nazanin" panose="00000400000000000000" pitchFamily="2" charset="-78"/>
              </a:rPr>
              <a:t>و</a:t>
            </a:r>
            <a:r>
              <a:rPr lang="fa-IR" sz="2400" b="1" dirty="0">
                <a:latin typeface="B Zar" panose="00000400000000000000" pitchFamily="2" charset="-78"/>
                <a:ea typeface="Calibri" panose="020F0502020204030204" pitchFamily="34" charset="0"/>
                <a:cs typeface="B Zar" panose="00000400000000000000" pitchFamily="2" charset="-78"/>
              </a:rPr>
              <a:t> </a:t>
            </a:r>
            <a:r>
              <a:rPr lang="fa-IR" sz="2400" b="1" dirty="0">
                <a:latin typeface="B Zar" panose="00000400000000000000" pitchFamily="2" charset="-78"/>
                <a:ea typeface="Calibri" panose="020F0502020204030204" pitchFamily="34" charset="0"/>
                <a:cs typeface="B Nazanin" panose="00000400000000000000" pitchFamily="2" charset="-78"/>
              </a:rPr>
              <a:t>اصلاح</a:t>
            </a:r>
            <a:r>
              <a:rPr lang="fa-IR" sz="2400" b="1" dirty="0">
                <a:latin typeface="B Zar" panose="00000400000000000000" pitchFamily="2" charset="-78"/>
                <a:ea typeface="Calibri" panose="020F0502020204030204" pitchFamily="34" charset="0"/>
                <a:cs typeface="B Zar" panose="00000400000000000000" pitchFamily="2" charset="-78"/>
              </a:rPr>
              <a:t> </a:t>
            </a:r>
            <a:r>
              <a:rPr lang="fa-IR" sz="2400" b="1" dirty="0">
                <a:latin typeface="B Zar" panose="00000400000000000000" pitchFamily="2" charset="-78"/>
                <a:ea typeface="Calibri" panose="020F0502020204030204" pitchFamily="34" charset="0"/>
                <a:cs typeface="B Nazanin" panose="00000400000000000000" pitchFamily="2" charset="-78"/>
              </a:rPr>
              <a:t>خطاهای</a:t>
            </a:r>
            <a:r>
              <a:rPr lang="fa-IR" sz="2400" b="1" dirty="0">
                <a:latin typeface="B Zar" panose="00000400000000000000" pitchFamily="2" charset="-78"/>
                <a:ea typeface="Calibri" panose="020F0502020204030204" pitchFamily="34" charset="0"/>
                <a:cs typeface="B Zar" panose="00000400000000000000" pitchFamily="2" charset="-78"/>
              </a:rPr>
              <a:t> </a:t>
            </a:r>
            <a:r>
              <a:rPr lang="fa-IR" sz="2400" b="1" dirty="0" smtClean="0">
                <a:latin typeface="B Zar" panose="00000400000000000000" pitchFamily="2" charset="-78"/>
                <a:ea typeface="Calibri" panose="020F0502020204030204" pitchFamily="34" charset="0"/>
                <a:cs typeface="B Nazanin" panose="00000400000000000000" pitchFamily="2" charset="-78"/>
              </a:rPr>
              <a:t>شناختی</a:t>
            </a:r>
          </a:p>
          <a:p>
            <a:pPr marL="457200" algn="r" rtl="1">
              <a:lnSpc>
                <a:spcPct val="107000"/>
              </a:lnSpc>
              <a:spcAft>
                <a:spcPts val="800"/>
              </a:spcAft>
            </a:pPr>
            <a:r>
              <a:rPr lang="fa-IR" dirty="0">
                <a:solidFill>
                  <a:srgbClr val="FF0000"/>
                </a:solidFill>
                <a:latin typeface="B Zar" panose="00000400000000000000" pitchFamily="2" charset="-78"/>
                <a:ea typeface="Calibri" panose="020F0502020204030204" pitchFamily="34" charset="0"/>
                <a:cs typeface="B Nazanin" panose="00000400000000000000" pitchFamily="2" charset="-78"/>
              </a:rPr>
              <a:t>تکنیک درگیری هیجانی</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dirty="0">
                <a:latin typeface="B Zar" panose="00000400000000000000" pitchFamily="2" charset="-78"/>
                <a:ea typeface="Calibri" panose="020F0502020204030204" pitchFamily="34" charset="0"/>
                <a:cs typeface="B Nazanin" panose="00000400000000000000" pitchFamily="2" charset="-78"/>
              </a:rPr>
              <a:t>در این تکنیک از نظر هیجانی احساسی عاطفی مراجع را درگیر می کنیم</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dirty="0">
                <a:latin typeface="B Zar" panose="00000400000000000000" pitchFamily="2" charset="-78"/>
                <a:ea typeface="Calibri" panose="020F0502020204030204" pitchFamily="34" charset="0"/>
                <a:cs typeface="B Nazanin" panose="00000400000000000000" pitchFamily="2" charset="-78"/>
              </a:rPr>
              <a:t>مشاور: اگر خودت را بکشی فکر می کنی چه اتفاقی برای مادرت می افتد؟</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مادرت چه حسی نسبت به این موضوع پیدا می‌کند؟</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برادرت بعد از تو قرار است چه کار کند؟  تا حالا به این موضوع فکر </a:t>
            </a:r>
            <a:r>
              <a:rPr lang="fa-IR" dirty="0" smtClean="0">
                <a:latin typeface="B Zar" panose="00000400000000000000" pitchFamily="2" charset="-78"/>
                <a:ea typeface="Calibri" panose="020F0502020204030204" pitchFamily="34" charset="0"/>
                <a:cs typeface="B Nazanin" panose="00000400000000000000" pitchFamily="2" charset="-78"/>
              </a:rPr>
              <a:t>کردی؟</a:t>
            </a:r>
            <a:r>
              <a:rPr lang="fa-IR" dirty="0" smtClean="0">
                <a:latin typeface="B Zar" panose="00000400000000000000" pitchFamily="2" charset="-78"/>
                <a:ea typeface="Calibri" panose="020F0502020204030204" pitchFamily="34" charset="0"/>
                <a:cs typeface="B Zar" panose="00000400000000000000" pitchFamily="2" charset="-78"/>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u="sng" dirty="0">
                <a:latin typeface="B Zar" panose="00000400000000000000" pitchFamily="2" charset="-78"/>
                <a:ea typeface="Calibri" panose="020F0502020204030204" pitchFamily="34" charset="0"/>
                <a:cs typeface="B Nazanin" panose="00000400000000000000" pitchFamily="2" charset="-78"/>
              </a:rPr>
              <a:t>نکته</a:t>
            </a:r>
            <a:r>
              <a:rPr lang="en-US" u="sng" dirty="0">
                <a:latin typeface="B Zar" panose="00000400000000000000" pitchFamily="2" charset="-78"/>
                <a:ea typeface="Calibri" panose="020F0502020204030204" pitchFamily="34" charset="0"/>
                <a:cs typeface="B Nazanin" panose="00000400000000000000" pitchFamily="2" charset="-78"/>
              </a:rPr>
              <a:t> </a:t>
            </a:r>
            <a:r>
              <a:rPr lang="en-US" u="sng" dirty="0" smtClean="0">
                <a:latin typeface="B Zar" panose="00000400000000000000" pitchFamily="2" charset="-78"/>
                <a:ea typeface="Calibri" panose="020F0502020204030204" pitchFamily="34" charset="0"/>
                <a:cs typeface="B Nazanin" panose="00000400000000000000" pitchFamily="2" charset="-78"/>
              </a:rPr>
              <a:t>:</a:t>
            </a:r>
            <a:r>
              <a:rPr lang="en-US" sz="1600" u="sng" dirty="0" smtClean="0">
                <a:latin typeface="Calibri" panose="020F0502020204030204" pitchFamily="34" charset="0"/>
                <a:ea typeface="Calibri" panose="020F0502020204030204" pitchFamily="34" charset="0"/>
                <a:cs typeface="Arial" panose="020B0604020202020204" pitchFamily="34" charset="0"/>
              </a:rPr>
              <a:t> </a:t>
            </a:r>
            <a:r>
              <a:rPr lang="fa-IR" u="sng" dirty="0" smtClean="0">
                <a:latin typeface="B Zar" panose="00000400000000000000" pitchFamily="2" charset="-78"/>
                <a:ea typeface="Calibri" panose="020F0502020204030204" pitchFamily="34" charset="0"/>
                <a:cs typeface="B Nazanin" panose="00000400000000000000" pitchFamily="2" charset="-78"/>
              </a:rPr>
              <a:t>می‌خواهیم </a:t>
            </a:r>
            <a:r>
              <a:rPr lang="fa-IR" u="sng" dirty="0">
                <a:latin typeface="B Zar" panose="00000400000000000000" pitchFamily="2" charset="-78"/>
                <a:ea typeface="Calibri" panose="020F0502020204030204" pitchFamily="34" charset="0"/>
                <a:cs typeface="B Nazanin" panose="00000400000000000000" pitchFamily="2" charset="-78"/>
              </a:rPr>
              <a:t>احساسات و عواطف او را تحریک کنیم</a:t>
            </a:r>
            <a:endParaRPr lang="en-US" sz="1600" u="sng"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dirty="0">
                <a:latin typeface="B Zar" panose="00000400000000000000" pitchFamily="2" charset="-78"/>
                <a:ea typeface="Calibri" panose="020F0502020204030204" pitchFamily="34" charset="0"/>
                <a:cs typeface="B Nazanin" panose="00000400000000000000" pitchFamily="2" charset="-78"/>
              </a:rPr>
              <a:t> اگر مراجع گفت به درک می‌خواهم مامانم غصه بخوره</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dirty="0">
                <a:latin typeface="B Zar" panose="00000400000000000000" pitchFamily="2" charset="-78"/>
                <a:ea typeface="Calibri" panose="020F0502020204030204" pitchFamily="34" charset="0"/>
                <a:cs typeface="B Nazanin" panose="00000400000000000000" pitchFamily="2" charset="-78"/>
              </a:rPr>
              <a:t>تقصیر مامانم که خودکشی می کنم </a:t>
            </a:r>
            <a:r>
              <a:rPr lang="fa-IR" u="sng" dirty="0">
                <a:latin typeface="B Zar" panose="00000400000000000000" pitchFamily="2" charset="-78"/>
                <a:ea typeface="Calibri" panose="020F0502020204030204" pitchFamily="34" charset="0"/>
                <a:cs typeface="B Nazanin" panose="00000400000000000000" pitchFamily="2" charset="-78"/>
              </a:rPr>
              <a:t>اگر مراجع را می شناسید این تکنیک را به کار نبرید</a:t>
            </a:r>
            <a:r>
              <a:rPr lang="fa-IR" u="sng" dirty="0">
                <a:latin typeface="B Zar" panose="00000400000000000000" pitchFamily="2" charset="-78"/>
                <a:ea typeface="Calibri" panose="020F0502020204030204" pitchFamily="34" charset="0"/>
                <a:cs typeface="B Zar" panose="00000400000000000000" pitchFamily="2" charset="-78"/>
              </a:rPr>
              <a:t> </a:t>
            </a:r>
            <a:endParaRPr lang="en-US" sz="1600" u="sng"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dirty="0">
                <a:latin typeface="B Zar" panose="00000400000000000000" pitchFamily="2" charset="-78"/>
                <a:ea typeface="Calibri" panose="020F0502020204030204" pitchFamily="34" charset="0"/>
                <a:cs typeface="B Nazanin" panose="00000400000000000000" pitchFamily="2" charset="-78"/>
              </a:rPr>
              <a:t>پس اگر با مادرش مشکل داره احساساتش را نسبت به خواهرش تحریک کنیم</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dirty="0">
                <a:solidFill>
                  <a:srgbClr val="FF0000"/>
                </a:solidFill>
                <a:latin typeface="B Zar" panose="00000400000000000000" pitchFamily="2" charset="-78"/>
                <a:ea typeface="Calibri" panose="020F0502020204030204" pitchFamily="34" charset="0"/>
                <a:cs typeface="B Nazanin" panose="00000400000000000000" pitchFamily="2" charset="-78"/>
              </a:rPr>
              <a:t>نکته: مراجع وقتی وارد اتاق درمان می شود به اندازه کافی احساس گناه دارد حداقل کاری که می‌کنید این باشد که از اتاق مشاوره بیرون رفت احساس گناهش کمتر شده باشد  قرار نیست مجدد به او احساس گناه </a:t>
            </a:r>
            <a:r>
              <a:rPr lang="fa-IR" dirty="0" smtClean="0">
                <a:solidFill>
                  <a:srgbClr val="FF0000"/>
                </a:solidFill>
                <a:latin typeface="B Zar" panose="00000400000000000000" pitchFamily="2" charset="-78"/>
                <a:ea typeface="Calibri" panose="020F0502020204030204" pitchFamily="34" charset="0"/>
                <a:cs typeface="B Nazanin" panose="00000400000000000000" pitchFamily="2" charset="-78"/>
              </a:rPr>
              <a:t>بدهیم</a:t>
            </a:r>
            <a:endParaRPr lang="fa-IR" b="1" dirty="0" smtClean="0">
              <a:solidFill>
                <a:srgbClr val="FF0000"/>
              </a:solidFill>
              <a:latin typeface="B Zar" panose="00000400000000000000" pitchFamily="2" charset="-78"/>
              <a:ea typeface="Calibri" panose="020F0502020204030204" pitchFamily="34" charset="0"/>
              <a:cs typeface="B Nazanin"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85750" lvl="0" indent="-285750" algn="ctr" rtl="1">
              <a:lnSpc>
                <a:spcPct val="107000"/>
              </a:lnSpc>
              <a:spcBef>
                <a:spcPct val="20000"/>
              </a:spcBef>
              <a:buClr>
                <a:prstClr val="white"/>
              </a:buClr>
              <a:buSzPct val="80000"/>
              <a:buFont typeface="Wingdings 3" panose="05040102010807070707" pitchFamily="18" charset="2"/>
              <a:buChar char=""/>
            </a:pPr>
            <a:r>
              <a:rPr lang="fa-IR" sz="36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سوم: مداخله</a:t>
            </a: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71592725"/>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lvl="0" indent="-342900" algn="just" rtl="1">
              <a:lnSpc>
                <a:spcPct val="107000"/>
              </a:lnSpc>
              <a:spcAft>
                <a:spcPts val="0"/>
              </a:spcAft>
              <a:buFont typeface="+mj-lt"/>
              <a:buAutoNum type="arabicPeriod"/>
            </a:pPr>
            <a:r>
              <a:rPr lang="fa-IR" sz="2400" b="1" dirty="0" smtClean="0">
                <a:latin typeface="B Zar" panose="00000400000000000000" pitchFamily="2" charset="-78"/>
                <a:ea typeface="Calibri" panose="020F0502020204030204" pitchFamily="34" charset="0"/>
                <a:cs typeface="B Nazanin" panose="00000400000000000000" pitchFamily="2" charset="-78"/>
              </a:rPr>
              <a:t>3. شناسایی</a:t>
            </a:r>
            <a:r>
              <a:rPr lang="fa-IR" sz="2400" b="1" dirty="0" smtClean="0">
                <a:latin typeface="B Zar" panose="00000400000000000000" pitchFamily="2" charset="-78"/>
                <a:ea typeface="Calibri" panose="020F0502020204030204" pitchFamily="34" charset="0"/>
                <a:cs typeface="B Zar" panose="00000400000000000000" pitchFamily="2" charset="-78"/>
              </a:rPr>
              <a:t> </a:t>
            </a:r>
            <a:r>
              <a:rPr lang="fa-IR" sz="2400" b="1" dirty="0">
                <a:latin typeface="B Zar" panose="00000400000000000000" pitchFamily="2" charset="-78"/>
                <a:ea typeface="Calibri" panose="020F0502020204030204" pitchFamily="34" charset="0"/>
                <a:cs typeface="B Nazanin" panose="00000400000000000000" pitchFamily="2" charset="-78"/>
              </a:rPr>
              <a:t>و</a:t>
            </a:r>
            <a:r>
              <a:rPr lang="fa-IR" sz="2400" b="1" dirty="0">
                <a:latin typeface="B Zar" panose="00000400000000000000" pitchFamily="2" charset="-78"/>
                <a:ea typeface="Calibri" panose="020F0502020204030204" pitchFamily="34" charset="0"/>
                <a:cs typeface="B Zar" panose="00000400000000000000" pitchFamily="2" charset="-78"/>
              </a:rPr>
              <a:t> </a:t>
            </a:r>
            <a:r>
              <a:rPr lang="fa-IR" sz="2400" b="1" dirty="0">
                <a:latin typeface="B Zar" panose="00000400000000000000" pitchFamily="2" charset="-78"/>
                <a:ea typeface="Calibri" panose="020F0502020204030204" pitchFamily="34" charset="0"/>
                <a:cs typeface="B Nazanin" panose="00000400000000000000" pitchFamily="2" charset="-78"/>
              </a:rPr>
              <a:t>اصلاح</a:t>
            </a:r>
            <a:r>
              <a:rPr lang="fa-IR" sz="2400" b="1" dirty="0">
                <a:latin typeface="B Zar" panose="00000400000000000000" pitchFamily="2" charset="-78"/>
                <a:ea typeface="Calibri" panose="020F0502020204030204" pitchFamily="34" charset="0"/>
                <a:cs typeface="B Zar" panose="00000400000000000000" pitchFamily="2" charset="-78"/>
              </a:rPr>
              <a:t> </a:t>
            </a:r>
            <a:r>
              <a:rPr lang="fa-IR" sz="2400" b="1" dirty="0">
                <a:latin typeface="B Zar" panose="00000400000000000000" pitchFamily="2" charset="-78"/>
                <a:ea typeface="Calibri" panose="020F0502020204030204" pitchFamily="34" charset="0"/>
                <a:cs typeface="B Nazanin" panose="00000400000000000000" pitchFamily="2" charset="-78"/>
              </a:rPr>
              <a:t>خطاهای</a:t>
            </a:r>
            <a:r>
              <a:rPr lang="fa-IR" sz="2400" b="1" dirty="0">
                <a:latin typeface="B Zar" panose="00000400000000000000" pitchFamily="2" charset="-78"/>
                <a:ea typeface="Calibri" panose="020F0502020204030204" pitchFamily="34" charset="0"/>
                <a:cs typeface="B Zar" panose="00000400000000000000" pitchFamily="2" charset="-78"/>
              </a:rPr>
              <a:t> </a:t>
            </a:r>
            <a:r>
              <a:rPr lang="fa-IR" sz="2400" b="1" dirty="0" smtClean="0">
                <a:latin typeface="B Zar" panose="00000400000000000000" pitchFamily="2" charset="-78"/>
                <a:ea typeface="Calibri" panose="020F0502020204030204" pitchFamily="34" charset="0"/>
                <a:cs typeface="B Nazanin" panose="00000400000000000000" pitchFamily="2" charset="-78"/>
              </a:rPr>
              <a:t>شناختی</a:t>
            </a:r>
          </a:p>
          <a:p>
            <a:pPr marL="457200" algn="r" rtl="1">
              <a:lnSpc>
                <a:spcPct val="107000"/>
              </a:lnSpc>
              <a:spcAft>
                <a:spcPts val="800"/>
              </a:spcAft>
            </a:pPr>
            <a:r>
              <a:rPr lang="fa-IR" dirty="0">
                <a:solidFill>
                  <a:schemeClr val="bg1"/>
                </a:solidFill>
                <a:latin typeface="B Zar" panose="00000400000000000000" pitchFamily="2" charset="-78"/>
                <a:ea typeface="Calibri" panose="020F0502020204030204" pitchFamily="34" charset="0"/>
                <a:cs typeface="B Nazanin" panose="00000400000000000000" pitchFamily="2" charset="-78"/>
              </a:rPr>
              <a:t>تکنیک درگیری هیجانی</a:t>
            </a:r>
            <a:endParaRPr lang="en-US" sz="1600" dirty="0">
              <a:solidFill>
                <a:schemeClr val="bg1"/>
              </a:solidFill>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dirty="0" smtClean="0">
                <a:solidFill>
                  <a:srgbClr val="FF0000"/>
                </a:solidFill>
                <a:latin typeface="B Zar" panose="00000400000000000000" pitchFamily="2" charset="-78"/>
                <a:ea typeface="Calibri" panose="020F0502020204030204" pitchFamily="34" charset="0"/>
                <a:cs typeface="B Nazanin" panose="00000400000000000000" pitchFamily="2" charset="-78"/>
              </a:rPr>
              <a:t>دیالوگ </a:t>
            </a:r>
            <a:r>
              <a:rPr lang="fa-IR" dirty="0">
                <a:solidFill>
                  <a:srgbClr val="FF0000"/>
                </a:solidFill>
                <a:latin typeface="B Zar" panose="00000400000000000000" pitchFamily="2" charset="-78"/>
                <a:ea typeface="Calibri" panose="020F0502020204030204" pitchFamily="34" charset="0"/>
                <a:cs typeface="B Nazanin" panose="00000400000000000000" pitchFamily="2" charset="-78"/>
              </a:rPr>
              <a:t>ها نباید به بیمار احساس گناه دهد.</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dirty="0">
                <a:solidFill>
                  <a:srgbClr val="FF0000"/>
                </a:solidFill>
                <a:latin typeface="B Zar" panose="00000400000000000000" pitchFamily="2" charset="-78"/>
                <a:ea typeface="Calibri" panose="020F0502020204030204" pitchFamily="34" charset="0"/>
                <a:cs typeface="B Nazanin" panose="00000400000000000000" pitchFamily="2" charset="-78"/>
              </a:rPr>
              <a:t>دیالوگ های احساس گناه</a:t>
            </a:r>
            <a:r>
              <a:rPr lang="en-US" dirty="0">
                <a:solidFill>
                  <a:srgbClr val="FF0000"/>
                </a:solidFill>
                <a:latin typeface="B Zar" panose="00000400000000000000" pitchFamily="2" charset="-78"/>
                <a:ea typeface="Calibri" panose="020F0502020204030204" pitchFamily="34" charset="0"/>
                <a:cs typeface="B Nazanin" panose="00000400000000000000" pitchFamily="2" charset="-78"/>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dirty="0">
                <a:solidFill>
                  <a:srgbClr val="FF0000"/>
                </a:solidFill>
                <a:latin typeface="B Zar" panose="00000400000000000000" pitchFamily="2" charset="-78"/>
                <a:ea typeface="Calibri" panose="020F0502020204030204" pitchFamily="34" charset="0"/>
                <a:cs typeface="B Nazanin" panose="00000400000000000000" pitchFamily="2" charset="-78"/>
              </a:rPr>
              <a:t>چقدر خودخواهی</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dirty="0">
                <a:solidFill>
                  <a:srgbClr val="FF0000"/>
                </a:solidFill>
                <a:latin typeface="B Zar" panose="00000400000000000000" pitchFamily="2" charset="-78"/>
                <a:ea typeface="Calibri" panose="020F0502020204030204" pitchFamily="34" charset="0"/>
                <a:cs typeface="B Zar" panose="00000400000000000000" pitchFamily="2" charset="-78"/>
              </a:rPr>
              <a:t> </a:t>
            </a:r>
            <a:r>
              <a:rPr lang="fa-IR" dirty="0">
                <a:solidFill>
                  <a:srgbClr val="FF0000"/>
                </a:solidFill>
                <a:latin typeface="B Zar" panose="00000400000000000000" pitchFamily="2" charset="-78"/>
                <a:ea typeface="Calibri" panose="020F0502020204030204" pitchFamily="34" charset="0"/>
                <a:cs typeface="B Nazanin" panose="00000400000000000000" pitchFamily="2" charset="-78"/>
              </a:rPr>
              <a:t>به فکر مامانت نیستی</a:t>
            </a:r>
            <a:r>
              <a:rPr lang="fa-IR" dirty="0">
                <a:solidFill>
                  <a:srgbClr val="FF0000"/>
                </a:solidFill>
                <a:latin typeface="B Zar" panose="00000400000000000000" pitchFamily="2" charset="-78"/>
                <a:ea typeface="Calibri" panose="020F0502020204030204" pitchFamily="34" charset="0"/>
                <a:cs typeface="B Zar" panose="00000400000000000000" pitchFamily="2" charset="-78"/>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dirty="0">
                <a:solidFill>
                  <a:srgbClr val="FF0000"/>
                </a:solidFill>
                <a:latin typeface="B Zar" panose="00000400000000000000" pitchFamily="2" charset="-78"/>
                <a:ea typeface="Calibri" panose="020F0502020204030204" pitchFamily="34" charset="0"/>
                <a:cs typeface="B Nazanin" panose="00000400000000000000" pitchFamily="2" charset="-78"/>
              </a:rPr>
              <a:t>مامانت ماتم می گیرد</a:t>
            </a:r>
            <a:r>
              <a:rPr lang="fa-IR" dirty="0">
                <a:solidFill>
                  <a:srgbClr val="FF0000"/>
                </a:solidFill>
                <a:latin typeface="B Zar" panose="00000400000000000000" pitchFamily="2" charset="-78"/>
                <a:ea typeface="Calibri" panose="020F0502020204030204" pitchFamily="34" charset="0"/>
                <a:cs typeface="B Zar" panose="00000400000000000000" pitchFamily="2" charset="-78"/>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dirty="0">
                <a:solidFill>
                  <a:srgbClr val="FF0000"/>
                </a:solidFill>
                <a:latin typeface="B Zar" panose="00000400000000000000" pitchFamily="2" charset="-78"/>
                <a:ea typeface="Calibri" panose="020F0502020204030204" pitchFamily="34" charset="0"/>
                <a:cs typeface="B Nazanin" panose="00000400000000000000" pitchFamily="2" charset="-78"/>
              </a:rPr>
              <a:t>عزادار میشه</a:t>
            </a:r>
            <a:r>
              <a:rPr lang="fa-IR" dirty="0">
                <a:solidFill>
                  <a:srgbClr val="FF0000"/>
                </a:solidFill>
                <a:latin typeface="B Zar" panose="00000400000000000000" pitchFamily="2" charset="-78"/>
                <a:ea typeface="Calibri" panose="020F0502020204030204" pitchFamily="34" charset="0"/>
                <a:cs typeface="B Zar" panose="00000400000000000000" pitchFamily="2" charset="-78"/>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dirty="0">
                <a:solidFill>
                  <a:srgbClr val="00B050"/>
                </a:solidFill>
                <a:latin typeface="B Zar" panose="00000400000000000000" pitchFamily="2" charset="-78"/>
                <a:ea typeface="Calibri" panose="020F0502020204030204" pitchFamily="34" charset="0"/>
                <a:cs typeface="B Nazanin" panose="00000400000000000000" pitchFamily="2" charset="-78"/>
              </a:rPr>
              <a:t>اما این دیالوگ خوب است</a:t>
            </a:r>
            <a:r>
              <a:rPr lang="en-US" dirty="0">
                <a:solidFill>
                  <a:srgbClr val="00B050"/>
                </a:solidFill>
                <a:latin typeface="B Zar" panose="00000400000000000000" pitchFamily="2" charset="-78"/>
                <a:ea typeface="Calibri" panose="020F0502020204030204" pitchFamily="34" charset="0"/>
                <a:cs typeface="B Nazanin" panose="00000400000000000000" pitchFamily="2" charset="-78"/>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algn="r" rtl="1"/>
            <a:r>
              <a:rPr lang="fa-IR" dirty="0">
                <a:solidFill>
                  <a:srgbClr val="00B050"/>
                </a:solidFill>
                <a:latin typeface="B Zar" panose="00000400000000000000" pitchFamily="2" charset="-78"/>
                <a:ea typeface="Calibri" panose="020F0502020204030204" pitchFamily="34" charset="0"/>
                <a:cs typeface="B Nazanin" panose="00000400000000000000" pitchFamily="2" charset="-78"/>
              </a:rPr>
              <a:t>بدون حضور تو مادر و خواهرت چه احساسی می توانند داشته باشند</a:t>
            </a:r>
            <a:r>
              <a:rPr lang="fa-IR" dirty="0">
                <a:latin typeface="B Zar" panose="00000400000000000000" pitchFamily="2" charset="-78"/>
                <a:ea typeface="Calibri" panose="020F0502020204030204" pitchFamily="34" charset="0"/>
                <a:cs typeface="B Nazanin" panose="00000400000000000000" pitchFamily="2" charset="-78"/>
              </a:rPr>
              <a:t>؟</a:t>
            </a:r>
            <a:endParaRPr lang="fa-IR" b="1" dirty="0" smtClean="0">
              <a:latin typeface="B Zar" panose="00000400000000000000" pitchFamily="2" charset="-78"/>
              <a:ea typeface="Calibri" panose="020F0502020204030204" pitchFamily="34" charset="0"/>
              <a:cs typeface="B Nazanin"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85750" lvl="0" indent="-285750" algn="ctr" rtl="1">
              <a:lnSpc>
                <a:spcPct val="107000"/>
              </a:lnSpc>
              <a:spcBef>
                <a:spcPct val="20000"/>
              </a:spcBef>
              <a:buClr>
                <a:prstClr val="white"/>
              </a:buClr>
              <a:buSzPct val="80000"/>
              <a:buFont typeface="Wingdings 3" panose="05040102010807070707" pitchFamily="18" charset="2"/>
              <a:buChar char=""/>
            </a:pPr>
            <a:r>
              <a:rPr lang="fa-IR" sz="36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سوم: مداخله</a:t>
            </a: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43502416"/>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lvl="0" indent="-342900" algn="just" rtl="1">
              <a:lnSpc>
                <a:spcPct val="107000"/>
              </a:lnSpc>
              <a:spcAft>
                <a:spcPts val="0"/>
              </a:spcAft>
              <a:buFont typeface="+mj-lt"/>
              <a:buAutoNum type="arabicPeriod"/>
            </a:pPr>
            <a:r>
              <a:rPr lang="fa-IR" sz="2400" b="1" dirty="0" smtClean="0">
                <a:latin typeface="B Zar" panose="00000400000000000000" pitchFamily="2" charset="-78"/>
                <a:ea typeface="Calibri" panose="020F0502020204030204" pitchFamily="34" charset="0"/>
                <a:cs typeface="B Nazanin" panose="00000400000000000000" pitchFamily="2" charset="-78"/>
              </a:rPr>
              <a:t>3</a:t>
            </a:r>
            <a:r>
              <a:rPr lang="fa-IR" sz="1400" b="1" dirty="0" smtClean="0">
                <a:latin typeface="B Zar" panose="00000400000000000000" pitchFamily="2" charset="-78"/>
                <a:ea typeface="Calibri" panose="020F0502020204030204" pitchFamily="34" charset="0"/>
                <a:cs typeface="B Nazanin" panose="00000400000000000000" pitchFamily="2" charset="-78"/>
              </a:rPr>
              <a:t>. </a:t>
            </a:r>
            <a:r>
              <a:rPr lang="fa-IR" sz="2400" b="1" dirty="0" smtClean="0">
                <a:latin typeface="B Zar" panose="00000400000000000000" pitchFamily="2" charset="-78"/>
                <a:ea typeface="Calibri" panose="020F0502020204030204" pitchFamily="34" charset="0"/>
                <a:cs typeface="B Nazanin" panose="00000400000000000000" pitchFamily="2" charset="-78"/>
              </a:rPr>
              <a:t>شناسایی</a:t>
            </a:r>
            <a:r>
              <a:rPr lang="fa-IR" sz="2400" b="1" dirty="0" smtClean="0">
                <a:latin typeface="B Zar" panose="00000400000000000000" pitchFamily="2" charset="-78"/>
                <a:ea typeface="Calibri" panose="020F0502020204030204" pitchFamily="34" charset="0"/>
                <a:cs typeface="B Zar" panose="00000400000000000000" pitchFamily="2" charset="-78"/>
              </a:rPr>
              <a:t> </a:t>
            </a:r>
            <a:r>
              <a:rPr lang="fa-IR" sz="2400" b="1" dirty="0">
                <a:latin typeface="B Zar" panose="00000400000000000000" pitchFamily="2" charset="-78"/>
                <a:ea typeface="Calibri" panose="020F0502020204030204" pitchFamily="34" charset="0"/>
                <a:cs typeface="B Nazanin" panose="00000400000000000000" pitchFamily="2" charset="-78"/>
              </a:rPr>
              <a:t>و</a:t>
            </a:r>
            <a:r>
              <a:rPr lang="fa-IR" sz="2400" b="1" dirty="0">
                <a:latin typeface="B Zar" panose="00000400000000000000" pitchFamily="2" charset="-78"/>
                <a:ea typeface="Calibri" panose="020F0502020204030204" pitchFamily="34" charset="0"/>
                <a:cs typeface="B Zar" panose="00000400000000000000" pitchFamily="2" charset="-78"/>
              </a:rPr>
              <a:t> </a:t>
            </a:r>
            <a:r>
              <a:rPr lang="fa-IR" sz="2400" b="1" dirty="0">
                <a:latin typeface="B Zar" panose="00000400000000000000" pitchFamily="2" charset="-78"/>
                <a:ea typeface="Calibri" panose="020F0502020204030204" pitchFamily="34" charset="0"/>
                <a:cs typeface="B Nazanin" panose="00000400000000000000" pitchFamily="2" charset="-78"/>
              </a:rPr>
              <a:t>اصلاح</a:t>
            </a:r>
            <a:r>
              <a:rPr lang="fa-IR" sz="2400" b="1" dirty="0">
                <a:latin typeface="B Zar" panose="00000400000000000000" pitchFamily="2" charset="-78"/>
                <a:ea typeface="Calibri" panose="020F0502020204030204" pitchFamily="34" charset="0"/>
                <a:cs typeface="B Zar" panose="00000400000000000000" pitchFamily="2" charset="-78"/>
              </a:rPr>
              <a:t> </a:t>
            </a:r>
            <a:r>
              <a:rPr lang="fa-IR" sz="2400" b="1" dirty="0">
                <a:latin typeface="B Zar" panose="00000400000000000000" pitchFamily="2" charset="-78"/>
                <a:ea typeface="Calibri" panose="020F0502020204030204" pitchFamily="34" charset="0"/>
                <a:cs typeface="B Nazanin" panose="00000400000000000000" pitchFamily="2" charset="-78"/>
              </a:rPr>
              <a:t>خطاهای</a:t>
            </a:r>
            <a:r>
              <a:rPr lang="fa-IR" sz="2400" b="1" dirty="0">
                <a:latin typeface="B Zar" panose="00000400000000000000" pitchFamily="2" charset="-78"/>
                <a:ea typeface="Calibri" panose="020F0502020204030204" pitchFamily="34" charset="0"/>
                <a:cs typeface="B Zar" panose="00000400000000000000" pitchFamily="2" charset="-78"/>
              </a:rPr>
              <a:t> </a:t>
            </a:r>
            <a:r>
              <a:rPr lang="fa-IR" sz="2400" b="1" dirty="0" smtClean="0">
                <a:latin typeface="B Zar" panose="00000400000000000000" pitchFamily="2" charset="-78"/>
                <a:ea typeface="Calibri" panose="020F0502020204030204" pitchFamily="34" charset="0"/>
                <a:cs typeface="B Nazanin" panose="00000400000000000000" pitchFamily="2" charset="-78"/>
              </a:rPr>
              <a:t>شناختی</a:t>
            </a:r>
          </a:p>
          <a:p>
            <a:pPr marL="342900" lvl="0" indent="-342900" algn="just" rtl="1">
              <a:lnSpc>
                <a:spcPct val="107000"/>
              </a:lnSpc>
              <a:spcAft>
                <a:spcPts val="0"/>
              </a:spcAft>
              <a:buFont typeface="+mj-lt"/>
              <a:buAutoNum type="arabicPeriod"/>
            </a:pPr>
            <a:r>
              <a:rPr lang="fa-IR" dirty="0">
                <a:latin typeface="B Zar" panose="00000400000000000000" pitchFamily="2" charset="-78"/>
                <a:ea typeface="Calibri" panose="020F0502020204030204" pitchFamily="34" charset="0"/>
                <a:cs typeface="B Nazanin" panose="00000400000000000000" pitchFamily="2" charset="-78"/>
              </a:rPr>
              <a:t>در</a:t>
            </a:r>
            <a:r>
              <a:rPr lang="fa-IR" dirty="0">
                <a:latin typeface="B Zar" panose="00000400000000000000" pitchFamily="2" charset="-78"/>
                <a:ea typeface="Calibri" panose="020F0502020204030204" pitchFamily="34" charset="0"/>
                <a:cs typeface="B Zar"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مرحله چهارم مزایا</a:t>
            </a:r>
            <a:r>
              <a:rPr lang="fa-IR" dirty="0" smtClean="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و</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معایب</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ادامه</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زندگی</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و</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خودکشی</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را</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به</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صورت</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جداگانه</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فهرست</a:t>
            </a:r>
            <a:r>
              <a:rPr lang="fa-IR" dirty="0">
                <a:latin typeface="B Zar" panose="00000400000000000000" pitchFamily="2" charset="-78"/>
                <a:ea typeface="Calibri" panose="020F0502020204030204" pitchFamily="34" charset="0"/>
                <a:cs typeface="B Zar"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کنید. این</a:t>
            </a:r>
            <a:r>
              <a:rPr lang="fa-IR" dirty="0" smtClean="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کار روش</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خوبی</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برای</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ادغام</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و</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خلاصه</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کردن</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مباحث</a:t>
            </a:r>
            <a:r>
              <a:rPr lang="fa-IR" dirty="0">
                <a:latin typeface="B Zar" panose="00000400000000000000" pitchFamily="2" charset="-78"/>
                <a:ea typeface="Calibri" panose="020F0502020204030204" pitchFamily="34" charset="0"/>
                <a:cs typeface="B Zar" panose="00000400000000000000" pitchFamily="2" charset="-78"/>
              </a:rPr>
              <a:t> </a:t>
            </a:r>
            <a:r>
              <a:rPr lang="fa-IR" dirty="0" smtClean="0">
                <a:latin typeface="B Zar" panose="00000400000000000000" pitchFamily="2" charset="-78"/>
                <a:ea typeface="Calibri" panose="020F0502020204030204" pitchFamily="34" charset="0"/>
                <a:cs typeface="B Nazanin" panose="00000400000000000000" pitchFamily="2" charset="-78"/>
              </a:rPr>
              <a:t>بالاست</a:t>
            </a:r>
            <a:r>
              <a:rPr lang="en-US" dirty="0" smtClean="0">
                <a:latin typeface="B Zar" panose="00000400000000000000" pitchFamily="2" charset="-78"/>
                <a:ea typeface="Calibri" panose="020F0502020204030204" pitchFamily="34" charset="0"/>
                <a:cs typeface="B Nazanin" panose="00000400000000000000" pitchFamily="2" charset="-78"/>
              </a:rPr>
              <a:t> . </a:t>
            </a:r>
            <a:r>
              <a:rPr lang="fa-IR" dirty="0">
                <a:latin typeface="B Zar" panose="00000400000000000000" pitchFamily="2" charset="-78"/>
                <a:ea typeface="Calibri" panose="020F0502020204030204" pitchFamily="34" charset="0"/>
                <a:cs typeface="B Nazanin" panose="00000400000000000000" pitchFamily="2" charset="-78"/>
              </a:rPr>
              <a:t>فایده</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آن</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این</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است</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که</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هر</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زمان</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که</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بیمار</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دوباره به</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خودکشی</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به</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عنوان</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یک</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گزینه</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فکر</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کرد</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می</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تواند</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به</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این</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فهرست</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نگاه</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کند</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و</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براساس</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آن</a:t>
            </a:r>
            <a:r>
              <a:rPr lang="fa-IR" dirty="0">
                <a:latin typeface="B Zar" panose="00000400000000000000" pitchFamily="2" charset="-78"/>
                <a:ea typeface="Calibri" panose="020F0502020204030204" pitchFamily="34" charset="0"/>
                <a:cs typeface="B Zar" panose="00000400000000000000" pitchFamily="2" charset="-78"/>
              </a:rPr>
              <a:t> </a:t>
            </a:r>
            <a:r>
              <a:rPr lang="fa-IR" dirty="0">
                <a:latin typeface="B Zar" panose="00000400000000000000" pitchFamily="2" charset="-78"/>
                <a:ea typeface="Calibri" panose="020F0502020204030204" pitchFamily="34" charset="0"/>
                <a:cs typeface="B Nazanin" panose="00000400000000000000" pitchFamily="2" charset="-78"/>
              </a:rPr>
              <a:t>تصمیم </a:t>
            </a:r>
            <a:r>
              <a:rPr lang="fa-IR" dirty="0" smtClean="0">
                <a:latin typeface="B Zar" panose="00000400000000000000" pitchFamily="2" charset="-78"/>
                <a:ea typeface="Calibri" panose="020F0502020204030204" pitchFamily="34" charset="0"/>
                <a:cs typeface="B Nazanin" panose="00000400000000000000" pitchFamily="2" charset="-78"/>
              </a:rPr>
              <a:t>بگیرد</a:t>
            </a:r>
          </a:p>
          <a:p>
            <a:pPr marL="228600" algn="just" rtl="1">
              <a:lnSpc>
                <a:spcPct val="107000"/>
              </a:lnSpc>
              <a:spcAft>
                <a:spcPts val="800"/>
              </a:spcAft>
            </a:pPr>
            <a:r>
              <a:rPr lang="fa-IR" dirty="0">
                <a:solidFill>
                  <a:srgbClr val="FF0000"/>
                </a:solidFill>
                <a:latin typeface="B Zar" panose="00000400000000000000" pitchFamily="2" charset="-78"/>
                <a:ea typeface="Calibri" panose="020F0502020204030204" pitchFamily="34" charset="0"/>
                <a:cs typeface="B Nazanin" panose="00000400000000000000" pitchFamily="2" charset="-78"/>
              </a:rPr>
              <a:t>تکنیک مزایا و معایب</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dirty="0">
                <a:latin typeface="B Zar" panose="00000400000000000000" pitchFamily="2" charset="-78"/>
                <a:ea typeface="Calibri" panose="020F0502020204030204" pitchFamily="34" charset="0"/>
                <a:cs typeface="B Nazanin" panose="00000400000000000000" pitchFamily="2" charset="-78"/>
              </a:rPr>
              <a:t>ازفرد یا نوجوانی که افکار خودکشی دارد  بپرسید</a:t>
            </a:r>
            <a:r>
              <a:rPr lang="en-US" dirty="0">
                <a:latin typeface="B Zar" panose="00000400000000000000" pitchFamily="2" charset="-78"/>
                <a:ea typeface="Calibri" panose="020F0502020204030204" pitchFamily="34" charset="0"/>
                <a:cs typeface="B Nazanin" panose="00000400000000000000" pitchFamily="2" charset="-78"/>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dirty="0">
                <a:latin typeface="B Zar" panose="00000400000000000000" pitchFamily="2" charset="-78"/>
                <a:ea typeface="Calibri" panose="020F0502020204030204" pitchFamily="34" charset="0"/>
                <a:cs typeface="B Nazanin" panose="00000400000000000000" pitchFamily="2" charset="-78"/>
              </a:rPr>
              <a:t>روانشناس : متوجه شدم که تو فکر می کنی برای اینکه از مشکلات رهایی پیدا کنی تصمیم گرفتید خودکشی کنید</a:t>
            </a:r>
            <a:r>
              <a:rPr lang="en-US" dirty="0">
                <a:latin typeface="B Zar" panose="00000400000000000000" pitchFamily="2" charset="-78"/>
                <a:ea typeface="Calibri" panose="020F0502020204030204" pitchFamily="34"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ClrTx/>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خودکشی چه کمکی بهت می کند مزایایش چیست؟</a:t>
            </a:r>
            <a:r>
              <a:rPr lang="fa-IR" dirty="0">
                <a:latin typeface="B Zar" panose="00000400000000000000" pitchFamily="2" charset="-78"/>
                <a:ea typeface="Calibri" panose="020F0502020204030204" pitchFamily="34" charset="0"/>
                <a:cs typeface="B Zar" panose="00000400000000000000" pitchFamily="2" charset="-78"/>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ClrTx/>
              <a:buFont typeface="Wingdings" panose="05000000000000000000" pitchFamily="2" charset="2"/>
              <a:buChar char=""/>
            </a:pPr>
            <a:r>
              <a:rPr lang="fa-IR" dirty="0">
                <a:latin typeface="B Zar" panose="00000400000000000000" pitchFamily="2" charset="-78"/>
                <a:ea typeface="Calibri" panose="020F0502020204030204" pitchFamily="34" charset="0"/>
                <a:cs typeface="B Nazanin" panose="00000400000000000000" pitchFamily="2" charset="-78"/>
              </a:rPr>
              <a:t>خودکشی چه آسیبی به تو می زند معایب آن کار چیست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dirty="0">
                <a:latin typeface="B Zar" panose="00000400000000000000" pitchFamily="2" charset="-78"/>
                <a:ea typeface="Calibri" panose="020F0502020204030204" pitchFamily="34" charset="0"/>
                <a:cs typeface="B Nazanin" panose="00000400000000000000" pitchFamily="2" charset="-78"/>
              </a:rPr>
              <a:t>مزایا و معایب آن رفتار خود آسیب رسان و راه حل نا کارامد </a:t>
            </a:r>
            <a:r>
              <a:rPr lang="fa-IR" dirty="0" smtClean="0">
                <a:latin typeface="B Zar" panose="00000400000000000000" pitchFamily="2" charset="-78"/>
                <a:ea typeface="Calibri" panose="020F0502020204030204" pitchFamily="34" charset="0"/>
                <a:cs typeface="B Nazanin" panose="00000400000000000000" pitchFamily="2" charset="-78"/>
              </a:rPr>
              <a:t>را </a:t>
            </a:r>
            <a:r>
              <a:rPr lang="fa-IR" dirty="0">
                <a:latin typeface="B Zar" panose="00000400000000000000" pitchFamily="2" charset="-78"/>
                <a:ea typeface="Calibri" panose="020F0502020204030204" pitchFamily="34" charset="0"/>
                <a:cs typeface="B Nazanin" panose="00000400000000000000" pitchFamily="2" charset="-78"/>
              </a:rPr>
              <a:t>از فرد می پرسیم</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dirty="0">
                <a:latin typeface="B Zar" panose="00000400000000000000" pitchFamily="2" charset="-78"/>
                <a:ea typeface="Calibri" panose="020F0502020204030204" pitchFamily="34" charset="0"/>
                <a:cs typeface="B Nazanin" panose="00000400000000000000" pitchFamily="2" charset="-78"/>
              </a:rPr>
              <a:t>هدف این تکنیک :  به راهکارهای دیگری فکر کند</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mj-lt"/>
              <a:buAutoNum type="arabicPeriod"/>
            </a:pPr>
            <a:endParaRPr lang="fa-IR" b="1" dirty="0" smtClean="0">
              <a:latin typeface="B Zar" panose="00000400000000000000" pitchFamily="2" charset="-78"/>
              <a:ea typeface="Calibri" panose="020F0502020204030204" pitchFamily="34" charset="0"/>
              <a:cs typeface="B Nazanin"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85750" lvl="0" indent="-285750" algn="ctr" rtl="1">
              <a:lnSpc>
                <a:spcPct val="107000"/>
              </a:lnSpc>
              <a:spcBef>
                <a:spcPct val="20000"/>
              </a:spcBef>
              <a:buClr>
                <a:prstClr val="white"/>
              </a:buClr>
              <a:buSzPct val="80000"/>
              <a:buFont typeface="Wingdings 3" panose="05040102010807070707" pitchFamily="18" charset="2"/>
              <a:buChar char=""/>
            </a:pPr>
            <a:r>
              <a:rPr lang="fa-IR" sz="36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سوم: مداخله</a:t>
            </a: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9371641"/>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lvl="0" indent="-342900" algn="just" rtl="1">
              <a:lnSpc>
                <a:spcPct val="107000"/>
              </a:lnSpc>
              <a:spcAft>
                <a:spcPts val="800"/>
              </a:spcAft>
              <a:buFont typeface="+mj-lt"/>
              <a:buAutoNum type="arabicPeriod"/>
            </a:pPr>
            <a:r>
              <a:rPr lang="fa-IR" sz="2800" b="1" dirty="0" smtClean="0">
                <a:latin typeface="B Zar" panose="00000400000000000000" pitchFamily="2" charset="-78"/>
                <a:ea typeface="Calibri" panose="020F0502020204030204" pitchFamily="34" charset="0"/>
                <a:cs typeface="B Nazanin" panose="00000400000000000000" pitchFamily="2" charset="-78"/>
              </a:rPr>
              <a:t>4. حل </a:t>
            </a:r>
            <a:r>
              <a:rPr lang="fa-IR" sz="2800" b="1" dirty="0">
                <a:latin typeface="B Zar" panose="00000400000000000000" pitchFamily="2" charset="-78"/>
                <a:ea typeface="Calibri" panose="020F0502020204030204" pitchFamily="34" charset="0"/>
                <a:cs typeface="B Nazanin" panose="00000400000000000000" pitchFamily="2" charset="-78"/>
              </a:rPr>
              <a:t>مسئله</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r>
              <a:rPr lang="fa-IR" sz="2400" dirty="0">
                <a:latin typeface="B Zar" panose="00000400000000000000" pitchFamily="2" charset="-78"/>
                <a:ea typeface="Calibri" panose="020F0502020204030204" pitchFamily="34" charset="0"/>
                <a:cs typeface="B Nazanin" panose="00000400000000000000" pitchFamily="2" charset="-78"/>
              </a:rPr>
              <a:t>مدیریت خودکشی مستلزم همکاری بیمار و درمانگر است، بدین معنا که درمانگر باید با بیمار کار کند و نه اینکه روی او کار شود. در واقع،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بیمار باید احساس کند بخشی از تیم درمانی است</a:t>
            </a:r>
            <a:r>
              <a:rPr lang="fa-IR" sz="2400" dirty="0">
                <a:latin typeface="B Zar" panose="00000400000000000000" pitchFamily="2" charset="-78"/>
                <a:ea typeface="Calibri" panose="020F0502020204030204" pitchFamily="34" charset="0"/>
                <a:cs typeface="B Nazanin" panose="00000400000000000000" pitchFamily="2" charset="-78"/>
              </a:rPr>
              <a:t>. چنین ارتباطی بویژه در مورد بیماری که تمایلات خودکشی دارد مهم است زیرا متوجه می شود که می تواند در نتیجه درمان، گزینه های دیگری غیر از خودکشی را پیدا کرده و مشکلات خود را حل کند. آنها نیاز دارند بدانند که این فقط درمانگر نیست که می داند چطور مشکلات آنها را حل کند.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اگر چنین ارتباطی شکل نگیرد، ممکن است ناامیدی بیمار تشدید شده و منجر به این باور شود که </a:t>
            </a:r>
            <a:r>
              <a:rPr lang="fa-IR" sz="2400" dirty="0">
                <a:solidFill>
                  <a:srgbClr val="FF0000"/>
                </a:solidFill>
                <a:latin typeface="Times New Roman" panose="02020603050405020304" pitchFamily="18" charset="0"/>
                <a:ea typeface="Calibri" panose="020F0502020204030204" pitchFamily="34" charset="0"/>
                <a:cs typeface="B Nazanin" panose="00000400000000000000" pitchFamily="2" charset="-78"/>
              </a:rPr>
              <a:t>"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ببین، من حتی نمی توانم زندگیم را مدیریت کنم. دیگران باید به من بگویند چه کار کنم</a:t>
            </a:r>
            <a:r>
              <a:rPr lang="fa-IR" sz="2400" dirty="0">
                <a:solidFill>
                  <a:srgbClr val="FF0000"/>
                </a:solidFill>
                <a:latin typeface="B Zar" panose="00000400000000000000" pitchFamily="2" charset="-78"/>
                <a:ea typeface="Calibri" panose="020F0502020204030204" pitchFamily="34" charset="0"/>
                <a:cs typeface="B Zar" panose="00000400000000000000" pitchFamily="2" charset="-78"/>
              </a:rPr>
              <a:t> </a:t>
            </a:r>
            <a:r>
              <a:rPr lang="en-US" sz="2400" dirty="0" smtClean="0">
                <a:solidFill>
                  <a:srgbClr val="FF0000"/>
                </a:solidFill>
                <a:latin typeface="Times New Roman" panose="02020603050405020304" pitchFamily="18" charset="0"/>
                <a:ea typeface="Calibri" panose="020F0502020204030204" pitchFamily="34" charset="0"/>
                <a:cs typeface="B Nazanin" panose="00000400000000000000" pitchFamily="2" charset="-78"/>
              </a:rPr>
              <a:t>"</a:t>
            </a:r>
            <a:r>
              <a:rPr lang="en-US"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a:t>
            </a:r>
            <a:endPar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endParaRPr>
          </a:p>
          <a:p>
            <a:pPr algn="just" rtl="1"/>
            <a:endParaRPr lang="fa-IR" sz="2400" b="1" dirty="0">
              <a:solidFill>
                <a:srgbClr val="FF0000"/>
              </a:solidFill>
              <a:latin typeface="B Zar" panose="00000400000000000000" pitchFamily="2" charset="-78"/>
              <a:ea typeface="Calibri" panose="020F0502020204030204" pitchFamily="34" charset="0"/>
              <a:cs typeface="B Nazanin" panose="00000400000000000000" pitchFamily="2" charset="-78"/>
            </a:endParaRPr>
          </a:p>
          <a:p>
            <a:pPr algn="just" rtl="1"/>
            <a:r>
              <a:rPr lang="fa-IR" dirty="0">
                <a:solidFill>
                  <a:prstClr val="black"/>
                </a:solidFill>
                <a:latin typeface="B Zar" panose="00000400000000000000" pitchFamily="2" charset="-78"/>
                <a:ea typeface="Calibri" panose="020F0502020204030204" pitchFamily="34" charset="0"/>
                <a:cs typeface="B Nazanin" panose="00000400000000000000" pitchFamily="2" charset="-78"/>
              </a:rPr>
              <a:t>البته درمانگر باید بخاطر داشته باشد که افرادی که افکار و تمایلات خودکشی دارند، </a:t>
            </a:r>
            <a:r>
              <a:rPr lang="fa-IR" dirty="0">
                <a:solidFill>
                  <a:srgbClr val="FF0000"/>
                </a:solidFill>
                <a:latin typeface="B Zar" panose="00000400000000000000" pitchFamily="2" charset="-78"/>
                <a:ea typeface="Calibri" panose="020F0502020204030204" pitchFamily="34" charset="0"/>
                <a:cs typeface="B Nazanin" panose="00000400000000000000" pitchFamily="2" charset="-78"/>
              </a:rPr>
              <a:t>معمولا سطح انرژی شان محدود </a:t>
            </a:r>
            <a:r>
              <a:rPr lang="fa-IR" dirty="0">
                <a:solidFill>
                  <a:prstClr val="black"/>
                </a:solidFill>
                <a:latin typeface="B Zar" panose="00000400000000000000" pitchFamily="2" charset="-78"/>
                <a:ea typeface="Calibri" panose="020F0502020204030204" pitchFamily="34" charset="0"/>
                <a:cs typeface="B Nazanin" panose="00000400000000000000" pitchFamily="2" charset="-78"/>
              </a:rPr>
              <a:t>است ممکن است احساس فلج شدن کنند، و سطح عمومی انگیزه شان نیز پایین باشد. بنابراین شاید لازم باشد درمانگر بیشتر فعال باشد و در این همکاری سهم بیشتری داشته باشد تا اینکه بیمار بتدریج بتواند در درمان شرکت فعال داشته باشد و تصمیم سالمی برای زندگیش بگیرد و امید وار شود که امکان تغییر وجود دارد</a:t>
            </a:r>
            <a:endParaRPr lang="fa-IR" sz="2400" b="1" dirty="0" smtClean="0">
              <a:solidFill>
                <a:srgbClr val="FF0000"/>
              </a:solidFill>
              <a:latin typeface="B Zar" panose="00000400000000000000" pitchFamily="2" charset="-78"/>
              <a:ea typeface="Calibri" panose="020F0502020204030204" pitchFamily="34" charset="0"/>
              <a:cs typeface="B Nazanin" panose="00000400000000000000" pitchFamily="2" charset="-78"/>
            </a:endParaRPr>
          </a:p>
          <a:p>
            <a:pPr algn="just" rtl="1"/>
            <a:endParaRPr lang="fa-IR" sz="2400" b="1" dirty="0" smtClean="0">
              <a:solidFill>
                <a:srgbClr val="FF0000"/>
              </a:solidFill>
              <a:latin typeface="B Zar" panose="00000400000000000000" pitchFamily="2" charset="-78"/>
              <a:ea typeface="Calibri" panose="020F0502020204030204" pitchFamily="34" charset="0"/>
              <a:cs typeface="B Nazanin"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85750" lvl="0" indent="-285750" algn="ctr" rtl="1">
              <a:lnSpc>
                <a:spcPct val="107000"/>
              </a:lnSpc>
              <a:spcBef>
                <a:spcPct val="20000"/>
              </a:spcBef>
              <a:buClr>
                <a:prstClr val="white"/>
              </a:buClr>
              <a:buSzPct val="80000"/>
              <a:buFont typeface="Wingdings 3" panose="05040102010807070707" pitchFamily="18" charset="2"/>
              <a:buChar char=""/>
            </a:pPr>
            <a:r>
              <a:rPr lang="fa-IR" sz="36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سوم: مداخله</a:t>
            </a: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026598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marR="0" indent="0" algn="just" rtl="1">
              <a:lnSpc>
                <a:spcPct val="107000"/>
              </a:lnSpc>
              <a:spcBef>
                <a:spcPts val="0"/>
              </a:spcBef>
              <a:spcAft>
                <a:spcPts val="800"/>
              </a:spcAft>
              <a:buNone/>
            </a:pPr>
            <a:r>
              <a:rPr lang="fa-IR" sz="2400" b="1" dirty="0" smtClean="0">
                <a:solidFill>
                  <a:srgbClr val="FF0000"/>
                </a:solidFill>
                <a:latin typeface="Century Schoolbook"/>
                <a:cs typeface="B Nazanin"/>
              </a:rPr>
              <a:t>باور غلط: </a:t>
            </a:r>
            <a:r>
              <a:rPr lang="fa-IR" sz="2400" dirty="0" smtClean="0">
                <a:solidFill>
                  <a:srgbClr val="000000"/>
                </a:solidFill>
                <a:latin typeface="Century Schoolbook"/>
                <a:cs typeface="B Nazanin"/>
              </a:rPr>
              <a:t>کسانی </a:t>
            </a:r>
            <a:r>
              <a:rPr lang="fa-IR" sz="2400" dirty="0">
                <a:solidFill>
                  <a:srgbClr val="000000"/>
                </a:solidFill>
                <a:latin typeface="Century Schoolbook"/>
                <a:cs typeface="B Nazanin"/>
              </a:rPr>
              <a:t>که اقدام به خودکشی میکنند فقط دنبال جلب توجه هستند، باوری غلط است</a:t>
            </a:r>
            <a:r>
              <a:rPr lang="fa-IR" sz="2400" dirty="0" smtClean="0">
                <a:solidFill>
                  <a:srgbClr val="000000"/>
                </a:solidFill>
                <a:latin typeface="Century Schoolbook"/>
                <a:cs typeface="B Nazanin"/>
              </a:rPr>
              <a:t>.</a:t>
            </a:r>
          </a:p>
          <a:p>
            <a:pPr marL="0" marR="0" indent="0" algn="just" rtl="1">
              <a:lnSpc>
                <a:spcPct val="107000"/>
              </a:lnSpc>
              <a:spcBef>
                <a:spcPts val="0"/>
              </a:spcBef>
              <a:spcAft>
                <a:spcPts val="800"/>
              </a:spcAft>
              <a:buNone/>
            </a:pPr>
            <a:endParaRPr lang="fa-IR" sz="2400" dirty="0">
              <a:solidFill>
                <a:srgbClr val="000000"/>
              </a:solidFill>
              <a:latin typeface="Century Schoolbook"/>
              <a:cs typeface="B Nazanin"/>
            </a:endParaRPr>
          </a:p>
          <a:p>
            <a:pPr marL="0" marR="0" indent="0" algn="just" rtl="1">
              <a:lnSpc>
                <a:spcPct val="107000"/>
              </a:lnSpc>
              <a:spcBef>
                <a:spcPts val="0"/>
              </a:spcBef>
              <a:spcAft>
                <a:spcPts val="800"/>
              </a:spcAft>
              <a:buNone/>
            </a:pPr>
            <a:r>
              <a:rPr lang="fa-IR" sz="2400" b="1" dirty="0" smtClean="0">
                <a:solidFill>
                  <a:srgbClr val="00B050"/>
                </a:solidFill>
                <a:latin typeface="Century Schoolbook"/>
                <a:cs typeface="B Nazanin"/>
              </a:rPr>
              <a:t>واقعیت</a:t>
            </a:r>
            <a:r>
              <a:rPr lang="fa-IR" sz="2400" dirty="0">
                <a:solidFill>
                  <a:srgbClr val="000000"/>
                </a:solidFill>
                <a:latin typeface="Century Schoolbook"/>
                <a:cs typeface="B Nazanin"/>
              </a:rPr>
              <a:t>: در برخی از افراد اقدام به خودکشی رخدادی است که برای اولین بار آنان را با کمک های</a:t>
            </a:r>
          </a:p>
          <a:p>
            <a:pPr marL="0" marR="0" indent="0" algn="just" rtl="1">
              <a:lnSpc>
                <a:spcPct val="107000"/>
              </a:lnSpc>
              <a:spcBef>
                <a:spcPts val="0"/>
              </a:spcBef>
              <a:spcAft>
                <a:spcPts val="800"/>
              </a:spcAft>
              <a:buNone/>
            </a:pPr>
            <a:r>
              <a:rPr lang="fa-IR" sz="2400" dirty="0">
                <a:solidFill>
                  <a:srgbClr val="000000"/>
                </a:solidFill>
                <a:latin typeface="Century Schoolbook"/>
                <a:cs typeface="B Nazanin"/>
              </a:rPr>
              <a:t>تخصصی پیوند میدهد. میان تقاضای کمک و جلب توجه باید تمایز قائل شد . خودکشی یک فریاد</a:t>
            </a:r>
          </a:p>
          <a:p>
            <a:pPr marL="0" marR="0" indent="0" algn="just" rtl="1">
              <a:lnSpc>
                <a:spcPct val="107000"/>
              </a:lnSpc>
              <a:spcBef>
                <a:spcPts val="0"/>
              </a:spcBef>
              <a:spcAft>
                <a:spcPts val="800"/>
              </a:spcAft>
              <a:buNone/>
            </a:pPr>
            <a:r>
              <a:rPr lang="fa-IR" sz="2400" dirty="0">
                <a:solidFill>
                  <a:srgbClr val="000000"/>
                </a:solidFill>
                <a:latin typeface="Century Schoolbook"/>
                <a:cs typeface="B Nazanin"/>
              </a:rPr>
              <a:t>ناامیدی و درخواست کمک است و این معادل با جلب توجه نیست.</a:t>
            </a:r>
            <a:endParaRPr lang="fa-IR" sz="2400" dirty="0" smtClean="0">
              <a:solidFill>
                <a:srgbClr val="000000"/>
              </a:solidFill>
              <a:latin typeface="Century Schoolbook"/>
              <a:cs typeface="B Nazanin"/>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chemeClr val="accent5"/>
                  </a:solidFill>
                  <a:prstDash val="solid"/>
                </a:ln>
                <a:pattFill prst="ltDnDiag">
                  <a:fgClr>
                    <a:schemeClr val="accent5">
                      <a:lumMod val="60000"/>
                      <a:lumOff val="40000"/>
                    </a:schemeClr>
                  </a:fgClr>
                  <a:bgClr>
                    <a:schemeClr val="bg1"/>
                  </a:bgClr>
                </a:pattFill>
              </a:rPr>
              <a:t>باورهاي نادرست و واقعیت ها در مورد خودکشی</a:t>
            </a:r>
          </a:p>
        </p:txBody>
      </p:sp>
    </p:spTree>
    <p:extLst>
      <p:ext uri="{BB962C8B-B14F-4D97-AF65-F5344CB8AC3E}">
        <p14:creationId xmlns:p14="http://schemas.microsoft.com/office/powerpoint/2010/main" val="2395559578"/>
      </p:ext>
    </p:extLst>
  </p:cSld>
  <p:clrMapOvr>
    <a:masterClrMapping/>
  </p:clrMapOvr>
  <p:timing>
    <p:tnLst>
      <p:par>
        <p:cTn id="1" dur="indefinite" restart="never" nodeType="tmRoot"/>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lvl="0" indent="-342900" algn="just" rtl="1">
              <a:lnSpc>
                <a:spcPct val="107000"/>
              </a:lnSpc>
              <a:spcAft>
                <a:spcPts val="800"/>
              </a:spcAft>
              <a:buFont typeface="+mj-lt"/>
              <a:buAutoNum type="arabicPeriod"/>
            </a:pPr>
            <a:r>
              <a:rPr lang="fa-IR" sz="2400" b="1" dirty="0" smtClean="0">
                <a:latin typeface="B Zar" panose="00000400000000000000" pitchFamily="2" charset="-78"/>
                <a:ea typeface="Calibri" panose="020F0502020204030204" pitchFamily="34" charset="0"/>
                <a:cs typeface="B Nazanin" panose="00000400000000000000" pitchFamily="2" charset="-78"/>
              </a:rPr>
              <a:t>4. حل مسئله</a:t>
            </a:r>
          </a:p>
          <a:p>
            <a:pPr marL="228600" algn="just" rtl="1">
              <a:lnSpc>
                <a:spcPct val="107000"/>
              </a:lnSpc>
              <a:spcAft>
                <a:spcPts val="800"/>
              </a:spcAft>
            </a:pPr>
            <a:r>
              <a:rPr lang="fa-IR" sz="2400" dirty="0" smtClean="0">
                <a:latin typeface="B Zar" panose="00000400000000000000" pitchFamily="2" charset="-78"/>
                <a:ea typeface="Calibri" panose="020F0502020204030204" pitchFamily="34" charset="0"/>
                <a:cs typeface="B Nazanin" panose="00000400000000000000" pitchFamily="2" charset="-78"/>
              </a:rPr>
              <a:t>وقتی </a:t>
            </a:r>
            <a:r>
              <a:rPr lang="fa-IR" sz="2400" dirty="0">
                <a:latin typeface="B Zar" panose="00000400000000000000" pitchFamily="2" charset="-78"/>
                <a:ea typeface="Calibri" panose="020F0502020204030204" pitchFamily="34" charset="0"/>
                <a:cs typeface="B Nazanin" panose="00000400000000000000" pitchFamily="2" charset="-78"/>
              </a:rPr>
              <a:t>برای بیمار روشن می شود که خودکشی راه حل خوبی نیست و دلایل مهمی برای ادامه زندگی و عدم ارتکاب خودکشی وجود دارد باز هم ممکن است هیچ گزینه دیگری به ذهنش نرسد. </a:t>
            </a:r>
            <a:r>
              <a:rPr lang="fa-IR" sz="2400" u="sng" dirty="0">
                <a:latin typeface="B Zar" panose="00000400000000000000" pitchFamily="2" charset="-78"/>
                <a:ea typeface="Calibri" panose="020F0502020204030204" pitchFamily="34" charset="0"/>
                <a:cs typeface="B Nazanin" panose="00000400000000000000" pitchFamily="2" charset="-78"/>
              </a:rPr>
              <a:t>درمانگر باید به بیمار کمک کند تا راه حل ها و گزینه های احتمالی دیگر را شناسایی کند.</a:t>
            </a:r>
            <a:r>
              <a:rPr lang="fa-IR" sz="2400" dirty="0">
                <a:latin typeface="B Zar" panose="00000400000000000000" pitchFamily="2" charset="-78"/>
                <a:ea typeface="Calibri" panose="020F0502020204030204" pitchFamily="34" charset="0"/>
                <a:cs typeface="B Nazanin" panose="00000400000000000000" pitchFamily="2" charset="-78"/>
              </a:rPr>
              <a:t> اگر بخواهید این گزینه ها را فقط از خود مراجع بیرون بکشید ممکن است این گزینه ها خیلی محدود شود ولی اگر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از یک رویکرد بارش فکری استفاده کنید و بیمار را تشویق کنید تا هر راه حلی را که به ذهنش می رسد حتی آنهایی را که درنگاه اول بیهوده و بی فایده به نظر می رسند، درنظر بگیرد و خودتان نیز احتمالات دیگری را به آن اضافه کنید، فهرست طولانی تری از گزینه ها ی احتمالی درست می شود که سپس از میان آنها می شود بهترین مورد را انتخاب کرد.</a:t>
            </a:r>
            <a:r>
              <a:rPr lang="fa-IR" sz="2400" dirty="0">
                <a:latin typeface="B Zar" panose="00000400000000000000" pitchFamily="2" charset="-78"/>
                <a:ea typeface="Calibri" panose="020F0502020204030204" pitchFamily="34" charset="0"/>
                <a:cs typeface="B Nazanin" panose="00000400000000000000" pitchFamily="2" charset="-78"/>
              </a:rPr>
              <a:t> گاهی ممکن است مواردی که مراجع در ابتدا بی فایده می دانست موثر واقع شوند. بعد از آن یک طرح عملی ریخته می شود که در آن با جزئیات مشخص می شود که بیمار ، راه حل انتخابی را کی، چگونه و با کمک چه کسانی اجرا خواهد کرد. ( آموزش مهارت حل مسئله</a:t>
            </a:r>
            <a:r>
              <a:rPr lang="fa-IR" sz="2400" dirty="0" smtClean="0">
                <a:latin typeface="B Zar" panose="00000400000000000000" pitchFamily="2" charset="-78"/>
                <a:ea typeface="Calibri" panose="020F0502020204030204" pitchFamily="34" charset="0"/>
                <a:cs typeface="B Nazanin" panose="00000400000000000000" pitchFamily="2" charset="-78"/>
              </a:rPr>
              <a:t>)</a:t>
            </a:r>
            <a:endParaRPr lang="en-US" sz="1800" dirty="0">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85750" lvl="0" indent="-285750" algn="ctr" rtl="1">
              <a:lnSpc>
                <a:spcPct val="107000"/>
              </a:lnSpc>
              <a:spcBef>
                <a:spcPct val="20000"/>
              </a:spcBef>
              <a:buClr>
                <a:prstClr val="white"/>
              </a:buClr>
              <a:buSzPct val="80000"/>
              <a:buFont typeface="Wingdings 3" panose="05040102010807070707" pitchFamily="18" charset="2"/>
              <a:buChar char=""/>
            </a:pPr>
            <a:r>
              <a:rPr lang="fa-IR" sz="36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سوم: مداخله</a:t>
            </a: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45340796"/>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lvl="0" indent="-342900" algn="just" rtl="1">
              <a:lnSpc>
                <a:spcPct val="107000"/>
              </a:lnSpc>
              <a:spcAft>
                <a:spcPts val="800"/>
              </a:spcAft>
              <a:buFont typeface="+mj-lt"/>
              <a:buAutoNum type="arabicPeriod"/>
            </a:pPr>
            <a:r>
              <a:rPr lang="fa-IR" sz="2400" b="1" dirty="0" smtClean="0">
                <a:latin typeface="B Zar" panose="00000400000000000000" pitchFamily="2" charset="-78"/>
                <a:ea typeface="Calibri" panose="020F0502020204030204" pitchFamily="34" charset="0"/>
                <a:cs typeface="B Nazanin" panose="00000400000000000000" pitchFamily="2" charset="-78"/>
              </a:rPr>
              <a:t>4. حل مسئله</a:t>
            </a:r>
          </a:p>
          <a:p>
            <a:pPr algn="just" rtl="1">
              <a:lnSpc>
                <a:spcPct val="107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در بیمارانی که انگیزه خودکشی، </a:t>
            </a:r>
            <a:r>
              <a:rPr lang="fa-IR" sz="2400" u="sng" dirty="0">
                <a:latin typeface="Calibri" panose="020F0502020204030204" pitchFamily="34" charset="0"/>
                <a:ea typeface="Calibri" panose="020F0502020204030204" pitchFamily="34" charset="0"/>
                <a:cs typeface="B Nazanin" panose="00000400000000000000" pitchFamily="2" charset="-78"/>
              </a:rPr>
              <a:t>خشم شدید نسبت به دیگران و تنبیه کردن آنهاست </a:t>
            </a:r>
            <a:r>
              <a:rPr lang="fa-IR" sz="2400" dirty="0">
                <a:latin typeface="Calibri" panose="020F0502020204030204" pitchFamily="34" charset="0"/>
                <a:ea typeface="Calibri" panose="020F0502020204030204" pitchFamily="34" charset="0"/>
                <a:cs typeface="B Nazanin" panose="00000400000000000000" pitchFamily="2" charset="-78"/>
              </a:rPr>
              <a:t>، باید روشن شود که آیا خودکشی احتمالا بهترین حق انتخاب برای این کار هست و آیا بیمار واقعا به اهداف خود می رسد یا خیر. برای این منظور می توان انتظارات بیمار را در مورد پیامدهای خودکشی بررسی کرد و روی شیوه های دیگر رسیدن به آن کار کرد. کرد. همچنین می توان تاکید کرد که آیا نتایج موردنظر، آنقدر ارزش دارد که او روی زندگیش خطر کند. در بررسی گزینه های دیگر برای برون ریزی خشم در ابتدا می توان روی همه گزینه های موجود حتی نادرست، حساب باز کرد مثل دعوا کردن و قشقرق به راه انداختن و ... اگرچه آنها روش های مناسبی نیستند ولی بهتر از خودکشی هستند</a:t>
            </a:r>
            <a:r>
              <a:rPr lang="fa-IR" sz="2400" dirty="0">
                <a:latin typeface="Calibri" panose="020F0502020204030204" pitchFamily="34" charset="0"/>
                <a:ea typeface="Calibri" panose="020F0502020204030204" pitchFamily="34" charset="0"/>
                <a:cs typeface="B Zar" panose="00000400000000000000" pitchFamily="2" charset="-78"/>
              </a:rPr>
              <a:t>.</a:t>
            </a:r>
            <a:endParaRPr lang="en-US" sz="1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mj-lt"/>
              <a:buAutoNum type="arabicPeriod"/>
            </a:pPr>
            <a:endParaRPr lang="fa-IR" sz="2400" b="1" dirty="0" smtClean="0">
              <a:latin typeface="B Zar" panose="00000400000000000000" pitchFamily="2" charset="-78"/>
              <a:ea typeface="Calibri" panose="020F0502020204030204" pitchFamily="34" charset="0"/>
              <a:cs typeface="B Nazanin"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85750" lvl="0" indent="-285750" algn="ctr" rtl="1">
              <a:lnSpc>
                <a:spcPct val="107000"/>
              </a:lnSpc>
              <a:spcBef>
                <a:spcPct val="20000"/>
              </a:spcBef>
              <a:buClr>
                <a:prstClr val="white"/>
              </a:buClr>
              <a:buSzPct val="80000"/>
              <a:buFont typeface="Wingdings 3" panose="05040102010807070707" pitchFamily="18" charset="2"/>
              <a:buChar char=""/>
            </a:pPr>
            <a:r>
              <a:rPr lang="fa-IR" sz="36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سوم: مداخله</a:t>
            </a: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57302094"/>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lvl="0" indent="-342900" algn="just" rtl="1">
              <a:lnSpc>
                <a:spcPct val="107000"/>
              </a:lnSpc>
              <a:spcAft>
                <a:spcPts val="800"/>
              </a:spcAft>
              <a:buFont typeface="+mj-lt"/>
              <a:buAutoNum type="arabicPeriod"/>
            </a:pPr>
            <a:r>
              <a:rPr lang="fa-IR" sz="2400" b="1" dirty="0" smtClean="0">
                <a:latin typeface="B Zar" panose="00000400000000000000" pitchFamily="2" charset="-78"/>
                <a:ea typeface="Calibri" panose="020F0502020204030204" pitchFamily="34" charset="0"/>
                <a:cs typeface="B Nazanin" panose="00000400000000000000" pitchFamily="2" charset="-78"/>
              </a:rPr>
              <a:t>4. حل مسئله</a:t>
            </a:r>
          </a:p>
          <a:p>
            <a:pPr algn="just" rtl="1">
              <a:lnSpc>
                <a:spcPct val="107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حالا با داشتن فهرست مزایا و معایب خودکشی و نیز یک طرح عملی برای اجرای راه حل انتخابی، می توانید با همکاری مراجع، روی حل مشکلی که موجب افکار خودکشی شده است، کار کنید. نکته مهمی که باید به آن توجه داشته باشید این است </a:t>
            </a:r>
            <a:r>
              <a:rPr lang="fa-IR" sz="2400" dirty="0" smtClean="0">
                <a:latin typeface="Calibri" panose="020F0502020204030204" pitchFamily="34" charset="0"/>
                <a:ea typeface="Calibri" panose="020F0502020204030204" pitchFamily="34" charset="0"/>
                <a:cs typeface="B Nazanin" panose="00000400000000000000" pitchFamily="2" charset="-78"/>
              </a:rPr>
              <a:t>که</a:t>
            </a:r>
            <a:r>
              <a:rPr lang="fa-IR" sz="2400"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 </a:t>
            </a:r>
            <a:r>
              <a:rPr lang="fa-IR" sz="2400" dirty="0">
                <a:solidFill>
                  <a:srgbClr val="FF0000"/>
                </a:solidFill>
                <a:latin typeface="Calibri" panose="020F0502020204030204" pitchFamily="34" charset="0"/>
                <a:ea typeface="Calibri" panose="020F0502020204030204" pitchFamily="34" charset="0"/>
                <a:cs typeface="B Nazanin" panose="00000400000000000000" pitchFamily="2" charset="-78"/>
              </a:rPr>
              <a:t>بیمار باید تعهد شفاهی یا کتبی بدهد که در مدت زمانی که دارند روی حل مشکلات با هم کار می کنند، اقدام به خودکشی نمی کند. این توافق همچنین باید شامل توافق برای تماس با درمانگر و صحبت با او ( نه فقط پیام دان به او) قبل از هر کاری برای صدمه زدن به خود می باش</a:t>
            </a:r>
            <a:r>
              <a:rPr lang="fa-IR" sz="2400" dirty="0">
                <a:latin typeface="Calibri" panose="020F0502020204030204" pitchFamily="34" charset="0"/>
                <a:ea typeface="Calibri" panose="020F0502020204030204" pitchFamily="34" charset="0"/>
                <a:cs typeface="B Nazanin" panose="00000400000000000000" pitchFamily="2" charset="-78"/>
              </a:rPr>
              <a:t>د</a:t>
            </a:r>
            <a:r>
              <a:rPr lang="fa-IR" sz="2400" dirty="0" smtClean="0">
                <a:latin typeface="Calibri" panose="020F0502020204030204" pitchFamily="34" charset="0"/>
                <a:ea typeface="Calibri" panose="020F0502020204030204" pitchFamily="34" charset="0"/>
                <a:cs typeface="B Nazanin" panose="00000400000000000000" pitchFamily="2" charset="-78"/>
              </a:rPr>
              <a:t> </a:t>
            </a:r>
            <a:r>
              <a:rPr lang="fa-IR" sz="2400" dirty="0">
                <a:latin typeface="Calibri" panose="020F0502020204030204" pitchFamily="34" charset="0"/>
                <a:ea typeface="Calibri" panose="020F0502020204030204" pitchFamily="34" charset="0"/>
                <a:cs typeface="B Nazanin" panose="00000400000000000000" pitchFamily="2" charset="-78"/>
              </a:rPr>
              <a:t>اگرچه هیچ تضمینی برای عمل کردن به این توافق وجود ندارد ولی وقتی این کار در بستر ارتباط خوب با درمانگر و نیز با یک رویکرد همکارانه انجام می شود، احتمال عمل کردن براساس آن بیشتر می شود. البته وقتی مراجع توافق کرد برای یک دوره زمانی خاص اقدام به خودکشی نکند باید این موضوع را با پی گیری های تلفنی پایش کنید</a:t>
            </a:r>
            <a:r>
              <a:rPr lang="en-US" sz="2400" dirty="0">
                <a:latin typeface="Calibri" panose="020F0502020204030204" pitchFamily="34" charset="0"/>
                <a:ea typeface="Calibri" panose="020F0502020204030204" pitchFamily="34" charset="0"/>
                <a:cs typeface="B Nazanin" panose="00000400000000000000" pitchFamily="2" charset="-78"/>
              </a:rPr>
              <a:t>.</a:t>
            </a:r>
            <a:r>
              <a:rPr lang="fa-IR" sz="2400" dirty="0">
                <a:latin typeface="Calibri" panose="020F0502020204030204" pitchFamily="34" charset="0"/>
                <a:ea typeface="Calibri" panose="020F0502020204030204" pitchFamily="34" charset="0"/>
                <a:cs typeface="B Nazanin" panose="00000400000000000000" pitchFamily="2" charset="-78"/>
              </a:rPr>
              <a:t> </a:t>
            </a:r>
            <a:r>
              <a:rPr lang="fa-IR" sz="2400" dirty="0">
                <a:solidFill>
                  <a:srgbClr val="FF0000"/>
                </a:solidFill>
                <a:latin typeface="Calibri" panose="020F0502020204030204" pitchFamily="34" charset="0"/>
                <a:ea typeface="Calibri" panose="020F0502020204030204" pitchFamily="34" charset="0"/>
                <a:cs typeface="B Nazanin" panose="00000400000000000000" pitchFamily="2" charset="-78"/>
              </a:rPr>
              <a:t>( </a:t>
            </a:r>
            <a:r>
              <a:rPr lang="fa-IR" sz="2400" u="sng" dirty="0">
                <a:solidFill>
                  <a:srgbClr val="FF0000"/>
                </a:solidFill>
                <a:latin typeface="Calibri" panose="020F0502020204030204" pitchFamily="34" charset="0"/>
                <a:ea typeface="Calibri" panose="020F0502020204030204" pitchFamily="34" charset="0"/>
                <a:cs typeface="B Nazanin" panose="00000400000000000000" pitchFamily="2" charset="-78"/>
              </a:rPr>
              <a:t>قرارداد عدم آسیب</a:t>
            </a:r>
            <a:r>
              <a:rPr lang="fa-IR" sz="2400" dirty="0">
                <a:solidFill>
                  <a:srgbClr val="FF0000"/>
                </a:solidFill>
                <a:latin typeface="Calibri" panose="020F0502020204030204" pitchFamily="34" charset="0"/>
                <a:ea typeface="Calibri" panose="020F0502020204030204" pitchFamily="34" charset="0"/>
                <a:cs typeface="B Nazanin" panose="00000400000000000000" pitchFamily="2" charset="-78"/>
              </a:rPr>
              <a:t>)</a:t>
            </a:r>
            <a:endParaRPr lang="en-US" sz="18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mj-lt"/>
              <a:buAutoNum type="arabicPeriod"/>
            </a:pPr>
            <a:endParaRPr lang="fa-IR" sz="2400" b="1" dirty="0" smtClean="0">
              <a:latin typeface="B Zar" panose="00000400000000000000" pitchFamily="2" charset="-78"/>
              <a:ea typeface="Calibri" panose="020F0502020204030204" pitchFamily="34" charset="0"/>
              <a:cs typeface="B Nazanin"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85750" lvl="0" indent="-285750" algn="ctr" rtl="1">
              <a:lnSpc>
                <a:spcPct val="107000"/>
              </a:lnSpc>
              <a:spcBef>
                <a:spcPct val="20000"/>
              </a:spcBef>
              <a:buClr>
                <a:prstClr val="white"/>
              </a:buClr>
              <a:buSzPct val="80000"/>
              <a:buFont typeface="Wingdings 3" panose="05040102010807070707" pitchFamily="18" charset="2"/>
              <a:buChar char=""/>
            </a:pPr>
            <a:r>
              <a:rPr lang="fa-IR" sz="36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سوم: مداخله</a:t>
            </a: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21608623"/>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lvl="0" indent="-342900" algn="just" rtl="1">
              <a:lnSpc>
                <a:spcPct val="107000"/>
              </a:lnSpc>
              <a:spcAft>
                <a:spcPts val="800"/>
              </a:spcAft>
              <a:buFont typeface="+mj-lt"/>
              <a:buAutoNum type="arabicPeriod"/>
            </a:pPr>
            <a:r>
              <a:rPr lang="fa-IR" sz="2400" b="1" dirty="0" smtClean="0">
                <a:latin typeface="B Zar" panose="00000400000000000000" pitchFamily="2" charset="-78"/>
                <a:ea typeface="Calibri" panose="020F0502020204030204" pitchFamily="34" charset="0"/>
                <a:cs typeface="B Nazanin" panose="00000400000000000000" pitchFamily="2" charset="-78"/>
              </a:rPr>
              <a:t>4. حل مسئله</a:t>
            </a:r>
          </a:p>
          <a:p>
            <a:pPr algn="just" rtl="1">
              <a:lnSpc>
                <a:spcPct val="107000"/>
              </a:lnSpc>
              <a:spcAft>
                <a:spcPts val="800"/>
              </a:spcAft>
            </a:pPr>
            <a:r>
              <a:rPr lang="fa-IR" sz="2800" b="1" dirty="0">
                <a:latin typeface="Calibri" panose="020F0502020204030204" pitchFamily="34" charset="0"/>
                <a:ea typeface="Calibri" panose="020F0502020204030204" pitchFamily="34" charset="0"/>
                <a:cs typeface="B Nazanin" panose="00000400000000000000" pitchFamily="2" charset="-78"/>
              </a:rPr>
              <a:t>خاتمه جلسه</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در خاتمه جلسه، توضیح دهید که ممکن است افکار و تمایلات خودکشی دوباره با بروز یک مشکل و یا پایین آمدن خلق بتدریج دوباره برگردد. در چنین مواقعی باید مراقب باشید و کارهایی را انجام دهید تا از عود کامل افکار و تمایلات خودکشی پیشگیری کنید. برای این منظور کارهای زیر را انجام دهید</a:t>
            </a:r>
            <a:r>
              <a:rPr lang="en-US" sz="2400" dirty="0">
                <a:latin typeface="Calibri" panose="020F0502020204030204" pitchFamily="34" charset="0"/>
                <a:ea typeface="Calibri" panose="020F0502020204030204" pitchFamily="34" charset="0"/>
                <a:cs typeface="B Nazanin" panose="00000400000000000000" pitchFamily="2" charset="-78"/>
              </a:rPr>
              <a:t>:</a:t>
            </a:r>
            <a:endParaRPr lang="en-US" sz="18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mj-lt"/>
              <a:buAutoNum type="arabicPeriod"/>
            </a:pPr>
            <a:r>
              <a:rPr lang="fa-IR" sz="2400" dirty="0">
                <a:latin typeface="Calibri" panose="020F0502020204030204" pitchFamily="34" charset="0"/>
                <a:ea typeface="Calibri" panose="020F0502020204030204" pitchFamily="34" charset="0"/>
                <a:cs typeface="B Nazanin" panose="00000400000000000000" pitchFamily="2" charset="-78"/>
              </a:rPr>
              <a:t>عوامل برانگیزان موقعیت های پرخطر را شناسایی کنید- عواملی را که احساس نومیدی و افکار خودکشی را افزایش می دهد، شناسایی کنید. برای مثال پایین آمدن خلق و یا مشاجره با اعضای خانواده و یا ازدست دان یک ارتباط مهم ممکن است موجب بروز دوباره افکار خودکشی شود</a:t>
            </a:r>
            <a:r>
              <a:rPr lang="en-US" sz="2400" dirty="0">
                <a:latin typeface="Calibri" panose="020F0502020204030204" pitchFamily="34" charset="0"/>
                <a:ea typeface="Calibri" panose="020F0502020204030204" pitchFamily="34" charset="0"/>
                <a:cs typeface="B Nazanin" panose="00000400000000000000" pitchFamily="2" charset="-78"/>
              </a:rPr>
              <a:t>.</a:t>
            </a:r>
            <a:endParaRPr lang="en-US" sz="1800" dirty="0">
              <a:latin typeface="Calibri" panose="020F0502020204030204" pitchFamily="34" charset="0"/>
              <a:ea typeface="Calibri" panose="020F0502020204030204" pitchFamily="34" charset="0"/>
              <a:cs typeface="B Zar" panose="00000400000000000000" pitchFamily="2" charset="-78"/>
            </a:endParaRPr>
          </a:p>
          <a:p>
            <a:pPr marL="342900" lvl="0" indent="-342900" algn="just" rtl="1">
              <a:lnSpc>
                <a:spcPct val="107000"/>
              </a:lnSpc>
              <a:spcAft>
                <a:spcPts val="800"/>
              </a:spcAft>
              <a:buFont typeface="+mj-lt"/>
              <a:buAutoNum type="arabicPeriod"/>
            </a:pPr>
            <a:r>
              <a:rPr lang="en-US" sz="2400" dirty="0">
                <a:latin typeface="Calibri" panose="020F0502020204030204" pitchFamily="34" charset="0"/>
                <a:ea typeface="Calibri" panose="020F0502020204030204" pitchFamily="34" charset="0"/>
                <a:cs typeface="B Nazanin" panose="00000400000000000000" pitchFamily="2" charset="-78"/>
              </a:rPr>
              <a:t> </a:t>
            </a:r>
            <a:r>
              <a:rPr lang="fa-IR" sz="2400" dirty="0">
                <a:solidFill>
                  <a:srgbClr val="FF0000"/>
                </a:solidFill>
                <a:latin typeface="Calibri" panose="020F0502020204030204" pitchFamily="34" charset="0"/>
                <a:ea typeface="Calibri" panose="020F0502020204030204" pitchFamily="34" charset="0"/>
                <a:cs typeface="B Nazanin" panose="00000400000000000000" pitchFamily="2" charset="-78"/>
              </a:rPr>
              <a:t>حمایت تخصصی بگیرید</a:t>
            </a:r>
            <a:r>
              <a:rPr lang="fa-IR" sz="2400" dirty="0">
                <a:latin typeface="Calibri" panose="020F0502020204030204" pitchFamily="34" charset="0"/>
                <a:ea typeface="Calibri" panose="020F0502020204030204" pitchFamily="34" charset="0"/>
                <a:cs typeface="B Nazanin" panose="00000400000000000000" pitchFamily="2" charset="-78"/>
              </a:rPr>
              <a:t>. برای مقابله با عوامل و موقعیت های برانگیزان به </a:t>
            </a:r>
            <a:r>
              <a:rPr lang="fa-IR" sz="2400" dirty="0">
                <a:solidFill>
                  <a:srgbClr val="FF0000"/>
                </a:solidFill>
                <a:latin typeface="Calibri" panose="020F0502020204030204" pitchFamily="34" charset="0"/>
                <a:ea typeface="Calibri" panose="020F0502020204030204" pitchFamily="34" charset="0"/>
                <a:cs typeface="B Nazanin" panose="00000400000000000000" pitchFamily="2" charset="-78"/>
              </a:rPr>
              <a:t>متخصص مراجعه </a:t>
            </a:r>
            <a:r>
              <a:rPr lang="fa-IR" sz="2400"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کنید با روانشناس مراکز خدمات جامع سلامت و یا پزشک خانواده تماس بگیرید </a:t>
            </a:r>
            <a:r>
              <a:rPr lang="fa-IR" sz="2400" dirty="0" smtClean="0">
                <a:latin typeface="Calibri" panose="020F0502020204030204" pitchFamily="34" charset="0"/>
                <a:ea typeface="Calibri" panose="020F0502020204030204" pitchFamily="34" charset="0"/>
                <a:cs typeface="B Nazanin" panose="00000400000000000000" pitchFamily="2" charset="-78"/>
              </a:rPr>
              <a:t>تا </a:t>
            </a:r>
            <a:r>
              <a:rPr lang="fa-IR" sz="2400" dirty="0">
                <a:latin typeface="Calibri" panose="020F0502020204030204" pitchFamily="34" charset="0"/>
                <a:ea typeface="Calibri" panose="020F0502020204030204" pitchFamily="34" charset="0"/>
                <a:cs typeface="B Nazanin" panose="00000400000000000000" pitchFamily="2" charset="-78"/>
              </a:rPr>
              <a:t>به شما کمک کند تا با این عوامل به شکل موثری مقابله کنید</a:t>
            </a:r>
            <a:r>
              <a:rPr lang="en-US" sz="2400" dirty="0" smtClean="0">
                <a:latin typeface="Calibri" panose="020F0502020204030204" pitchFamily="34" charset="0"/>
                <a:ea typeface="Calibri" panose="020F0502020204030204" pitchFamily="34" charset="0"/>
                <a:cs typeface="B Nazanin" panose="00000400000000000000" pitchFamily="2" charset="-78"/>
              </a:rPr>
              <a:t>.</a:t>
            </a:r>
            <a:endParaRPr lang="en-US" sz="1800" dirty="0">
              <a:latin typeface="Calibri" panose="020F0502020204030204" pitchFamily="34" charset="0"/>
              <a:ea typeface="Calibri" panose="020F0502020204030204" pitchFamily="34" charset="0"/>
              <a:cs typeface="B Zar"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85750" lvl="0" indent="-285750" algn="ctr" rtl="1">
              <a:lnSpc>
                <a:spcPct val="107000"/>
              </a:lnSpc>
              <a:spcBef>
                <a:spcPct val="20000"/>
              </a:spcBef>
              <a:buClr>
                <a:prstClr val="white"/>
              </a:buClr>
              <a:buSzPct val="80000"/>
              <a:buFont typeface="Wingdings 3" panose="05040102010807070707" pitchFamily="18" charset="2"/>
              <a:buChar char=""/>
            </a:pPr>
            <a:r>
              <a:rPr lang="fa-IR" sz="36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سوم: مداخله</a:t>
            </a: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82392929"/>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lvl="0" indent="-342900" algn="just" rtl="1">
              <a:lnSpc>
                <a:spcPct val="107000"/>
              </a:lnSpc>
              <a:spcAft>
                <a:spcPts val="800"/>
              </a:spcAft>
              <a:buFont typeface="+mj-lt"/>
              <a:buAutoNum type="arabicPeriod"/>
            </a:pPr>
            <a:r>
              <a:rPr lang="fa-IR" sz="2400" b="1" dirty="0" smtClean="0">
                <a:latin typeface="B Zar" panose="00000400000000000000" pitchFamily="2" charset="-78"/>
                <a:ea typeface="Calibri" panose="020F0502020204030204" pitchFamily="34" charset="0"/>
                <a:cs typeface="B Nazanin" panose="00000400000000000000" pitchFamily="2" charset="-78"/>
              </a:rPr>
              <a:t>4. حل مسئله</a:t>
            </a:r>
          </a:p>
          <a:p>
            <a:pPr algn="just" rtl="1">
              <a:lnSpc>
                <a:spcPct val="107000"/>
              </a:lnSpc>
              <a:spcAft>
                <a:spcPts val="800"/>
              </a:spcAft>
            </a:pPr>
            <a:r>
              <a:rPr lang="fa-IR" sz="2800" b="1" dirty="0">
                <a:latin typeface="Calibri" panose="020F0502020204030204" pitchFamily="34" charset="0"/>
                <a:ea typeface="Calibri" panose="020F0502020204030204" pitchFamily="34" charset="0"/>
                <a:cs typeface="B Nazanin" panose="00000400000000000000" pitchFamily="2" charset="-78"/>
              </a:rPr>
              <a:t>خاتمه </a:t>
            </a:r>
            <a:r>
              <a:rPr lang="fa-IR" sz="2800" b="1" dirty="0" smtClean="0">
                <a:latin typeface="Calibri" panose="020F0502020204030204" pitchFamily="34" charset="0"/>
                <a:ea typeface="Calibri" panose="020F0502020204030204" pitchFamily="34" charset="0"/>
                <a:cs typeface="B Nazanin" panose="00000400000000000000" pitchFamily="2" charset="-78"/>
              </a:rPr>
              <a:t>جلسه</a:t>
            </a:r>
            <a:endParaRPr lang="fa-IR" sz="2400" dirty="0">
              <a:latin typeface="Calibri" panose="020F0502020204030204" pitchFamily="34" charset="0"/>
              <a:ea typeface="Calibri" panose="020F0502020204030204" pitchFamily="34" charset="0"/>
              <a:cs typeface="B Nazanin" panose="00000400000000000000" pitchFamily="2" charset="-78"/>
            </a:endParaRPr>
          </a:p>
          <a:p>
            <a:pPr algn="just" rtl="1">
              <a:lnSpc>
                <a:spcPct val="107000"/>
              </a:lnSpc>
              <a:spcAft>
                <a:spcPts val="800"/>
              </a:spcAft>
              <a:buClrTx/>
              <a:buFont typeface="Wingdings" panose="05000000000000000000" pitchFamily="2" charset="2"/>
              <a:buChar char="ü"/>
            </a:pPr>
            <a:r>
              <a:rPr lang="en-US" dirty="0">
                <a:latin typeface="Calibri" panose="020F0502020204030204" pitchFamily="34" charset="0"/>
                <a:ea typeface="Calibri" panose="020F0502020204030204" pitchFamily="34" charset="0"/>
                <a:cs typeface="B Nazanin" panose="00000400000000000000" pitchFamily="2" charset="-78"/>
              </a:rPr>
              <a:t> </a:t>
            </a:r>
            <a:r>
              <a:rPr lang="fa-IR" dirty="0">
                <a:latin typeface="Calibri" panose="020F0502020204030204" pitchFamily="34" charset="0"/>
                <a:ea typeface="Calibri" panose="020F0502020204030204" pitchFamily="34" charset="0"/>
                <a:cs typeface="B Nazanin" panose="00000400000000000000" pitchFamily="2" charset="-78"/>
              </a:rPr>
              <a:t>داروهایتان را طبق دستور پزشک مصرف کنید. اگر داروها اثر ندارد یا اثرات جانبی آن موجب مشکلاتی شده است با دکترتان صحبت کنید</a:t>
            </a:r>
            <a:r>
              <a:rPr lang="fa-IR" dirty="0" smtClean="0">
                <a:latin typeface="Calibri" panose="020F0502020204030204" pitchFamily="34" charset="0"/>
                <a:ea typeface="Calibri" panose="020F0502020204030204" pitchFamily="34" charset="0"/>
                <a:cs typeface="B Nazanin" panose="00000400000000000000" pitchFamily="2" charset="-78"/>
              </a:rPr>
              <a:t>. </a:t>
            </a:r>
            <a:r>
              <a:rPr lang="fa-IR" dirty="0">
                <a:latin typeface="Calibri" panose="020F0502020204030204" pitchFamily="34" charset="0"/>
                <a:ea typeface="Calibri" panose="020F0502020204030204" pitchFamily="34" charset="0"/>
                <a:cs typeface="B Nazanin" panose="00000400000000000000" pitchFamily="2" charset="-78"/>
              </a:rPr>
              <a:t>اگر برای افسردگی دارو می خورید باید بدانید که علائم افسردگی بتدریج از بین می رود.</a:t>
            </a:r>
            <a:endParaRPr lang="fa-IR" dirty="0" smtClean="0">
              <a:latin typeface="Calibri" panose="020F0502020204030204" pitchFamily="34" charset="0"/>
              <a:ea typeface="Calibri" panose="020F0502020204030204" pitchFamily="34" charset="0"/>
              <a:cs typeface="B Nazanin" panose="00000400000000000000" pitchFamily="2" charset="-78"/>
            </a:endParaRPr>
          </a:p>
          <a:p>
            <a:pPr lvl="0" algn="just" rtl="1">
              <a:lnSpc>
                <a:spcPct val="107000"/>
              </a:lnSpc>
              <a:spcAft>
                <a:spcPts val="800"/>
              </a:spcAft>
              <a:buClrTx/>
              <a:buFont typeface="Wingdings" panose="05000000000000000000" pitchFamily="2" charset="2"/>
              <a:buChar char="ü"/>
            </a:pPr>
            <a:r>
              <a:rPr lang="fa-IR" dirty="0">
                <a:latin typeface="Calibri" panose="020F0502020204030204" pitchFamily="34" charset="0"/>
                <a:ea typeface="Calibri" panose="020F0502020204030204" pitchFamily="34" charset="0"/>
                <a:cs typeface="B Nazanin" panose="00000400000000000000" pitchFamily="2" charset="-78"/>
              </a:rPr>
              <a:t>یک ساختار برای زندگیتان طراحی کنید و تا جای ممکن به آن وفادار بمانید حتی وقتی احساس می کنید انرژی و یا حوصله انجام آن را ندارید. برای مثال سر یک ساعت معین بخوابید و از خواب بلند شوید، به رفتن سر کار و یا دانشگاه ادامه دهید، فعالیت هایی مثل ورزش، پیاده روی را هر روز انجام دهید و به انجام </a:t>
            </a:r>
            <a:r>
              <a:rPr lang="fa-IR" dirty="0">
                <a:latin typeface="B Zar" panose="00000400000000000000" pitchFamily="2" charset="-78"/>
                <a:ea typeface="Calibri" panose="020F0502020204030204" pitchFamily="34" charset="0"/>
                <a:cs typeface="B Nazanin" panose="00000400000000000000" pitchFamily="2" charset="-78"/>
              </a:rPr>
              <a:t>کارهایی که به آن علاقه دارید ادامه دهید حتی اگر احساس می کنید دیگر از آن لذت نمی برید</a:t>
            </a:r>
            <a:r>
              <a:rPr lang="en-US" dirty="0">
                <a:latin typeface="B Zar" panose="00000400000000000000" pitchFamily="2" charset="-78"/>
                <a:ea typeface="Calibri" panose="020F0502020204030204" pitchFamily="34"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B Zar" panose="00000400000000000000" pitchFamily="2" charset="-78"/>
            </a:endParaRPr>
          </a:p>
          <a:p>
            <a:pPr algn="just" rtl="1">
              <a:lnSpc>
                <a:spcPct val="107000"/>
              </a:lnSpc>
              <a:spcAft>
                <a:spcPts val="800"/>
              </a:spcAft>
              <a:buClrTx/>
              <a:buFont typeface="Wingdings" panose="05000000000000000000" pitchFamily="2" charset="2"/>
              <a:buChar char="ü"/>
            </a:pPr>
            <a:r>
              <a:rPr lang="fa-IR" dirty="0">
                <a:latin typeface="B Zar" panose="00000400000000000000" pitchFamily="2" charset="-78"/>
                <a:ea typeface="Calibri" panose="020F0502020204030204" pitchFamily="34" charset="0"/>
                <a:cs typeface="B Nazanin" panose="00000400000000000000" pitchFamily="2" charset="-78"/>
              </a:rPr>
              <a:t>به اهداف شخصی خود فکر کنید و آنها را دنبال کنید- در مورد اهداف شخصی که برای خود دارید و یا در گذشته برای خود داشتید، مثل دیدن جاهایی که دوست داشتید ببینید، انجام یک کار داوطلبانه، یادگیری یک کار و یا سرگرمی جدید، ادامه دادن تحصیلات و ....فکر کنید و به تلاش برای دست یابی به آنها ادامه دهید. البته، مراقب باشید این اهداف واقع بینانه و قابل دسترس باشد. </a:t>
            </a:r>
            <a:endParaRPr lang="en-US" dirty="0">
              <a:latin typeface="Calibri" panose="020F0502020204030204" pitchFamily="34" charset="0"/>
              <a:ea typeface="Calibri" panose="020F0502020204030204" pitchFamily="34" charset="0"/>
              <a:cs typeface="B Zar"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85750" lvl="0" indent="-285750" algn="ctr" rtl="1">
              <a:lnSpc>
                <a:spcPct val="107000"/>
              </a:lnSpc>
              <a:spcBef>
                <a:spcPct val="20000"/>
              </a:spcBef>
              <a:buClr>
                <a:prstClr val="white"/>
              </a:buClr>
              <a:buSzPct val="80000"/>
              <a:buFont typeface="Wingdings 3" panose="05040102010807070707" pitchFamily="18" charset="2"/>
              <a:buChar char=""/>
            </a:pPr>
            <a:r>
              <a:rPr lang="fa-IR" sz="36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سوم: مداخله</a:t>
            </a:r>
            <a:endParaRPr lang="en-US" sz="28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35724323"/>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algn="just" rtl="1">
              <a:lnSpc>
                <a:spcPct val="107000"/>
              </a:lnSpc>
              <a:spcAft>
                <a:spcPts val="0"/>
              </a:spcAft>
            </a:pPr>
            <a:r>
              <a:rPr lang="fa-IR" sz="2800" b="1" dirty="0">
                <a:latin typeface="B Zar" panose="00000400000000000000" pitchFamily="2" charset="-78"/>
                <a:ea typeface="Calibri" panose="020F0502020204030204" pitchFamily="34" charset="0"/>
                <a:cs typeface="B Nazanin" panose="00000400000000000000" pitchFamily="2" charset="-78"/>
              </a:rPr>
              <a:t>جلسه چهارم: آموزش خانواده</a:t>
            </a:r>
            <a:endParaRPr lang="en-US" sz="1600" dirty="0">
              <a:latin typeface="Calibri" panose="020F0502020204030204" pitchFamily="34" charset="0"/>
              <a:ea typeface="Calibri" panose="020F0502020204030204" pitchFamily="34" charset="0"/>
              <a:cs typeface="Arial" panose="020B0604020202020204" pitchFamily="34" charset="0"/>
            </a:endParaRPr>
          </a:p>
          <a:p>
            <a:pPr marL="228600" algn="just" rtl="1">
              <a:lnSpc>
                <a:spcPct val="107000"/>
              </a:lnSpc>
              <a:spcAft>
                <a:spcPts val="0"/>
              </a:spcAft>
            </a:pPr>
            <a:r>
              <a:rPr lang="fa-IR" b="1" dirty="0">
                <a:latin typeface="B Zar" panose="00000400000000000000" pitchFamily="2" charset="-78"/>
                <a:ea typeface="Calibri" panose="020F0502020204030204" pitchFamily="34" charset="0"/>
                <a:cs typeface="B Nazanin" panose="00000400000000000000" pitchFamily="2" charset="-78"/>
              </a:rPr>
              <a:t>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228600" algn="just" rtl="1">
              <a:lnSpc>
                <a:spcPct val="107000"/>
              </a:lnSpc>
              <a:spcAft>
                <a:spcPts val="0"/>
              </a:spcAft>
            </a:pPr>
            <a:r>
              <a:rPr lang="fa-IR" b="1" dirty="0">
                <a:latin typeface="B Zar" panose="00000400000000000000" pitchFamily="2" charset="-78"/>
                <a:ea typeface="Calibri" panose="020F0502020204030204" pitchFamily="34" charset="0"/>
                <a:cs typeface="B Nazanin" panose="00000400000000000000" pitchFamily="2" charset="-78"/>
              </a:rPr>
              <a:t>اهداف</a:t>
            </a:r>
            <a:r>
              <a:rPr lang="en-US" b="1" dirty="0">
                <a:latin typeface="B Zar" panose="00000400000000000000" pitchFamily="2" charset="-78"/>
                <a:ea typeface="Calibri" panose="020F0502020204030204" pitchFamily="34"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mj-lt"/>
              <a:buAutoNum type="arabicPeriod"/>
            </a:pPr>
            <a:r>
              <a:rPr lang="fa-IR" dirty="0">
                <a:latin typeface="B Zar" panose="00000400000000000000" pitchFamily="2" charset="-78"/>
                <a:ea typeface="Calibri" panose="020F0502020204030204" pitchFamily="34" charset="0"/>
                <a:cs typeface="B Nazanin" panose="00000400000000000000" pitchFamily="2" charset="-78"/>
              </a:rPr>
              <a:t>آموزش خانواده در مورد عوامل خطر و محافظ خانوادگی</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mj-lt"/>
              <a:buAutoNum type="arabicPeriod"/>
            </a:pPr>
            <a:r>
              <a:rPr lang="fa-IR" dirty="0">
                <a:latin typeface="B Zar" panose="00000400000000000000" pitchFamily="2" charset="-78"/>
                <a:ea typeface="Calibri" panose="020F0502020204030204" pitchFamily="34" charset="0"/>
                <a:cs typeface="B Nazanin" panose="00000400000000000000" pitchFamily="2" charset="-78"/>
              </a:rPr>
              <a:t>آموزش خانواده در مورد عوامل هشداردهنده خودکشی</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mj-lt"/>
              <a:buAutoNum type="arabicPeriod"/>
            </a:pPr>
            <a:r>
              <a:rPr lang="fa-IR" dirty="0">
                <a:latin typeface="B Zar" panose="00000400000000000000" pitchFamily="2" charset="-78"/>
                <a:ea typeface="Calibri" panose="020F0502020204030204" pitchFamily="34" charset="0"/>
                <a:cs typeface="B Nazanin" panose="00000400000000000000" pitchFamily="2" charset="-78"/>
              </a:rPr>
              <a:t>آموزش خانواده در مورد شیوه های مقابله با خودکشی بیمار</a:t>
            </a:r>
            <a:endParaRPr lang="en-US" sz="1600" dirty="0">
              <a:latin typeface="Calibri" panose="020F0502020204030204" pitchFamily="34" charset="0"/>
              <a:ea typeface="Calibri" panose="020F0502020204030204" pitchFamily="34" charset="0"/>
              <a:cs typeface="Arial" panose="020B0604020202020204" pitchFamily="34" charset="0"/>
            </a:endParaRPr>
          </a:p>
          <a:p>
            <a:pPr algn="r" rtl="1"/>
            <a:r>
              <a:rPr lang="fa-IR" dirty="0">
                <a:latin typeface="B Zar" panose="00000400000000000000" pitchFamily="2" charset="-78"/>
                <a:ea typeface="Calibri" panose="020F0502020204030204" pitchFamily="34" charset="0"/>
                <a:cs typeface="B Nazanin" panose="00000400000000000000" pitchFamily="2" charset="-78"/>
              </a:rPr>
              <a:t>آموزش باید ها و نباید ها به </a:t>
            </a:r>
            <a:r>
              <a:rPr lang="fa-IR" dirty="0" smtClean="0">
                <a:latin typeface="B Zar" panose="00000400000000000000" pitchFamily="2" charset="-78"/>
                <a:ea typeface="Calibri" panose="020F0502020204030204" pitchFamily="34" charset="0"/>
                <a:cs typeface="B Nazanin" panose="00000400000000000000" pitchFamily="2" charset="-78"/>
              </a:rPr>
              <a:t>والدین</a:t>
            </a:r>
            <a:endParaRPr lang="en-US" dirty="0">
              <a:latin typeface="Calibri" panose="020F0502020204030204" pitchFamily="34" charset="0"/>
              <a:ea typeface="Calibri" panose="020F0502020204030204" pitchFamily="34" charset="0"/>
              <a:cs typeface="B Zar"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28600" lvl="0" indent="-285750" algn="ctr" rtl="1">
              <a:lnSpc>
                <a:spcPct val="107000"/>
              </a:lnSpc>
              <a:spcBef>
                <a:spcPct val="20000"/>
              </a:spcBef>
              <a:buClr>
                <a:prstClr val="white"/>
              </a:buClr>
              <a:buSzPct val="80000"/>
              <a:buFont typeface="Wingdings 3" panose="05040102010807070707" pitchFamily="18" charset="2"/>
              <a:buChar char=""/>
            </a:pPr>
            <a:r>
              <a:rPr lang="fa-IR" sz="28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چهارم: آموزش خانواده</a:t>
            </a:r>
            <a:endParaRPr lang="en-US" sz="16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36476277"/>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algn="just" rtl="1">
              <a:lnSpc>
                <a:spcPct val="107000"/>
              </a:lnSpc>
              <a:spcAft>
                <a:spcPts val="0"/>
              </a:spcAft>
            </a:pPr>
            <a:r>
              <a:rPr lang="fa-IR" sz="2800" b="1" dirty="0">
                <a:latin typeface="B Zar" panose="00000400000000000000" pitchFamily="2" charset="-78"/>
                <a:ea typeface="Calibri" panose="020F0502020204030204" pitchFamily="34" charset="0"/>
                <a:cs typeface="B Nazanin" panose="00000400000000000000" pitchFamily="2" charset="-78"/>
              </a:rPr>
              <a:t>مروری بر جلسه</a:t>
            </a:r>
            <a:endParaRPr lang="en-US" sz="1800" dirty="0">
              <a:latin typeface="Calibri" panose="020F0502020204030204" pitchFamily="34" charset="0"/>
              <a:ea typeface="Calibri" panose="020F0502020204030204" pitchFamily="34" charset="0"/>
              <a:cs typeface="Arial" panose="020B0604020202020204" pitchFamily="34" charset="0"/>
            </a:endParaRPr>
          </a:p>
          <a:p>
            <a:pPr marL="228600" algn="just" rtl="1">
              <a:lnSpc>
                <a:spcPct val="107000"/>
              </a:lnSpc>
              <a:spcAft>
                <a:spcPts val="0"/>
              </a:spcAft>
            </a:pPr>
            <a:r>
              <a:rPr lang="fa-IR" sz="2400" u="sng" dirty="0">
                <a:latin typeface="B Zar" panose="00000400000000000000" pitchFamily="2" charset="-78"/>
                <a:ea typeface="Calibri" panose="020F0502020204030204" pitchFamily="34" charset="0"/>
                <a:cs typeface="B Nazanin" panose="00000400000000000000" pitchFamily="2" charset="-78"/>
              </a:rPr>
              <a:t>ارتباط با خانواده افرادی که در خطر خودکشی هستند، اهمیت زیادی دارد</a:t>
            </a:r>
            <a:r>
              <a:rPr lang="fa-IR" sz="2400" dirty="0">
                <a:latin typeface="B Zar" panose="00000400000000000000" pitchFamily="2" charset="-78"/>
                <a:ea typeface="Calibri" panose="020F0502020204030204" pitchFamily="34" charset="0"/>
                <a:cs typeface="B Nazanin" panose="00000400000000000000" pitchFamily="2" charset="-78"/>
              </a:rPr>
              <a:t>. خانواده در تمامی مراحل مدیریت خودکشی از ارزیابی خطر آن و طراحی طرح امنیت تا سایر مداخلات روانی اجتماعی می توانند نقش مهمی داشته باشد</a:t>
            </a:r>
            <a:r>
              <a:rPr lang="en-US" sz="2400" dirty="0">
                <a:latin typeface="B Zar" panose="00000400000000000000" pitchFamily="2" charset="-78"/>
                <a:ea typeface="Calibri" panose="020F0502020204030204" pitchFamily="34" charset="0"/>
                <a:cs typeface="B Nazanin" panose="00000400000000000000" pitchFamily="2" charset="-78"/>
              </a:rPr>
              <a:t>.</a:t>
            </a:r>
            <a:r>
              <a:rPr lang="fa-IR" sz="2400" dirty="0">
                <a:latin typeface="B Zar" panose="00000400000000000000" pitchFamily="2" charset="-78"/>
                <a:ea typeface="Calibri" panose="020F0502020204030204" pitchFamily="34" charset="0"/>
                <a:cs typeface="B Nazanin" panose="00000400000000000000" pitchFamily="2" charset="-78"/>
              </a:rPr>
              <a:t> مشارکت خانواده باید با اطلاع و رضایت بیمار انجام شود ولی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در وضعیت اورژانسی، رضایت بیمار برای به دست آوردن اطلاعات از خانواده و جلب همکاری آنان برای پیشگیری از خودکشی لازم نیست. </a:t>
            </a:r>
            <a:r>
              <a:rPr lang="fa-IR" sz="2400" dirty="0">
                <a:latin typeface="B Zar" panose="00000400000000000000" pitchFamily="2" charset="-78"/>
                <a:ea typeface="Calibri" panose="020F0502020204030204" pitchFamily="34" charset="0"/>
                <a:cs typeface="B Nazanin" panose="00000400000000000000" pitchFamily="2" charset="-78"/>
              </a:rPr>
              <a:t>اگرچه بهتر است که بیمار را در جریان آن قرار دهید. در وضعیت غیراورژانسی سعی کنید ابتدا مراجع را ترغیب کنید از اعضای خانواده خود بخواهد تا در جلسات شرکت کنند. اگر مراجع، تمایلی برای این کار ندارد ( مثلا به دلیل مصرف مواد) او را تشویق کنید تا در مورد نگرانی هایش صحبت کند و سعی کنید رضایت او را برای ارتباط با خانواده با رعایت اصل اخلاقی رازداری، بدست بیاورید.</a:t>
            </a:r>
            <a:endParaRPr lang="en-US" sz="1800" dirty="0">
              <a:latin typeface="Calibri" panose="020F0502020204030204" pitchFamily="34" charset="0"/>
              <a:ea typeface="Calibri" panose="020F0502020204030204" pitchFamily="34" charset="0"/>
              <a:cs typeface="Arial" panose="020B0604020202020204" pitchFamily="34" charset="0"/>
            </a:endParaRPr>
          </a:p>
          <a:p>
            <a:pPr marL="228600" algn="just" rtl="1">
              <a:lnSpc>
                <a:spcPct val="107000"/>
              </a:lnSpc>
              <a:spcAft>
                <a:spcPts val="0"/>
              </a:spcAft>
            </a:pPr>
            <a:endParaRPr lang="en-US" sz="2400" dirty="0">
              <a:latin typeface="Calibri" panose="020F0502020204030204" pitchFamily="34" charset="0"/>
              <a:ea typeface="Calibri" panose="020F0502020204030204" pitchFamily="34" charset="0"/>
              <a:cs typeface="B Zar"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28600" lvl="0" indent="-285750" algn="ctr" rtl="1">
              <a:lnSpc>
                <a:spcPct val="107000"/>
              </a:lnSpc>
              <a:spcBef>
                <a:spcPct val="20000"/>
              </a:spcBef>
              <a:buClr>
                <a:prstClr val="white"/>
              </a:buClr>
              <a:buSzPct val="80000"/>
              <a:buFont typeface="Wingdings 3" panose="05040102010807070707" pitchFamily="18" charset="2"/>
              <a:buChar char=""/>
            </a:pPr>
            <a:r>
              <a:rPr lang="fa-IR" sz="28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چهارم: آموزش خانواده</a:t>
            </a:r>
            <a:endParaRPr lang="en-US" sz="16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20725328"/>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algn="just" rtl="1">
              <a:lnSpc>
                <a:spcPct val="107000"/>
              </a:lnSpc>
              <a:spcAft>
                <a:spcPts val="0"/>
              </a:spcAft>
            </a:pPr>
            <a:r>
              <a:rPr lang="fa-IR" sz="2800" b="1" dirty="0">
                <a:latin typeface="B Zar" panose="00000400000000000000" pitchFamily="2" charset="-78"/>
                <a:ea typeface="Calibri" panose="020F0502020204030204" pitchFamily="34" charset="0"/>
                <a:cs typeface="B Nazanin" panose="00000400000000000000" pitchFamily="2" charset="-78"/>
              </a:rPr>
              <a:t>معرفی موضوع جلسه</a:t>
            </a:r>
            <a:endParaRPr lang="en-US" sz="1800" dirty="0">
              <a:latin typeface="Calibri" panose="020F0502020204030204" pitchFamily="34" charset="0"/>
              <a:ea typeface="Calibri" panose="020F0502020204030204" pitchFamily="34" charset="0"/>
              <a:cs typeface="Arial" panose="020B0604020202020204" pitchFamily="34" charset="0"/>
            </a:endParaRPr>
          </a:p>
          <a:p>
            <a:pPr marL="228600"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نقش و اهمیت خانواده در ارزیابی خطر خودکشی و نیز مدیریت خودکشی توضیح داده و تاکید کنید که </a:t>
            </a:r>
            <a:r>
              <a:rPr lang="fa-IR" sz="2400" dirty="0" smtClean="0">
                <a:latin typeface="B Zar" panose="00000400000000000000" pitchFamily="2" charset="-78"/>
                <a:ea typeface="Calibri" panose="020F0502020204030204" pitchFamily="34" charset="0"/>
                <a:cs typeface="B Nazanin" panose="00000400000000000000" pitchFamily="2" charset="-78"/>
              </a:rPr>
              <a:t>آنها</a:t>
            </a:r>
            <a:r>
              <a:rPr lang="fa-IR" sz="1800" dirty="0" smtClean="0">
                <a:latin typeface="Calibri" panose="020F0502020204030204" pitchFamily="34" charset="0"/>
                <a:ea typeface="Calibri" panose="020F0502020204030204" pitchFamily="34" charset="0"/>
                <a:cs typeface="Arial" panose="020B0604020202020204" pitchFamily="34" charset="0"/>
              </a:rPr>
              <a:t> </a:t>
            </a:r>
            <a:r>
              <a:rPr lang="fa-IR" sz="2400" dirty="0" smtClean="0">
                <a:latin typeface="B Zar" panose="00000400000000000000" pitchFamily="2" charset="-78"/>
                <a:ea typeface="Calibri" panose="020F0502020204030204" pitchFamily="34" charset="0"/>
                <a:cs typeface="B Nazanin" panose="00000400000000000000" pitchFamily="2" charset="-78"/>
              </a:rPr>
              <a:t>می </a:t>
            </a:r>
            <a:r>
              <a:rPr lang="fa-IR" sz="2400" dirty="0">
                <a:latin typeface="B Zar" panose="00000400000000000000" pitchFamily="2" charset="-78"/>
                <a:ea typeface="Calibri" panose="020F0502020204030204" pitchFamily="34" charset="0"/>
                <a:cs typeface="B Nazanin" panose="00000400000000000000" pitchFamily="2" charset="-78"/>
              </a:rPr>
              <a:t>توانند همکار درمانگر در منزل باشند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و بدین ترتیب احتمال اقدام به خودکشی را کاهش دهند</a:t>
            </a:r>
            <a:r>
              <a:rPr lang="en-US" sz="2400" dirty="0">
                <a:solidFill>
                  <a:srgbClr val="FF0000"/>
                </a:solidFill>
                <a:latin typeface="B Zar" panose="00000400000000000000" pitchFamily="2" charset="-78"/>
                <a:ea typeface="Calibri" panose="020F0502020204030204" pitchFamily="34" charset="0"/>
                <a:cs typeface="B Nazanin" panose="00000400000000000000" pitchFamily="2" charset="-78"/>
              </a:rPr>
              <a:t>.</a:t>
            </a:r>
            <a:endParaRPr lang="en-US" sz="18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228600" algn="just" rtl="1">
              <a:lnSpc>
                <a:spcPct val="107000"/>
              </a:lnSpc>
              <a:spcAft>
                <a:spcPts val="0"/>
              </a:spcAft>
            </a:pPr>
            <a:endParaRPr lang="en-US" sz="2400" dirty="0">
              <a:latin typeface="Calibri" panose="020F0502020204030204" pitchFamily="34" charset="0"/>
              <a:ea typeface="Calibri" panose="020F0502020204030204" pitchFamily="34" charset="0"/>
              <a:cs typeface="B Zar"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28600" lvl="0" indent="-285750" algn="ctr" rtl="1">
              <a:lnSpc>
                <a:spcPct val="107000"/>
              </a:lnSpc>
              <a:spcBef>
                <a:spcPct val="20000"/>
              </a:spcBef>
              <a:buClr>
                <a:prstClr val="white"/>
              </a:buClr>
              <a:buSzPct val="80000"/>
              <a:buFont typeface="Wingdings 3" panose="05040102010807070707" pitchFamily="18" charset="2"/>
              <a:buChar char=""/>
            </a:pPr>
            <a:r>
              <a:rPr lang="fa-IR" sz="28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چهارم: آموزش خانواده</a:t>
            </a:r>
            <a:endParaRPr lang="en-US" sz="16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886989182"/>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algn="just" rtl="1">
              <a:lnSpc>
                <a:spcPct val="107000"/>
              </a:lnSpc>
              <a:spcAft>
                <a:spcPts val="0"/>
              </a:spcAft>
            </a:pPr>
            <a:r>
              <a:rPr lang="fa-IR" sz="2800" b="1" dirty="0">
                <a:latin typeface="B Zar" panose="00000400000000000000" pitchFamily="2" charset="-78"/>
                <a:ea typeface="Calibri" panose="020F0502020204030204" pitchFamily="34" charset="0"/>
                <a:cs typeface="B Nazanin" panose="00000400000000000000" pitchFamily="2" charset="-78"/>
              </a:rPr>
              <a:t>معرفی موضوع جلسه</a:t>
            </a:r>
            <a:endParaRPr lang="en-US" sz="1800" dirty="0">
              <a:latin typeface="Calibri" panose="020F0502020204030204" pitchFamily="34" charset="0"/>
              <a:ea typeface="Calibri" panose="020F0502020204030204" pitchFamily="34" charset="0"/>
              <a:cs typeface="Arial" panose="020B0604020202020204" pitchFamily="34" charset="0"/>
            </a:endParaRPr>
          </a:p>
          <a:p>
            <a:pPr marL="228600"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نقش و اهمیت خانواده در ارزیابی خطر خودکشی و نیز مدیریت خودکشی توضیح داده و تاکید کنید که </a:t>
            </a:r>
            <a:r>
              <a:rPr lang="fa-IR" sz="2400" dirty="0" smtClean="0">
                <a:latin typeface="B Zar" panose="00000400000000000000" pitchFamily="2" charset="-78"/>
                <a:ea typeface="Calibri" panose="020F0502020204030204" pitchFamily="34" charset="0"/>
                <a:cs typeface="B Nazanin" panose="00000400000000000000" pitchFamily="2" charset="-78"/>
              </a:rPr>
              <a:t>آنها</a:t>
            </a:r>
            <a:r>
              <a:rPr lang="fa-IR" sz="1800" dirty="0" smtClean="0">
                <a:latin typeface="Calibri" panose="020F0502020204030204" pitchFamily="34" charset="0"/>
                <a:ea typeface="Calibri" panose="020F0502020204030204" pitchFamily="34" charset="0"/>
                <a:cs typeface="Arial" panose="020B0604020202020204" pitchFamily="34" charset="0"/>
              </a:rPr>
              <a:t> </a:t>
            </a:r>
            <a:r>
              <a:rPr lang="fa-IR" sz="2400" dirty="0" smtClean="0">
                <a:latin typeface="B Zar" panose="00000400000000000000" pitchFamily="2" charset="-78"/>
                <a:ea typeface="Calibri" panose="020F0502020204030204" pitchFamily="34" charset="0"/>
                <a:cs typeface="B Nazanin" panose="00000400000000000000" pitchFamily="2" charset="-78"/>
              </a:rPr>
              <a:t>می </a:t>
            </a:r>
            <a:r>
              <a:rPr lang="fa-IR" sz="2400" dirty="0">
                <a:latin typeface="B Zar" panose="00000400000000000000" pitchFamily="2" charset="-78"/>
                <a:ea typeface="Calibri" panose="020F0502020204030204" pitchFamily="34" charset="0"/>
                <a:cs typeface="B Nazanin" panose="00000400000000000000" pitchFamily="2" charset="-78"/>
              </a:rPr>
              <a:t>توانند همکار درمانگر در منزل باشند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و بدین ترتیب احتمال اقدام به خودکشی را کاهش دهند</a:t>
            </a:r>
            <a:r>
              <a:rPr lang="en-US" sz="2400" dirty="0">
                <a:solidFill>
                  <a:srgbClr val="FF0000"/>
                </a:solidFill>
                <a:latin typeface="B Zar" panose="00000400000000000000" pitchFamily="2" charset="-78"/>
                <a:ea typeface="Calibri" panose="020F0502020204030204" pitchFamily="34" charset="0"/>
                <a:cs typeface="B Nazanin" panose="00000400000000000000" pitchFamily="2" charset="-78"/>
              </a:rPr>
              <a:t>.</a:t>
            </a:r>
            <a:endParaRPr lang="en-US" sz="18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228600" algn="just" rtl="1">
              <a:lnSpc>
                <a:spcPct val="107000"/>
              </a:lnSpc>
              <a:spcAft>
                <a:spcPts val="0"/>
              </a:spcAft>
            </a:pPr>
            <a:endParaRPr lang="en-US" sz="2400" dirty="0">
              <a:latin typeface="Calibri" panose="020F0502020204030204" pitchFamily="34" charset="0"/>
              <a:ea typeface="Calibri" panose="020F0502020204030204" pitchFamily="34" charset="0"/>
              <a:cs typeface="B Zar"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28600" lvl="0" indent="-285750" algn="ctr" rtl="1">
              <a:lnSpc>
                <a:spcPct val="107000"/>
              </a:lnSpc>
              <a:spcBef>
                <a:spcPct val="20000"/>
              </a:spcBef>
              <a:buClr>
                <a:prstClr val="white"/>
              </a:buClr>
              <a:buSzPct val="80000"/>
              <a:buFont typeface="Wingdings 3" panose="05040102010807070707" pitchFamily="18" charset="2"/>
              <a:buChar char=""/>
            </a:pPr>
            <a:r>
              <a:rPr lang="fa-IR" sz="28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چهارم: آموزش خانواده</a:t>
            </a:r>
            <a:endParaRPr lang="en-US" sz="16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09033398"/>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algn="just" rtl="1">
              <a:lnSpc>
                <a:spcPct val="107000"/>
              </a:lnSpc>
              <a:spcAft>
                <a:spcPts val="0"/>
              </a:spcAft>
            </a:pPr>
            <a:r>
              <a:rPr lang="fa-IR" sz="2800" b="1" dirty="0">
                <a:latin typeface="B Zar" panose="00000400000000000000" pitchFamily="2" charset="-78"/>
                <a:ea typeface="Calibri" panose="020F0502020204030204" pitchFamily="34" charset="0"/>
                <a:cs typeface="B Nazanin" panose="00000400000000000000" pitchFamily="2" charset="-78"/>
              </a:rPr>
              <a:t>آموزش روانی خانواده</a:t>
            </a:r>
            <a:endParaRPr lang="en-US" sz="1800" dirty="0">
              <a:latin typeface="Calibri" panose="020F0502020204030204" pitchFamily="34" charset="0"/>
              <a:ea typeface="Calibri" panose="020F0502020204030204" pitchFamily="34" charset="0"/>
              <a:cs typeface="Arial" panose="020B0604020202020204" pitchFamily="34" charset="0"/>
            </a:endParaRPr>
          </a:p>
          <a:p>
            <a:pPr marL="228600"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آموزش های روان شناختی لازم در مورد خودکشی را به خانواده ارائه دهید. </a:t>
            </a:r>
            <a:r>
              <a:rPr lang="fa-IR" sz="2400" u="sng" dirty="0">
                <a:latin typeface="B Zar" panose="00000400000000000000" pitchFamily="2" charset="-78"/>
                <a:ea typeface="Calibri" panose="020F0502020204030204" pitchFamily="34" charset="0"/>
                <a:cs typeface="B Nazanin" panose="00000400000000000000" pitchFamily="2" charset="-78"/>
              </a:rPr>
              <a:t>این آموزش شامل عوامل خطر و محافظ خودکشی است. </a:t>
            </a:r>
            <a:r>
              <a:rPr lang="fa-IR" sz="2400" dirty="0">
                <a:latin typeface="B Zar" panose="00000400000000000000" pitchFamily="2" charset="-78"/>
                <a:ea typeface="Calibri" panose="020F0502020204030204" pitchFamily="34" charset="0"/>
                <a:cs typeface="B Nazanin" panose="00000400000000000000" pitchFamily="2" charset="-78"/>
              </a:rPr>
              <a:t>در توضیح این عوامل روی مواردی که مربوط به بیمار است و نقش خانواده به عنوان یک عامل محافظ و نیز عامل خطر تاکید کنید.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ابتدا به نقش خانواده به عنوان یک عامل خطر و نیز محافظ خودکشی تاکید کنید و توضیح دهید در اغلب موارد عدم وجود حمایت خانوادگی و اجتماعی که موجب انزوا و گوشه گیری می شود یک عامل خطر مهم خودکشی است. </a:t>
            </a:r>
            <a:r>
              <a:rPr lang="fa-IR" sz="2400" dirty="0">
                <a:latin typeface="B Zar" panose="00000400000000000000" pitchFamily="2" charset="-78"/>
                <a:ea typeface="Calibri" panose="020F0502020204030204" pitchFamily="34" charset="0"/>
                <a:cs typeface="B Nazanin" panose="00000400000000000000" pitchFamily="2" charset="-78"/>
              </a:rPr>
              <a:t>گاهی علت آن تحریف های ادراکی بیمار به دلیل افسردگی یا سایر بیماری های روانی است و گاهی نیز خشونت خانگی، مصرف مواد و...آنها را از خانواده دور می کند. در هرصورت فرد ممکن است به عشق و مراقبت خانواده و دوستان که یک عامل محافظتی است، دسترسی نداشته و یا آنها را از خود دور کند و به این ترتیب خود را از یک منبع مهم حمایتی محروم کند</a:t>
            </a:r>
            <a:r>
              <a:rPr lang="en-US" sz="2400" dirty="0">
                <a:latin typeface="B Zar" panose="00000400000000000000" pitchFamily="2" charset="-78"/>
                <a:ea typeface="Calibri" panose="020F0502020204030204" pitchFamily="34" charset="0"/>
                <a:cs typeface="B Nazanin" panose="00000400000000000000" pitchFamily="2" charset="-78"/>
              </a:rPr>
              <a:t>.</a:t>
            </a:r>
            <a:endParaRPr lang="en-US" sz="1800" dirty="0">
              <a:latin typeface="Calibri" panose="020F0502020204030204" pitchFamily="34" charset="0"/>
              <a:ea typeface="Calibri" panose="020F0502020204030204" pitchFamily="34" charset="0"/>
              <a:cs typeface="Arial" panose="020B0604020202020204" pitchFamily="34" charset="0"/>
            </a:endParaRPr>
          </a:p>
          <a:p>
            <a:pPr marL="228600" algn="just" rtl="1">
              <a:lnSpc>
                <a:spcPct val="107000"/>
              </a:lnSpc>
              <a:spcAft>
                <a:spcPts val="0"/>
              </a:spcAft>
            </a:pPr>
            <a:endParaRPr lang="en-US" sz="2400" dirty="0">
              <a:latin typeface="Calibri" panose="020F0502020204030204" pitchFamily="34" charset="0"/>
              <a:ea typeface="Calibri" panose="020F0502020204030204" pitchFamily="34" charset="0"/>
              <a:cs typeface="B Zar"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28600" lvl="0" indent="-285750" algn="ctr" rtl="1">
              <a:lnSpc>
                <a:spcPct val="107000"/>
              </a:lnSpc>
              <a:spcBef>
                <a:spcPct val="20000"/>
              </a:spcBef>
              <a:buClr>
                <a:prstClr val="white"/>
              </a:buClr>
              <a:buSzPct val="80000"/>
              <a:buFont typeface="Wingdings 3" panose="05040102010807070707" pitchFamily="18" charset="2"/>
              <a:buChar char=""/>
            </a:pPr>
            <a:r>
              <a:rPr lang="fa-IR" sz="28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چهارم: آموزش خانواده</a:t>
            </a:r>
            <a:endParaRPr lang="en-US" sz="16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97624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indent="0" algn="ctr" rtl="1">
              <a:buNone/>
            </a:pPr>
            <a:r>
              <a:rPr lang="fa-IR" sz="44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cs typeface="B Nazanin" panose="00000400000000000000" pitchFamily="2" charset="-78"/>
              </a:rPr>
              <a:t>آموزش و توانمند سازی جمعیت عمومی در زمینه خودکشی</a:t>
            </a: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a-IR" sz="3600" b="1" i="0" u="none" strike="noStrike" kern="1200" cap="none" spc="0" normalizeH="0" baseline="0" noProof="0" dirty="0" smtClean="0">
                <a:ln w="12700">
                  <a:solidFill>
                    <a:srgbClr val="E87D37"/>
                  </a:solidFill>
                  <a:prstDash val="solid"/>
                </a:ln>
                <a:pattFill prst="ltDnDiag">
                  <a:fgClr>
                    <a:srgbClr val="E87D37">
                      <a:lumMod val="60000"/>
                      <a:lumOff val="40000"/>
                    </a:srgbClr>
                  </a:fgClr>
                  <a:bgClr>
                    <a:prstClr val="black"/>
                  </a:bgClr>
                </a:pattFill>
                <a:effectLst/>
                <a:uLnTx/>
                <a:uFillTx/>
                <a:latin typeface="Century Gothic"/>
                <a:ea typeface="+mn-ea"/>
                <a:cs typeface="Tahoma" panose="020B0604030504040204" pitchFamily="34" charset="0"/>
              </a:rPr>
              <a:t>بخش اول</a:t>
            </a:r>
            <a:endParaRPr kumimoji="0" lang="fa-IR" sz="3600" b="1" i="0" u="none" strike="noStrike" kern="1200" cap="none" spc="0" normalizeH="0" baseline="0" noProof="0" dirty="0">
              <a:ln w="12700">
                <a:solidFill>
                  <a:srgbClr val="E87D37"/>
                </a:solidFill>
                <a:prstDash val="solid"/>
              </a:ln>
              <a:pattFill prst="ltDnDiag">
                <a:fgClr>
                  <a:srgbClr val="E87D37">
                    <a:lumMod val="60000"/>
                    <a:lumOff val="40000"/>
                  </a:srgbClr>
                </a:fgClr>
                <a:bgClr>
                  <a:prstClr val="black"/>
                </a:bgClr>
              </a:pattFill>
              <a:effectLst/>
              <a:uLnTx/>
              <a:uFillTx/>
              <a:latin typeface="Century Gothic"/>
              <a:ea typeface="+mn-ea"/>
              <a:cs typeface="Tahoma" panose="020B0604030504040204" pitchFamily="34" charset="0"/>
            </a:endParaRPr>
          </a:p>
        </p:txBody>
      </p:sp>
    </p:spTree>
    <p:extLst>
      <p:ext uri="{BB962C8B-B14F-4D97-AF65-F5344CB8AC3E}">
        <p14:creationId xmlns:p14="http://schemas.microsoft.com/office/powerpoint/2010/main" val="14445484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marR="0" indent="0" algn="just" rtl="1">
              <a:lnSpc>
                <a:spcPct val="107000"/>
              </a:lnSpc>
              <a:spcBef>
                <a:spcPts val="0"/>
              </a:spcBef>
              <a:spcAft>
                <a:spcPts val="800"/>
              </a:spcAft>
              <a:buNone/>
            </a:pPr>
            <a:r>
              <a:rPr lang="ar-SA" sz="3600" b="1" dirty="0">
                <a:solidFill>
                  <a:srgbClr val="000000"/>
                </a:solidFill>
                <a:latin typeface="Century Schoolbook"/>
                <a:cs typeface="B Nazanin"/>
              </a:rPr>
              <a:t>علت خودکشی</a:t>
            </a:r>
            <a:endParaRPr lang="en-US" sz="1800" dirty="0">
              <a:latin typeface="Calibri"/>
              <a:ea typeface="Calibri"/>
              <a:cs typeface="Arial"/>
            </a:endParaRPr>
          </a:p>
          <a:p>
            <a:pPr marL="0" marR="0" indent="0" algn="just" rtl="1">
              <a:lnSpc>
                <a:spcPct val="107000"/>
              </a:lnSpc>
              <a:spcBef>
                <a:spcPts val="0"/>
              </a:spcBef>
              <a:spcAft>
                <a:spcPts val="800"/>
              </a:spcAft>
              <a:buNone/>
            </a:pPr>
            <a:r>
              <a:rPr lang="ar-SA" sz="2400" dirty="0">
                <a:solidFill>
                  <a:srgbClr val="000000"/>
                </a:solidFill>
                <a:latin typeface="Century Schoolbook"/>
                <a:cs typeface="B Nazanin"/>
              </a:rPr>
              <a:t>خودکشی پدیده پیچیده ای است که از تعامل عوامل مختلف زیستی، روانی، اجتماعی و فرهنگی و معنوی حاصل می شود. خودکشی حاصل دردی عمیق، نومیدی و یاس است و غلبه درد، ترس و ناامیدی را بر امید نشان می دهد. در واقع خودکشی را می توان نوعی رفتار مقابله ای فرض کرد که تحت شرایط زیر اتفاق می افتد</a:t>
            </a:r>
            <a:r>
              <a:rPr lang="en-US" sz="2400" dirty="0">
                <a:solidFill>
                  <a:srgbClr val="000000"/>
                </a:solidFill>
                <a:latin typeface="Century Schoolbook"/>
                <a:cs typeface="B Nazanin"/>
              </a:rPr>
              <a:t>.</a:t>
            </a:r>
          </a:p>
          <a:p>
            <a:pPr marL="0" marR="0" indent="0" algn="just" rtl="1">
              <a:lnSpc>
                <a:spcPct val="107000"/>
              </a:lnSpc>
              <a:spcBef>
                <a:spcPts val="0"/>
              </a:spcBef>
              <a:spcAft>
                <a:spcPts val="800"/>
              </a:spcAft>
              <a:buNone/>
            </a:pPr>
            <a:r>
              <a:rPr lang="ar-SA" b="1" dirty="0">
                <a:latin typeface="B Zar"/>
                <a:ea typeface="Calibri"/>
                <a:cs typeface="B Nazanin"/>
              </a:rPr>
              <a:t>پس</a:t>
            </a:r>
            <a:r>
              <a:rPr lang="ar-SA" b="1" dirty="0">
                <a:solidFill>
                  <a:srgbClr val="000000"/>
                </a:solidFill>
                <a:latin typeface="BMitra"/>
                <a:ea typeface="Calibri"/>
                <a:cs typeface="B Nazanin"/>
              </a:rPr>
              <a:t> </a:t>
            </a:r>
            <a:r>
              <a:rPr lang="ar-SA" b="1" dirty="0">
                <a:latin typeface="B Zar"/>
                <a:ea typeface="Calibri"/>
                <a:cs typeface="B Nazanin"/>
              </a:rPr>
              <a:t>افکار خودکشی وقتی پیش می آید که افراد وضعیت خود را به صورت زیر تجربه می کنند</a:t>
            </a:r>
            <a:r>
              <a:rPr lang="en-US" b="1" dirty="0">
                <a:latin typeface="B Zar"/>
                <a:ea typeface="Calibri"/>
                <a:cs typeface="B Nazanin"/>
              </a:rPr>
              <a:t>:</a:t>
            </a:r>
            <a:r>
              <a:rPr lang="en-US" b="1" dirty="0">
                <a:latin typeface="B Nazanin"/>
                <a:ea typeface="Calibri"/>
                <a:cs typeface="Arial"/>
              </a:rPr>
              <a:t> </a:t>
            </a:r>
            <a:endParaRPr lang="en-US" sz="1600" b="1" dirty="0">
              <a:latin typeface="Calibri"/>
              <a:ea typeface="Calibri"/>
              <a:cs typeface="Arial"/>
            </a:endParaRPr>
          </a:p>
          <a:p>
            <a:pPr marL="0" lvl="0" indent="0" algn="just" rtl="1">
              <a:buNone/>
            </a:pPr>
            <a:r>
              <a:rPr lang="ar-SA" b="1" dirty="0">
                <a:latin typeface="B Zar"/>
                <a:cs typeface="B Nazanin"/>
              </a:rPr>
              <a:t>غیرقابل تحمل- </a:t>
            </a:r>
            <a:r>
              <a:rPr lang="ar-SA" sz="1800" dirty="0">
                <a:latin typeface="B Zar"/>
                <a:cs typeface="B Nazanin"/>
              </a:rPr>
              <a:t>موقعیت</a:t>
            </a:r>
            <a:r>
              <a:rPr lang="en-US" sz="1800" dirty="0">
                <a:latin typeface="B Zar"/>
                <a:cs typeface="B Nazanin"/>
              </a:rPr>
              <a:t> </a:t>
            </a:r>
            <a:r>
              <a:rPr lang="ar-SA" sz="1800" dirty="0">
                <a:latin typeface="B Zar"/>
                <a:cs typeface="B Nazanin"/>
              </a:rPr>
              <a:t>زندگیشان بقدري دردناك است که غیرقابل تحمل به نظر می رسد</a:t>
            </a:r>
            <a:endParaRPr lang="en-US" sz="1800" dirty="0"/>
          </a:p>
          <a:p>
            <a:pPr marL="0" lvl="0" indent="0" algn="just" rtl="1">
              <a:buNone/>
            </a:pPr>
            <a:r>
              <a:rPr lang="ar-SA" sz="1800" b="1" dirty="0">
                <a:latin typeface="B Zar"/>
                <a:cs typeface="B Nazanin"/>
              </a:rPr>
              <a:t>بی پایان </a:t>
            </a:r>
            <a:r>
              <a:rPr lang="ar-SA" sz="1800" dirty="0">
                <a:latin typeface="B Zar"/>
                <a:cs typeface="B Nazanin"/>
              </a:rPr>
              <a:t>- به نظر می رسد که آن همیشه همینطور خواهد بود</a:t>
            </a:r>
            <a:endParaRPr lang="en-US" sz="1800" dirty="0"/>
          </a:p>
          <a:p>
            <a:pPr marL="0" lvl="0" indent="0" algn="just" rtl="1">
              <a:buNone/>
            </a:pPr>
            <a:r>
              <a:rPr lang="ar-SA" sz="1800" b="1" dirty="0">
                <a:latin typeface="B Zar"/>
                <a:cs typeface="B Nazanin"/>
              </a:rPr>
              <a:t>غیرقابل فرار </a:t>
            </a:r>
            <a:r>
              <a:rPr lang="ar-SA" sz="1800" dirty="0">
                <a:latin typeface="B Zar"/>
                <a:cs typeface="B Nazanin"/>
              </a:rPr>
              <a:t>- به نظر می رسد هر کاري انجام دهند هیچ تغییري ایجاد نخواهد شد و تجربه اشان تغییر نخواهد کرد</a:t>
            </a:r>
            <a:r>
              <a:rPr lang="en-US" sz="1800" dirty="0">
                <a:latin typeface="B Zar"/>
                <a:cs typeface="B Nazanin"/>
              </a:rPr>
              <a:t>.</a:t>
            </a:r>
          </a:p>
          <a:p>
            <a:pPr marL="0" marR="0" indent="0" algn="just" rtl="1">
              <a:lnSpc>
                <a:spcPct val="107000"/>
              </a:lnSpc>
              <a:spcBef>
                <a:spcPts val="0"/>
              </a:spcBef>
              <a:spcAft>
                <a:spcPts val="800"/>
              </a:spcAft>
              <a:buNone/>
            </a:pPr>
            <a:r>
              <a:rPr lang="ar-SA" b="1" dirty="0">
                <a:solidFill>
                  <a:srgbClr val="000000"/>
                </a:solidFill>
                <a:latin typeface="Century Schoolbook"/>
                <a:cs typeface="B Nazanin"/>
              </a:rPr>
              <a:t>در چنین شرایط خودکشی نوعی حل مساله ناسالم برای مقابله با موقعیت دردناکی است که فرد نمی تواند ادراکش را از آن موضوع تغییر دهد</a:t>
            </a:r>
            <a:r>
              <a:rPr lang="en-US" b="1" dirty="0">
                <a:solidFill>
                  <a:srgbClr val="000000"/>
                </a:solidFill>
                <a:latin typeface="Century Schoolbook"/>
                <a:cs typeface="B Nazanin"/>
              </a:rPr>
              <a:t>.</a:t>
            </a:r>
            <a:endParaRPr lang="en-US" sz="1600" b="1" dirty="0">
              <a:latin typeface="Calibri"/>
              <a:ea typeface="Calibri"/>
              <a:cs typeface="Arial"/>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rgbClr val="E87D37"/>
                  </a:solidFill>
                  <a:prstDash val="solid"/>
                </a:ln>
                <a:pattFill prst="ltDnDiag">
                  <a:fgClr>
                    <a:srgbClr val="E87D37">
                      <a:lumMod val="60000"/>
                      <a:lumOff val="40000"/>
                    </a:srgbClr>
                  </a:fgClr>
                  <a:bgClr>
                    <a:prstClr val="black"/>
                  </a:bgClr>
                </a:pattFill>
              </a:rPr>
              <a:t>علت خودکشی</a:t>
            </a:r>
          </a:p>
        </p:txBody>
      </p:sp>
    </p:spTree>
    <p:extLst>
      <p:ext uri="{BB962C8B-B14F-4D97-AF65-F5344CB8AC3E}">
        <p14:creationId xmlns:p14="http://schemas.microsoft.com/office/powerpoint/2010/main" val="2715318076"/>
      </p:ext>
    </p:extLst>
  </p:cSld>
  <p:clrMapOvr>
    <a:masterClrMapping/>
  </p:clrMapOvr>
  <p:timing>
    <p:tnLst>
      <p:par>
        <p:cTn id="1" dur="indefinite" restart="never" nodeType="tmRoot"/>
      </p:par>
    </p:tnLst>
  </p:timing>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algn="just" rtl="1">
              <a:lnSpc>
                <a:spcPct val="107000"/>
              </a:lnSpc>
              <a:spcAft>
                <a:spcPts val="0"/>
              </a:spcAft>
            </a:pPr>
            <a:r>
              <a:rPr lang="fa-IR" sz="2800" b="1" dirty="0">
                <a:latin typeface="B Zar" panose="00000400000000000000" pitchFamily="2" charset="-78"/>
                <a:ea typeface="Calibri" panose="020F0502020204030204" pitchFamily="34" charset="0"/>
                <a:cs typeface="B Nazanin" panose="00000400000000000000" pitchFamily="2" charset="-78"/>
              </a:rPr>
              <a:t>آموزش روانی خانواده</a:t>
            </a:r>
            <a:endParaRPr lang="en-US" sz="1800" dirty="0">
              <a:latin typeface="Calibri" panose="020F0502020204030204" pitchFamily="34" charset="0"/>
              <a:ea typeface="Calibri" panose="020F0502020204030204" pitchFamily="34" charset="0"/>
              <a:cs typeface="Arial" panose="020B0604020202020204" pitchFamily="34" charset="0"/>
            </a:endParaRPr>
          </a:p>
          <a:p>
            <a:pPr marL="228600" algn="just" rtl="1">
              <a:lnSpc>
                <a:spcPct val="107000"/>
              </a:lnSpc>
              <a:spcAft>
                <a:spcPts val="0"/>
              </a:spcAft>
            </a:pPr>
            <a:r>
              <a:rPr lang="fa-IR" sz="2400" dirty="0">
                <a:latin typeface="B Zar" panose="00000400000000000000" pitchFamily="2" charset="-78"/>
                <a:ea typeface="Calibri" panose="020F0502020204030204" pitchFamily="34" charset="0"/>
                <a:cs typeface="B Nazanin" panose="00000400000000000000" pitchFamily="2" charset="-78"/>
              </a:rPr>
              <a:t>آموزش های روان شناختی لازم در مورد خودکشی را به خانواده ارائه دهید. </a:t>
            </a:r>
            <a:r>
              <a:rPr lang="fa-IR" sz="2400" u="sng" dirty="0">
                <a:latin typeface="B Zar" panose="00000400000000000000" pitchFamily="2" charset="-78"/>
                <a:ea typeface="Calibri" panose="020F0502020204030204" pitchFamily="34" charset="0"/>
                <a:cs typeface="B Nazanin" panose="00000400000000000000" pitchFamily="2" charset="-78"/>
              </a:rPr>
              <a:t>این آموزش شامل عوامل خطر و محافظ خودکشی است. </a:t>
            </a:r>
            <a:r>
              <a:rPr lang="fa-IR" sz="2400" dirty="0">
                <a:latin typeface="B Zar" panose="00000400000000000000" pitchFamily="2" charset="-78"/>
                <a:ea typeface="Calibri" panose="020F0502020204030204" pitchFamily="34" charset="0"/>
                <a:cs typeface="B Nazanin" panose="00000400000000000000" pitchFamily="2" charset="-78"/>
              </a:rPr>
              <a:t>در توضیح این عوامل روی مواردی که مربوط به بیمار است و نقش خانواده به عنوان یک عامل محافظ و نیز عامل خطر تاکید کنید.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ابتدا به نقش خانواده به عنوان یک عامل خطر و نیز محافظ خودکشی تاکید کنید و توضیح دهید در اغلب موارد عدم وجود حمایت خانوادگی و اجتماعی که موجب انزوا و گوشه گیری می شود یک عامل خطر مهم خودکشی است. </a:t>
            </a:r>
            <a:r>
              <a:rPr lang="fa-IR" sz="2400" dirty="0">
                <a:latin typeface="B Zar" panose="00000400000000000000" pitchFamily="2" charset="-78"/>
                <a:ea typeface="Calibri" panose="020F0502020204030204" pitchFamily="34" charset="0"/>
                <a:cs typeface="B Nazanin" panose="00000400000000000000" pitchFamily="2" charset="-78"/>
              </a:rPr>
              <a:t>گاهی علت آن تحریف های ادراکی بیمار به دلیل افسردگی یا سایر بیماری های روانی است و گاهی نیز خشونت خانگی، مصرف مواد و...آنها را از خانواده دور می کند. در هرصورت فرد ممکن است به عشق و مراقبت خانواده و دوستان که یک عامل محافظتی است، دسترسی نداشته و یا آنها را از خود دور کند و به این ترتیب خود را از یک منبع مهم حمایتی محروم کند</a:t>
            </a:r>
            <a:r>
              <a:rPr lang="en-US" sz="2400" dirty="0">
                <a:latin typeface="B Zar" panose="00000400000000000000" pitchFamily="2" charset="-78"/>
                <a:ea typeface="Calibri" panose="020F0502020204030204" pitchFamily="34" charset="0"/>
                <a:cs typeface="B Nazanin" panose="00000400000000000000" pitchFamily="2" charset="-78"/>
              </a:rPr>
              <a:t>.</a:t>
            </a:r>
            <a:endParaRPr lang="en-US" sz="1800" dirty="0">
              <a:latin typeface="Calibri" panose="020F0502020204030204" pitchFamily="34" charset="0"/>
              <a:ea typeface="Calibri" panose="020F0502020204030204" pitchFamily="34" charset="0"/>
              <a:cs typeface="Arial" panose="020B0604020202020204" pitchFamily="34" charset="0"/>
            </a:endParaRPr>
          </a:p>
          <a:p>
            <a:pPr marL="228600" algn="just" rtl="1">
              <a:lnSpc>
                <a:spcPct val="107000"/>
              </a:lnSpc>
              <a:spcAft>
                <a:spcPts val="0"/>
              </a:spcAft>
            </a:pPr>
            <a:endParaRPr lang="en-US" sz="2400" dirty="0">
              <a:latin typeface="Calibri" panose="020F0502020204030204" pitchFamily="34" charset="0"/>
              <a:ea typeface="Calibri" panose="020F0502020204030204" pitchFamily="34" charset="0"/>
              <a:cs typeface="B Zar"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28600" lvl="0" indent="-285750" algn="ctr" rtl="1">
              <a:lnSpc>
                <a:spcPct val="107000"/>
              </a:lnSpc>
              <a:spcBef>
                <a:spcPct val="20000"/>
              </a:spcBef>
              <a:buClr>
                <a:prstClr val="white"/>
              </a:buClr>
              <a:buSzPct val="80000"/>
              <a:buFont typeface="Wingdings 3" panose="05040102010807070707" pitchFamily="18" charset="2"/>
              <a:buChar char=""/>
            </a:pPr>
            <a:r>
              <a:rPr lang="fa-IR" sz="28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چهارم: آموزش خانواده</a:t>
            </a:r>
            <a:endParaRPr lang="en-US" sz="16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16087256"/>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algn="just" rtl="1">
              <a:lnSpc>
                <a:spcPct val="107000"/>
              </a:lnSpc>
              <a:spcAft>
                <a:spcPts val="0"/>
              </a:spcAft>
            </a:pPr>
            <a:r>
              <a:rPr lang="fa-IR" sz="2800" b="1" dirty="0">
                <a:latin typeface="B Zar" panose="00000400000000000000" pitchFamily="2" charset="-78"/>
                <a:ea typeface="Calibri" panose="020F0502020204030204" pitchFamily="34" charset="0"/>
                <a:cs typeface="B Nazanin" panose="00000400000000000000" pitchFamily="2" charset="-78"/>
              </a:rPr>
              <a:t>آموزش پیشگیری از خودکشی</a:t>
            </a:r>
            <a:endParaRPr lang="en-US" sz="1800" dirty="0">
              <a:latin typeface="Calibri" panose="020F0502020204030204" pitchFamily="34" charset="0"/>
              <a:ea typeface="Calibri" panose="020F0502020204030204" pitchFamily="34" charset="0"/>
              <a:cs typeface="Arial" panose="020B0604020202020204" pitchFamily="34" charset="0"/>
            </a:endParaRPr>
          </a:p>
          <a:p>
            <a:pPr algn="just" rtl="1"/>
            <a:r>
              <a:rPr lang="fa-IR" sz="2400" u="sng" dirty="0">
                <a:latin typeface="B Zar" panose="00000400000000000000" pitchFamily="2" charset="-78"/>
                <a:ea typeface="Calibri" panose="020F0502020204030204" pitchFamily="34" charset="0"/>
                <a:cs typeface="B Nazanin" panose="00000400000000000000" pitchFamily="2" charset="-78"/>
              </a:rPr>
              <a:t>عوامل خطر و نشانه های هشدار دهنده خودکشی را برای خانواده توضیح دهید تا بتوانند احتمال خطر را به طور مداوم پایش کنند</a:t>
            </a:r>
            <a:r>
              <a:rPr lang="fa-IR" sz="2400" dirty="0">
                <a:latin typeface="B Zar" panose="00000400000000000000" pitchFamily="2" charset="-78"/>
                <a:ea typeface="Calibri" panose="020F0502020204030204" pitchFamily="34" charset="0"/>
                <a:cs typeface="B Nazanin" panose="00000400000000000000" pitchFamily="2" charset="-78"/>
              </a:rPr>
              <a:t>. برای این کار به صورت روشن به آنها آموزش دهید که چگونه در خارج از جلسات درمان و یا پس از ترخیص از بیمارستان این کار را انجام دهند.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توضیح دهید که خودکشی یک سری عوامل هشدار دهنده اولیه دارد که اگر به موقع تشخیص داده شوند می توان از اقدام به خودکشی پیشگیری کرد</a:t>
            </a:r>
            <a:r>
              <a:rPr lang="fa-IR" sz="2400" dirty="0" smtClean="0">
                <a:solidFill>
                  <a:srgbClr val="FF0000"/>
                </a:solidFill>
                <a:latin typeface="B Zar" panose="00000400000000000000" pitchFamily="2" charset="-78"/>
                <a:ea typeface="Calibri" panose="020F0502020204030204" pitchFamily="34" charset="0"/>
                <a:cs typeface="B Nazanin" panose="00000400000000000000" pitchFamily="2" charset="-78"/>
              </a:rPr>
              <a:t>. علایم و نشانه های هشدار دهنده را آموزش دهید.</a:t>
            </a:r>
            <a:endParaRPr lang="en-US" sz="2400" dirty="0">
              <a:solidFill>
                <a:srgbClr val="FF0000"/>
              </a:solidFill>
              <a:latin typeface="Calibri" panose="020F0502020204030204" pitchFamily="34" charset="0"/>
              <a:ea typeface="Calibri" panose="020F0502020204030204" pitchFamily="34" charset="0"/>
              <a:cs typeface="B Zar"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28600" lvl="0" indent="-285750" algn="ctr" rtl="1">
              <a:lnSpc>
                <a:spcPct val="107000"/>
              </a:lnSpc>
              <a:spcBef>
                <a:spcPct val="20000"/>
              </a:spcBef>
              <a:buClr>
                <a:prstClr val="white"/>
              </a:buClr>
              <a:buSzPct val="80000"/>
              <a:buFont typeface="Wingdings 3" panose="05040102010807070707" pitchFamily="18" charset="2"/>
              <a:buChar char=""/>
            </a:pPr>
            <a:r>
              <a:rPr lang="fa-IR" sz="28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چهارم: آموزش خانواده</a:t>
            </a:r>
            <a:endParaRPr lang="en-US" sz="16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0532515"/>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457200" algn="just" rtl="1">
              <a:lnSpc>
                <a:spcPct val="107000"/>
              </a:lnSpc>
              <a:spcAft>
                <a:spcPts val="0"/>
              </a:spcAft>
            </a:pPr>
            <a:r>
              <a:rPr lang="fa-IR" sz="2800" dirty="0">
                <a:latin typeface="B Zar" panose="00000400000000000000" pitchFamily="2" charset="-78"/>
                <a:ea typeface="Calibri" panose="020F0502020204030204" pitchFamily="34" charset="0"/>
                <a:cs typeface="B Nazanin" panose="00000400000000000000" pitchFamily="2" charset="-78"/>
              </a:rPr>
              <a:t>همچنین، علاوه بر آموزش ارزیابی خطر خودکشی به خانواده، باید آنها را در فرایند مدیریت خطر خودکشی ، بویژه در مواقعی که خطر خودکشی بالا می رود، درگیر کنید. با ایجاد یک ارتباط کاری خوب با خانواده و آموزش آنها، اعضای خانواده می توانند نقش حمایتی موثری در پیشگیری از خودکشی داشته باشند. برای این منظور ابتدا موقعیت فعلی بیمار را با رعایت اصول رازداری برای خانواده توضیح دهید و سپس طرح و اهداف درمان و نقش مهم آنان را در این فرایند توضیح دهید. </a:t>
            </a:r>
            <a:r>
              <a:rPr lang="fa-IR" sz="2800" dirty="0">
                <a:solidFill>
                  <a:srgbClr val="FF0000"/>
                </a:solidFill>
                <a:latin typeface="B Zar" panose="00000400000000000000" pitchFamily="2" charset="-78"/>
                <a:ea typeface="Calibri" panose="020F0502020204030204" pitchFamily="34" charset="0"/>
                <a:cs typeface="B Nazanin" panose="00000400000000000000" pitchFamily="2" charset="-78"/>
              </a:rPr>
              <a:t>بویژه اعضای خانواده را در رشد طرح امنیت درگیر کنید، زیرا آنها منابع اطلاعاتی ارزشمندی در خصوص رفتارهای مراجع بوده و می توانند به طراحی طرح امنیت و اجرای آن در منزل کمک کنند. </a:t>
            </a:r>
            <a:endParaRPr lang="en-US" sz="2800" dirty="0">
              <a:solidFill>
                <a:srgbClr val="FF0000"/>
              </a:solidFill>
              <a:latin typeface="Calibri" panose="020F0502020204030204" pitchFamily="34" charset="0"/>
              <a:ea typeface="Calibri" panose="020F0502020204030204" pitchFamily="34" charset="0"/>
              <a:cs typeface="B Zar"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28600" lvl="0" indent="-285750" algn="ctr" rtl="1">
              <a:lnSpc>
                <a:spcPct val="107000"/>
              </a:lnSpc>
              <a:spcBef>
                <a:spcPct val="20000"/>
              </a:spcBef>
              <a:buClr>
                <a:prstClr val="white"/>
              </a:buClr>
              <a:buSzPct val="80000"/>
              <a:buFont typeface="Wingdings 3" panose="05040102010807070707" pitchFamily="18" charset="2"/>
              <a:buChar char=""/>
            </a:pPr>
            <a:r>
              <a:rPr lang="fa-IR" sz="28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چهارم: آموزش خانواده</a:t>
            </a:r>
            <a:endParaRPr lang="en-US" sz="16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15168170"/>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457200" algn="just" rtl="1">
              <a:lnSpc>
                <a:spcPct val="107000"/>
              </a:lnSpc>
              <a:spcAft>
                <a:spcPts val="0"/>
              </a:spcAft>
            </a:pPr>
            <a:r>
              <a:rPr lang="fa-IR" sz="2400" dirty="0" smtClean="0">
                <a:latin typeface="B Zar" panose="00000400000000000000" pitchFamily="2" charset="-78"/>
                <a:ea typeface="Calibri" panose="020F0502020204030204" pitchFamily="34" charset="0"/>
                <a:cs typeface="B Nazanin" panose="00000400000000000000" pitchFamily="2" charset="-78"/>
              </a:rPr>
              <a:t>علاوه </a:t>
            </a:r>
            <a:r>
              <a:rPr lang="fa-IR" sz="2400" dirty="0">
                <a:latin typeface="B Zar" panose="00000400000000000000" pitchFamily="2" charset="-78"/>
                <a:ea typeface="Calibri" panose="020F0502020204030204" pitchFamily="34" charset="0"/>
                <a:cs typeface="B Nazanin" panose="00000400000000000000" pitchFamily="2" charset="-78"/>
              </a:rPr>
              <a:t>براین، خانواده می تواند در کاهش خطر خودکشی در محیط موثرند. شما می توانید به خانواده آموزش دهید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تا دسترسی فرد را به وسایل مرگ آور مانند اسلحه، مواد مسموم کننده و یا مقادیر زیاد دارو کاهش دهند </a:t>
            </a:r>
            <a:r>
              <a:rPr lang="fa-IR" sz="2400" dirty="0">
                <a:latin typeface="B Zar" panose="00000400000000000000" pitchFamily="2" charset="-78"/>
                <a:ea typeface="Calibri" panose="020F0502020204030204" pitchFamily="34" charset="0"/>
                <a:cs typeface="B Nazanin" panose="00000400000000000000" pitchFamily="2" charset="-78"/>
              </a:rPr>
              <a:t>. اگرچه نمی توان همه جنبه های محیط بیمار را کنترل کرد ولی کنارگذاشتن و مخفی کردن وسایل مرگبار می تواند احتمال یک اقدام تکانه ای را کاهش دهد. تاکید کنید در اغلب موارد اگر حمایت خانواده وجود داشته باشد، خطر خودکشی بدون الزام به بستری کردن بیمار، قابل مدیریت است</a:t>
            </a:r>
            <a:r>
              <a:rPr lang="en-US" sz="2400" dirty="0">
                <a:latin typeface="B Zar" panose="00000400000000000000" pitchFamily="2" charset="-78"/>
                <a:ea typeface="Calibri" panose="020F0502020204030204" pitchFamily="34" charset="0"/>
                <a:cs typeface="B Nazanin" panose="00000400000000000000" pitchFamily="2" charset="-78"/>
              </a:rPr>
              <a:t>.</a:t>
            </a:r>
            <a:r>
              <a:rPr lang="en-US" sz="2400" dirty="0">
                <a:latin typeface="B Nazanin" panose="00000400000000000000" pitchFamily="2" charset="-78"/>
                <a:ea typeface="Calibri" panose="020F0502020204030204" pitchFamily="34" charset="0"/>
                <a:cs typeface="Arial" panose="020B0604020202020204" pitchFamily="34" charset="0"/>
              </a:rPr>
              <a:t> </a:t>
            </a:r>
            <a:endParaRPr lang="fa-IR" sz="2400" dirty="0" smtClean="0">
              <a:latin typeface="B Nazanin" panose="00000400000000000000" pitchFamily="2" charset="-78"/>
              <a:ea typeface="Calibri" panose="020F0502020204030204" pitchFamily="34" charset="0"/>
              <a:cs typeface="Arial" panose="020B0604020202020204" pitchFamily="34" charset="0"/>
            </a:endParaRPr>
          </a:p>
          <a:p>
            <a:pPr marL="457200" algn="just" rtl="1">
              <a:lnSpc>
                <a:spcPct val="107000"/>
              </a:lnSpc>
              <a:spcAft>
                <a:spcPts val="0"/>
              </a:spcAft>
            </a:pPr>
            <a:endParaRPr lang="fa-IR" sz="2400" dirty="0">
              <a:latin typeface="B Nazanin" panose="00000400000000000000" pitchFamily="2" charset="-78"/>
              <a:ea typeface="Calibri" panose="020F0502020204030204" pitchFamily="34" charset="0"/>
              <a:cs typeface="Arial" panose="020B0604020202020204" pitchFamily="34" charset="0"/>
            </a:endParaRPr>
          </a:p>
          <a:p>
            <a:pPr marL="457200" algn="just" rtl="1">
              <a:lnSpc>
                <a:spcPct val="107000"/>
              </a:lnSpc>
              <a:spcAft>
                <a:spcPts val="0"/>
              </a:spcAft>
            </a:pPr>
            <a:r>
              <a:rPr lang="fa-IR" sz="2400" dirty="0" smtClean="0">
                <a:latin typeface="B Nazanin" panose="00000400000000000000" pitchFamily="2" charset="-78"/>
                <a:ea typeface="Calibri" panose="020F0502020204030204" pitchFamily="34" charset="0"/>
                <a:cs typeface="B Nazanin" panose="00000400000000000000" pitchFamily="2" charset="-78"/>
              </a:rPr>
              <a:t>در </a:t>
            </a:r>
            <a:r>
              <a:rPr lang="fa-IR" sz="2400" dirty="0">
                <a:latin typeface="B Nazanin" panose="00000400000000000000" pitchFamily="2" charset="-78"/>
                <a:ea typeface="Calibri" panose="020F0502020204030204" pitchFamily="34" charset="0"/>
                <a:cs typeface="B Nazanin" panose="00000400000000000000" pitchFamily="2" charset="-78"/>
              </a:rPr>
              <a:t>انتها خانواده را تشویق کنید به نیازها و نگرانی های بیمار توجه داشته باشند و در هرحال ، از آنها حمایت کرده و انزوای عاطفی آنان را کاهش دهند. همچنین، به نگرانی ها و احساسات خانواده مانند ترس یا خشم نیز توجه کنید و اگر نیاز به حمایت و کمک دارند، ارجاع مناسب را انجام دهید.</a:t>
            </a:r>
            <a:endParaRPr lang="en-US" sz="1800" dirty="0">
              <a:latin typeface="Calibri" panose="020F0502020204030204" pitchFamily="34" charset="0"/>
              <a:ea typeface="Calibri" panose="020F0502020204030204" pitchFamily="34" charset="0"/>
              <a:cs typeface="B Nazanin" panose="00000400000000000000" pitchFamily="2" charset="-78"/>
            </a:endParaRPr>
          </a:p>
          <a:p>
            <a:pPr marL="228600" algn="just" rtl="1">
              <a:lnSpc>
                <a:spcPct val="107000"/>
              </a:lnSpc>
              <a:spcAft>
                <a:spcPts val="0"/>
              </a:spcAft>
            </a:pPr>
            <a:endParaRPr lang="en-US" sz="2400" dirty="0">
              <a:solidFill>
                <a:srgbClr val="FF0000"/>
              </a:solidFill>
              <a:latin typeface="Calibri" panose="020F0502020204030204" pitchFamily="34" charset="0"/>
              <a:ea typeface="Calibri" panose="020F0502020204030204" pitchFamily="34" charset="0"/>
              <a:cs typeface="B Zar"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28600" lvl="0" indent="-285750" algn="ctr" rtl="1">
              <a:lnSpc>
                <a:spcPct val="107000"/>
              </a:lnSpc>
              <a:spcBef>
                <a:spcPct val="20000"/>
              </a:spcBef>
              <a:buClr>
                <a:prstClr val="white"/>
              </a:buClr>
              <a:buSzPct val="80000"/>
              <a:buFont typeface="Wingdings 3" panose="05040102010807070707" pitchFamily="18" charset="2"/>
              <a:buChar char=""/>
            </a:pPr>
            <a:r>
              <a:rPr lang="fa-IR" sz="28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چهارم: آموزش خانواده</a:t>
            </a:r>
            <a:endParaRPr lang="en-US" sz="16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83614120"/>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457200" algn="just" rtl="1">
              <a:lnSpc>
                <a:spcPct val="107000"/>
              </a:lnSpc>
              <a:spcAft>
                <a:spcPts val="0"/>
              </a:spcAft>
            </a:pPr>
            <a:r>
              <a:rPr lang="fa-IR" sz="2400" dirty="0" smtClean="0">
                <a:latin typeface="B Zar" panose="00000400000000000000" pitchFamily="2" charset="-78"/>
                <a:ea typeface="Calibri" panose="020F0502020204030204" pitchFamily="34" charset="0"/>
                <a:cs typeface="B Nazanin" panose="00000400000000000000" pitchFamily="2" charset="-78"/>
              </a:rPr>
              <a:t>علاوه </a:t>
            </a:r>
            <a:r>
              <a:rPr lang="fa-IR" sz="2400" dirty="0">
                <a:latin typeface="B Zar" panose="00000400000000000000" pitchFamily="2" charset="-78"/>
                <a:ea typeface="Calibri" panose="020F0502020204030204" pitchFamily="34" charset="0"/>
                <a:cs typeface="B Nazanin" panose="00000400000000000000" pitchFamily="2" charset="-78"/>
              </a:rPr>
              <a:t>براین، خانواده می تواند در کاهش خطر خودکشی در محیط موثرند. شما می توانید به خانواده آموزش دهید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تا دسترسی فرد را به وسایل مرگ آور مانند اسلحه، مواد مسموم کننده و یا مقادیر زیاد دارو کاهش دهند </a:t>
            </a:r>
            <a:r>
              <a:rPr lang="fa-IR" sz="2400" dirty="0">
                <a:latin typeface="B Zar" panose="00000400000000000000" pitchFamily="2" charset="-78"/>
                <a:ea typeface="Calibri" panose="020F0502020204030204" pitchFamily="34" charset="0"/>
                <a:cs typeface="B Nazanin" panose="00000400000000000000" pitchFamily="2" charset="-78"/>
              </a:rPr>
              <a:t>. اگرچه نمی توان همه جنبه های محیط بیمار را کنترل کرد ولی کنارگذاشتن و مخفی کردن وسایل مرگبار می تواند احتمال یک اقدام تکانه ای را کاهش دهد. تاکید کنید در اغلب موارد اگر حمایت خانواده وجود داشته باشد، خطر خودکشی بدون الزام به بستری کردن بیمار، قابل مدیریت است</a:t>
            </a:r>
            <a:r>
              <a:rPr lang="en-US" sz="2400" dirty="0">
                <a:latin typeface="B Zar" panose="00000400000000000000" pitchFamily="2" charset="-78"/>
                <a:ea typeface="Calibri" panose="020F0502020204030204" pitchFamily="34" charset="0"/>
                <a:cs typeface="B Nazanin" panose="00000400000000000000" pitchFamily="2" charset="-78"/>
              </a:rPr>
              <a:t>.</a:t>
            </a:r>
            <a:r>
              <a:rPr lang="en-US" sz="2400" dirty="0">
                <a:latin typeface="B Nazanin" panose="00000400000000000000" pitchFamily="2" charset="-78"/>
                <a:ea typeface="Calibri" panose="020F0502020204030204" pitchFamily="34" charset="0"/>
                <a:cs typeface="Arial" panose="020B0604020202020204" pitchFamily="34" charset="0"/>
              </a:rPr>
              <a:t> </a:t>
            </a:r>
            <a:endParaRPr lang="fa-IR" sz="2400" dirty="0" smtClean="0">
              <a:latin typeface="B Nazanin" panose="00000400000000000000" pitchFamily="2" charset="-78"/>
              <a:ea typeface="Calibri" panose="020F0502020204030204" pitchFamily="34" charset="0"/>
              <a:cs typeface="Arial" panose="020B0604020202020204" pitchFamily="34" charset="0"/>
            </a:endParaRPr>
          </a:p>
          <a:p>
            <a:pPr marL="457200" algn="just" rtl="1">
              <a:lnSpc>
                <a:spcPct val="107000"/>
              </a:lnSpc>
              <a:spcAft>
                <a:spcPts val="0"/>
              </a:spcAft>
            </a:pPr>
            <a:endParaRPr lang="fa-IR" sz="2400" dirty="0">
              <a:latin typeface="B Nazanin" panose="00000400000000000000" pitchFamily="2" charset="-78"/>
              <a:ea typeface="Calibri" panose="020F0502020204030204" pitchFamily="34" charset="0"/>
              <a:cs typeface="Arial" panose="020B0604020202020204" pitchFamily="34" charset="0"/>
            </a:endParaRPr>
          </a:p>
          <a:p>
            <a:pPr marL="457200" algn="just" rtl="1">
              <a:lnSpc>
                <a:spcPct val="107000"/>
              </a:lnSpc>
              <a:spcAft>
                <a:spcPts val="0"/>
              </a:spcAft>
            </a:pPr>
            <a:r>
              <a:rPr lang="fa-IR" sz="2400" dirty="0" smtClean="0">
                <a:latin typeface="B Nazanin" panose="00000400000000000000" pitchFamily="2" charset="-78"/>
                <a:ea typeface="Calibri" panose="020F0502020204030204" pitchFamily="34" charset="0"/>
                <a:cs typeface="B Nazanin" panose="00000400000000000000" pitchFamily="2" charset="-78"/>
              </a:rPr>
              <a:t>در </a:t>
            </a:r>
            <a:r>
              <a:rPr lang="fa-IR" sz="2400" dirty="0">
                <a:latin typeface="B Nazanin" panose="00000400000000000000" pitchFamily="2" charset="-78"/>
                <a:ea typeface="Calibri" panose="020F0502020204030204" pitchFamily="34" charset="0"/>
                <a:cs typeface="B Nazanin" panose="00000400000000000000" pitchFamily="2" charset="-78"/>
              </a:rPr>
              <a:t>انتها خانواده را تشویق کنید به نیازها و نگرانی های بیمار توجه داشته باشند و در هرحال ، از آنها حمایت کرده و انزوای عاطفی آنان را کاهش دهند. همچنین، به نگرانی ها و احساسات خانواده مانند ترس یا خشم نیز توجه کنید و اگر نیاز به حمایت و کمک دارند، ارجاع مناسب را انجام دهید.</a:t>
            </a:r>
            <a:endParaRPr lang="en-US" sz="1800" dirty="0">
              <a:latin typeface="Calibri" panose="020F0502020204030204" pitchFamily="34" charset="0"/>
              <a:ea typeface="Calibri" panose="020F0502020204030204" pitchFamily="34" charset="0"/>
              <a:cs typeface="B Nazanin" panose="00000400000000000000" pitchFamily="2" charset="-78"/>
            </a:endParaRPr>
          </a:p>
          <a:p>
            <a:pPr marL="228600" algn="just" rtl="1">
              <a:lnSpc>
                <a:spcPct val="107000"/>
              </a:lnSpc>
              <a:spcAft>
                <a:spcPts val="0"/>
              </a:spcAft>
            </a:pPr>
            <a:endParaRPr lang="en-US" sz="2400" dirty="0">
              <a:solidFill>
                <a:srgbClr val="FF0000"/>
              </a:solidFill>
              <a:latin typeface="Calibri" panose="020F0502020204030204" pitchFamily="34" charset="0"/>
              <a:ea typeface="Calibri" panose="020F0502020204030204" pitchFamily="34" charset="0"/>
              <a:cs typeface="B Zar"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28600" lvl="0" indent="-285750" algn="ctr" rtl="1">
              <a:lnSpc>
                <a:spcPct val="107000"/>
              </a:lnSpc>
              <a:spcBef>
                <a:spcPct val="20000"/>
              </a:spcBef>
              <a:buClr>
                <a:prstClr val="white"/>
              </a:buClr>
              <a:buSzPct val="80000"/>
              <a:buFont typeface="Wingdings 3" panose="05040102010807070707" pitchFamily="18" charset="2"/>
              <a:buChar char=""/>
            </a:pPr>
            <a:r>
              <a:rPr lang="fa-IR" sz="28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چهارم: آموزش خانواده</a:t>
            </a:r>
            <a:endParaRPr lang="en-US" sz="16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964868661"/>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algn="just" rtl="1">
              <a:lnSpc>
                <a:spcPct val="107000"/>
              </a:lnSpc>
              <a:spcAft>
                <a:spcPts val="0"/>
              </a:spcAft>
            </a:pPr>
            <a:r>
              <a:rPr lang="fa-IR" sz="2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B Zar" panose="00000400000000000000" pitchFamily="2" charset="-78"/>
              </a:rPr>
              <a:t>باید ها و نباید ها آموزشی </a:t>
            </a:r>
          </a:p>
          <a:p>
            <a:pPr marL="228600" algn="just" rtl="1">
              <a:lnSpc>
                <a:spcPct val="107000"/>
              </a:lnSpc>
              <a:spcAft>
                <a:spcPts val="0"/>
              </a:spcAft>
            </a:pPr>
            <a:r>
              <a:rPr lang="fa-IR" sz="2400" dirty="0">
                <a:solidFill>
                  <a:srgbClr val="00B050"/>
                </a:solidFill>
                <a:latin typeface="Calibri" panose="020F0502020204030204" pitchFamily="34" charset="0"/>
                <a:ea typeface="Calibri" panose="020F0502020204030204" pitchFamily="34" charset="0"/>
                <a:cs typeface="B Zar" panose="00000400000000000000" pitchFamily="2" charset="-78"/>
              </a:rPr>
              <a:t> باید اول :  تهدید به خودکشی را جدی بگیرید و سرراست باز و صادق باشید </a:t>
            </a:r>
          </a:p>
          <a:p>
            <a:pPr marL="228600" algn="just" rtl="1">
              <a:lnSpc>
                <a:spcPct val="107000"/>
              </a:lnSpc>
              <a:spcAft>
                <a:spcPts val="0"/>
              </a:spcAft>
            </a:pPr>
            <a:r>
              <a:rPr lang="fa-IR" sz="2400" dirty="0">
                <a:solidFill>
                  <a:schemeClr val="bg1"/>
                </a:solidFill>
                <a:latin typeface="Calibri" panose="020F0502020204030204" pitchFamily="34" charset="0"/>
                <a:ea typeface="Calibri" panose="020F0502020204030204" pitchFamily="34" charset="0"/>
                <a:cs typeface="B Zar" panose="00000400000000000000" pitchFamily="2" charset="-78"/>
              </a:rPr>
              <a:t>وقتی در مورد خودکشی حرف می زند باید پای صحبت او بنشینید و جملاتی شبیه این را بگویید:</a:t>
            </a:r>
          </a:p>
          <a:p>
            <a:pPr marL="228600" algn="just" rtl="1">
              <a:lnSpc>
                <a:spcPct val="107000"/>
              </a:lnSpc>
              <a:spcAft>
                <a:spcPts val="0"/>
              </a:spcAft>
            </a:pPr>
            <a:r>
              <a:rPr lang="fa-IR" sz="2400" dirty="0" smtClean="0">
                <a:solidFill>
                  <a:schemeClr val="bg1"/>
                </a:solidFill>
                <a:latin typeface="Calibri" panose="020F0502020204030204" pitchFamily="34" charset="0"/>
                <a:ea typeface="Calibri" panose="020F0502020204030204" pitchFamily="34" charset="0"/>
                <a:cs typeface="B Zar" panose="00000400000000000000" pitchFamily="2" charset="-78"/>
              </a:rPr>
              <a:t> </a:t>
            </a:r>
            <a:r>
              <a:rPr lang="fa-IR" sz="2400" dirty="0">
                <a:solidFill>
                  <a:schemeClr val="bg1"/>
                </a:solidFill>
                <a:latin typeface="Calibri" panose="020F0502020204030204" pitchFamily="34" charset="0"/>
                <a:ea typeface="Calibri" panose="020F0502020204030204" pitchFamily="34" charset="0"/>
                <a:cs typeface="B Zar" panose="00000400000000000000" pitchFamily="2" charset="-78"/>
              </a:rPr>
              <a:t>من نگران تو هستم </a:t>
            </a:r>
          </a:p>
          <a:p>
            <a:pPr marL="228600" algn="just" rtl="1">
              <a:lnSpc>
                <a:spcPct val="107000"/>
              </a:lnSpc>
              <a:spcAft>
                <a:spcPts val="0"/>
              </a:spcAft>
            </a:pPr>
            <a:r>
              <a:rPr lang="fa-IR" sz="2400" dirty="0" smtClean="0">
                <a:solidFill>
                  <a:schemeClr val="bg1"/>
                </a:solidFill>
                <a:latin typeface="Calibri" panose="020F0502020204030204" pitchFamily="34" charset="0"/>
                <a:ea typeface="Calibri" panose="020F0502020204030204" pitchFamily="34" charset="0"/>
                <a:cs typeface="B Zar" panose="00000400000000000000" pitchFamily="2" charset="-78"/>
              </a:rPr>
              <a:t>میدانم </a:t>
            </a:r>
            <a:r>
              <a:rPr lang="fa-IR" sz="2400" dirty="0">
                <a:solidFill>
                  <a:schemeClr val="bg1"/>
                </a:solidFill>
                <a:latin typeface="Calibri" panose="020F0502020204030204" pitchFamily="34" charset="0"/>
                <a:ea typeface="Calibri" panose="020F0502020204030204" pitchFamily="34" charset="0"/>
                <a:cs typeface="B Zar" panose="00000400000000000000" pitchFamily="2" charset="-78"/>
              </a:rPr>
              <a:t>تو این احساسات را داری</a:t>
            </a:r>
          </a:p>
          <a:p>
            <a:pPr marL="228600" algn="just" rtl="1">
              <a:lnSpc>
                <a:spcPct val="107000"/>
              </a:lnSpc>
              <a:spcAft>
                <a:spcPts val="0"/>
              </a:spcAft>
            </a:pPr>
            <a:r>
              <a:rPr lang="fa-IR" sz="2400" dirty="0" smtClean="0">
                <a:solidFill>
                  <a:schemeClr val="bg1"/>
                </a:solidFill>
                <a:latin typeface="Calibri" panose="020F0502020204030204" pitchFamily="34" charset="0"/>
                <a:ea typeface="Calibri" panose="020F0502020204030204" pitchFamily="34" charset="0"/>
                <a:cs typeface="B Zar" panose="00000400000000000000" pitchFamily="2" charset="-78"/>
              </a:rPr>
              <a:t>تو </a:t>
            </a:r>
            <a:r>
              <a:rPr lang="fa-IR" sz="2400" dirty="0">
                <a:solidFill>
                  <a:schemeClr val="bg1"/>
                </a:solidFill>
                <a:latin typeface="Calibri" panose="020F0502020204030204" pitchFamily="34" charset="0"/>
                <a:ea typeface="Calibri" panose="020F0502020204030204" pitchFamily="34" charset="0"/>
                <a:cs typeface="B Zar" panose="00000400000000000000" pitchFamily="2" charset="-78"/>
              </a:rPr>
              <a:t>برایم بسیار مهم </a:t>
            </a:r>
            <a:r>
              <a:rPr lang="fa-IR" sz="2400" dirty="0" smtClean="0">
                <a:solidFill>
                  <a:schemeClr val="bg1"/>
                </a:solidFill>
                <a:latin typeface="Calibri" panose="020F0502020204030204" pitchFamily="34" charset="0"/>
                <a:ea typeface="Calibri" panose="020F0502020204030204" pitchFamily="34" charset="0"/>
                <a:cs typeface="B Zar" panose="00000400000000000000" pitchFamily="2" charset="-78"/>
              </a:rPr>
              <a:t>هستی </a:t>
            </a:r>
            <a:r>
              <a:rPr lang="fa-IR" sz="2400" dirty="0">
                <a:solidFill>
                  <a:schemeClr val="bg1"/>
                </a:solidFill>
                <a:latin typeface="Calibri" panose="020F0502020204030204" pitchFamily="34" charset="0"/>
                <a:ea typeface="Calibri" panose="020F0502020204030204" pitchFamily="34" charset="0"/>
                <a:cs typeface="B Zar" panose="00000400000000000000" pitchFamily="2" charset="-78"/>
              </a:rPr>
              <a:t>و با او حرف بزنید</a:t>
            </a:r>
          </a:p>
          <a:p>
            <a:pPr marL="228600" algn="just" rtl="1">
              <a:lnSpc>
                <a:spcPct val="107000"/>
              </a:lnSpc>
              <a:spcAft>
                <a:spcPts val="0"/>
              </a:spcAft>
            </a:pPr>
            <a:endParaRPr lang="fa-IR" sz="2400" dirty="0">
              <a:solidFill>
                <a:srgbClr val="FF0000"/>
              </a:solidFill>
              <a:latin typeface="Calibri" panose="020F0502020204030204" pitchFamily="34" charset="0"/>
              <a:ea typeface="Calibri" panose="020F0502020204030204" pitchFamily="34" charset="0"/>
              <a:cs typeface="B Zar" panose="00000400000000000000" pitchFamily="2" charset="-78"/>
            </a:endParaRPr>
          </a:p>
          <a:p>
            <a:pPr marL="228600" algn="just" rtl="1">
              <a:lnSpc>
                <a:spcPct val="107000"/>
              </a:lnSpc>
              <a:spcAft>
                <a:spcPts val="0"/>
              </a:spcAft>
            </a:pPr>
            <a:r>
              <a:rPr lang="fa-IR" sz="2400" dirty="0">
                <a:solidFill>
                  <a:srgbClr val="FF0000"/>
                </a:solidFill>
                <a:latin typeface="Calibri" panose="020F0502020204030204" pitchFamily="34" charset="0"/>
                <a:ea typeface="Calibri" panose="020F0502020204030204" pitchFamily="34" charset="0"/>
                <a:cs typeface="B Zar" panose="00000400000000000000" pitchFamily="2" charset="-78"/>
              </a:rPr>
              <a:t> نباید اول: وقتی که خطر جان فرزندتان را تهدید می‌کند او را نباید تنها بگذارید  </a:t>
            </a:r>
          </a:p>
          <a:p>
            <a:pPr marL="228600" algn="just" rtl="1">
              <a:lnSpc>
                <a:spcPct val="107000"/>
              </a:lnSpc>
              <a:spcAft>
                <a:spcPts val="0"/>
              </a:spcAft>
            </a:pPr>
            <a:r>
              <a:rPr lang="fa-IR" sz="2400" dirty="0">
                <a:solidFill>
                  <a:schemeClr val="bg1"/>
                </a:solidFill>
                <a:latin typeface="Calibri" panose="020F0502020204030204" pitchFamily="34" charset="0"/>
                <a:ea typeface="Calibri" panose="020F0502020204030204" pitchFamily="34" charset="0"/>
                <a:cs typeface="B Zar" panose="00000400000000000000" pitchFamily="2" charset="-78"/>
              </a:rPr>
              <a:t>مهم این است که شما در خانه حضور داشته باشید</a:t>
            </a:r>
          </a:p>
          <a:p>
            <a:pPr marL="228600" algn="just" rtl="1">
              <a:lnSpc>
                <a:spcPct val="107000"/>
              </a:lnSpc>
              <a:spcAft>
                <a:spcPts val="0"/>
              </a:spcAft>
            </a:pPr>
            <a:r>
              <a:rPr lang="fa-IR" sz="2400" dirty="0">
                <a:solidFill>
                  <a:schemeClr val="bg1"/>
                </a:solidFill>
                <a:latin typeface="Calibri" panose="020F0502020204030204" pitchFamily="34" charset="0"/>
                <a:ea typeface="Calibri" panose="020F0502020204030204" pitchFamily="34" charset="0"/>
                <a:cs typeface="B Zar" panose="00000400000000000000" pitchFamily="2" charset="-78"/>
              </a:rPr>
              <a:t>حضور فیزیکی نه اینکه شلوغ کاری کنید و بروید توی اتاق بچه بنشینید و نگذارید تنها برود  تو اتاقش تنها تو اتاق اتفاقی نمی‌افتد خانه نباید خالی باشد</a:t>
            </a:r>
          </a:p>
          <a:p>
            <a:pPr marL="228600" algn="just" rtl="1">
              <a:lnSpc>
                <a:spcPct val="107000"/>
              </a:lnSpc>
              <a:spcAft>
                <a:spcPts val="0"/>
              </a:spcAft>
            </a:pPr>
            <a:endParaRPr lang="en-US" sz="2400" dirty="0">
              <a:solidFill>
                <a:srgbClr val="FF0000"/>
              </a:solidFill>
              <a:latin typeface="Calibri" panose="020F0502020204030204" pitchFamily="34" charset="0"/>
              <a:ea typeface="Calibri" panose="020F0502020204030204" pitchFamily="34" charset="0"/>
              <a:cs typeface="B Zar"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28600" lvl="0" indent="-285750" algn="ctr" rtl="1">
              <a:lnSpc>
                <a:spcPct val="107000"/>
              </a:lnSpc>
              <a:spcBef>
                <a:spcPct val="20000"/>
              </a:spcBef>
              <a:buClr>
                <a:prstClr val="white"/>
              </a:buClr>
              <a:buSzPct val="80000"/>
              <a:buFont typeface="Wingdings 3" panose="05040102010807070707" pitchFamily="18" charset="2"/>
              <a:buChar char=""/>
            </a:pPr>
            <a:r>
              <a:rPr lang="fa-IR" sz="28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چهارم: آموزش خانواده</a:t>
            </a:r>
            <a:endParaRPr lang="en-US" sz="16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31620658"/>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algn="just" rtl="1">
              <a:lnSpc>
                <a:spcPct val="107000"/>
              </a:lnSpc>
              <a:spcAft>
                <a:spcPts val="0"/>
              </a:spcAft>
            </a:pPr>
            <a:r>
              <a:rPr lang="fa-IR" sz="2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B Zar" panose="00000400000000000000" pitchFamily="2" charset="-78"/>
              </a:rPr>
              <a:t>باید ها و نباید ها آموزشی </a:t>
            </a:r>
          </a:p>
          <a:p>
            <a:pPr marL="228600" algn="just" rtl="1">
              <a:lnSpc>
                <a:spcPct val="107000"/>
              </a:lnSpc>
              <a:spcAft>
                <a:spcPts val="0"/>
              </a:spcAft>
            </a:pPr>
            <a:r>
              <a:rPr lang="fa-IR" sz="2400" dirty="0">
                <a:solidFill>
                  <a:srgbClr val="00B050"/>
                </a:solidFill>
                <a:latin typeface="Calibri" panose="020F0502020204030204" pitchFamily="34" charset="0"/>
                <a:ea typeface="Calibri" panose="020F0502020204030204" pitchFamily="34" charset="0"/>
                <a:cs typeface="B Zar" panose="00000400000000000000" pitchFamily="2" charset="-78"/>
              </a:rPr>
              <a:t> باید دوم:  به آنها گوش بسپارید  و اجازه دهید احساساتشان را بیان کنند </a:t>
            </a:r>
          </a:p>
          <a:p>
            <a:pPr marL="228600" algn="just" rtl="1">
              <a:lnSpc>
                <a:spcPct val="107000"/>
              </a:lnSpc>
              <a:spcAft>
                <a:spcPts val="0"/>
              </a:spcAft>
            </a:pPr>
            <a:r>
              <a:rPr lang="fa-IR" sz="2400" dirty="0">
                <a:solidFill>
                  <a:schemeClr val="bg1"/>
                </a:solidFill>
                <a:latin typeface="Calibri" panose="020F0502020204030204" pitchFamily="34" charset="0"/>
                <a:ea typeface="Calibri" panose="020F0502020204030204" pitchFamily="34" charset="0"/>
                <a:cs typeface="B Zar" panose="00000400000000000000" pitchFamily="2" charset="-78"/>
              </a:rPr>
              <a:t>از راهی که عاری از قضاوت کردن  است، نگرانی تان را بیان کنید به حرف های او گوش دهید </a:t>
            </a:r>
          </a:p>
          <a:p>
            <a:pPr marL="228600" algn="just" rtl="1">
              <a:lnSpc>
                <a:spcPct val="107000"/>
              </a:lnSpc>
              <a:spcAft>
                <a:spcPts val="0"/>
              </a:spcAft>
            </a:pPr>
            <a:r>
              <a:rPr lang="fa-IR" sz="2400" dirty="0">
                <a:solidFill>
                  <a:schemeClr val="bg1"/>
                </a:solidFill>
                <a:latin typeface="Calibri" panose="020F0502020204030204" pitchFamily="34" charset="0"/>
                <a:ea typeface="Calibri" panose="020F0502020204030204" pitchFamily="34" charset="0"/>
                <a:cs typeface="B Zar" panose="00000400000000000000" pitchFamily="2" charset="-78"/>
              </a:rPr>
              <a:t>مهارت های گوش دادن و مهارت های گفتگو را به والد یاد دهید</a:t>
            </a:r>
          </a:p>
          <a:p>
            <a:pPr marL="228600" algn="just" rtl="1">
              <a:lnSpc>
                <a:spcPct val="107000"/>
              </a:lnSpc>
              <a:spcAft>
                <a:spcPts val="0"/>
              </a:spcAft>
            </a:pPr>
            <a:r>
              <a:rPr lang="fa-IR" sz="2400" dirty="0">
                <a:solidFill>
                  <a:schemeClr val="bg1"/>
                </a:solidFill>
                <a:latin typeface="Calibri" panose="020F0502020204030204" pitchFamily="34" charset="0"/>
                <a:ea typeface="Calibri" panose="020F0502020204030204" pitchFamily="34" charset="0"/>
                <a:cs typeface="B Zar" panose="00000400000000000000" pitchFamily="2" charset="-78"/>
              </a:rPr>
              <a:t> احساسات را انعکاس دهید و پای صحبت فرزندتان بنشینید</a:t>
            </a:r>
          </a:p>
          <a:p>
            <a:pPr marL="228600" algn="just" rtl="1">
              <a:lnSpc>
                <a:spcPct val="107000"/>
              </a:lnSpc>
              <a:spcAft>
                <a:spcPts val="0"/>
              </a:spcAft>
            </a:pPr>
            <a:endParaRPr lang="fa-IR" sz="2400" dirty="0">
              <a:solidFill>
                <a:srgbClr val="00B050"/>
              </a:solidFill>
              <a:latin typeface="Calibri" panose="020F0502020204030204" pitchFamily="34" charset="0"/>
              <a:ea typeface="Calibri" panose="020F0502020204030204" pitchFamily="34" charset="0"/>
              <a:cs typeface="B Zar" panose="00000400000000000000" pitchFamily="2" charset="-78"/>
            </a:endParaRPr>
          </a:p>
          <a:p>
            <a:pPr marL="228600" algn="just" rtl="1">
              <a:lnSpc>
                <a:spcPct val="107000"/>
              </a:lnSpc>
              <a:spcAft>
                <a:spcPts val="0"/>
              </a:spcAft>
            </a:pPr>
            <a:r>
              <a:rPr lang="fa-IR" sz="2400" dirty="0">
                <a:solidFill>
                  <a:srgbClr val="00B050"/>
                </a:solidFill>
                <a:latin typeface="Calibri" panose="020F0502020204030204" pitchFamily="34" charset="0"/>
                <a:ea typeface="Calibri" panose="020F0502020204030204" pitchFamily="34" charset="0"/>
                <a:cs typeface="B Zar" panose="00000400000000000000" pitchFamily="2" charset="-78"/>
              </a:rPr>
              <a:t> </a:t>
            </a:r>
            <a:r>
              <a:rPr lang="fa-IR" sz="2400" dirty="0">
                <a:solidFill>
                  <a:srgbClr val="FF0000"/>
                </a:solidFill>
                <a:latin typeface="Calibri" panose="020F0502020204030204" pitchFamily="34" charset="0"/>
                <a:ea typeface="Calibri" panose="020F0502020204030204" pitchFamily="34" charset="0"/>
                <a:cs typeface="B Zar" panose="00000400000000000000" pitchFamily="2" charset="-78"/>
              </a:rPr>
              <a:t>نباید سوم:  فرد را محکوم و سرزنش نکنید  </a:t>
            </a:r>
          </a:p>
          <a:p>
            <a:pPr marL="228600" algn="just" rtl="1">
              <a:lnSpc>
                <a:spcPct val="107000"/>
              </a:lnSpc>
              <a:spcAft>
                <a:spcPts val="0"/>
              </a:spcAft>
            </a:pPr>
            <a:r>
              <a:rPr lang="fa-IR" sz="2400" dirty="0">
                <a:solidFill>
                  <a:schemeClr val="bg1"/>
                </a:solidFill>
                <a:latin typeface="Calibri" panose="020F0502020204030204" pitchFamily="34" charset="0"/>
                <a:ea typeface="Calibri" panose="020F0502020204030204" pitchFamily="34" charset="0"/>
                <a:cs typeface="B Zar" panose="00000400000000000000" pitchFamily="2" charset="-78"/>
              </a:rPr>
              <a:t>شاید او راه دیگری برای کمک خواهی نمی داند. از آن طرف اگر حرف می‌زنید محکومش نکنید مثل اینکه بچه خجالت بکش بابات اینقدر زحمت میکشه که تو این حرف ها رو بزنید خدا قهرش می گیرد ما یک خانواده مذهبی هستیم با آبرو هستیم این کاری که تو می کنی می خوای آبروی ما را ببرید این حرف‌ها چیست که تو می زنی         </a:t>
            </a:r>
          </a:p>
          <a:p>
            <a:pPr marL="228600" algn="just" rtl="1">
              <a:lnSpc>
                <a:spcPct val="107000"/>
              </a:lnSpc>
              <a:spcAft>
                <a:spcPts val="0"/>
              </a:spcAft>
            </a:pPr>
            <a:r>
              <a:rPr lang="fa-IR" sz="2400" dirty="0">
                <a:solidFill>
                  <a:schemeClr val="bg1"/>
                </a:solidFill>
                <a:latin typeface="Calibri" panose="020F0502020204030204" pitchFamily="34" charset="0"/>
                <a:ea typeface="Calibri" panose="020F0502020204030204" pitchFamily="34" charset="0"/>
                <a:cs typeface="B Zar" panose="00000400000000000000" pitchFamily="2" charset="-78"/>
              </a:rPr>
              <a:t> گفتن این سخنانان ممنوع است</a:t>
            </a:r>
          </a:p>
          <a:p>
            <a:pPr marL="228600" algn="just" rtl="1">
              <a:lnSpc>
                <a:spcPct val="107000"/>
              </a:lnSpc>
              <a:spcAft>
                <a:spcPts val="0"/>
              </a:spcAft>
            </a:pPr>
            <a:endParaRPr lang="en-US" sz="2400" dirty="0">
              <a:solidFill>
                <a:srgbClr val="FF0000"/>
              </a:solidFill>
              <a:latin typeface="Calibri" panose="020F0502020204030204" pitchFamily="34" charset="0"/>
              <a:ea typeface="Calibri" panose="020F0502020204030204" pitchFamily="34" charset="0"/>
              <a:cs typeface="B Zar"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28600" lvl="0" indent="-285750" algn="ctr" rtl="1">
              <a:lnSpc>
                <a:spcPct val="107000"/>
              </a:lnSpc>
              <a:spcBef>
                <a:spcPct val="20000"/>
              </a:spcBef>
              <a:buClr>
                <a:prstClr val="white"/>
              </a:buClr>
              <a:buSzPct val="80000"/>
              <a:buFont typeface="Wingdings 3" panose="05040102010807070707" pitchFamily="18" charset="2"/>
              <a:buChar char=""/>
            </a:pPr>
            <a:r>
              <a:rPr lang="fa-IR" sz="28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چهارم: آموزش خانواده</a:t>
            </a:r>
            <a:endParaRPr lang="en-US" sz="16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28984665"/>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algn="just" rtl="1">
              <a:lnSpc>
                <a:spcPct val="107000"/>
              </a:lnSpc>
              <a:spcAft>
                <a:spcPts val="0"/>
              </a:spcAft>
            </a:pPr>
            <a:r>
              <a:rPr lang="fa-IR" sz="2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B Zar" panose="00000400000000000000" pitchFamily="2" charset="-78"/>
              </a:rPr>
              <a:t>باید ها و نباید ها آموزشی </a:t>
            </a:r>
          </a:p>
          <a:p>
            <a:pPr marL="228600" algn="just" rtl="1">
              <a:lnSpc>
                <a:spcPct val="107000"/>
              </a:lnSpc>
              <a:spcAft>
                <a:spcPts val="0"/>
              </a:spcAft>
            </a:pPr>
            <a:r>
              <a:rPr lang="fa-IR" dirty="0">
                <a:solidFill>
                  <a:srgbClr val="00B050"/>
                </a:solidFill>
                <a:latin typeface="Calibri" panose="020F0502020204030204" pitchFamily="34" charset="0"/>
                <a:ea typeface="Calibri" panose="020F0502020204030204" pitchFamily="34" charset="0"/>
                <a:cs typeface="B Zar" panose="00000400000000000000" pitchFamily="2" charset="-78"/>
              </a:rPr>
              <a:t>باید چهارم: باید بپرسید آیا فکر خودکشی در سر دارید؟</a:t>
            </a:r>
            <a:r>
              <a:rPr lang="fa-IR" dirty="0">
                <a:solidFill>
                  <a:srgbClr val="FF0000"/>
                </a:solidFill>
                <a:latin typeface="Calibri" panose="020F0502020204030204" pitchFamily="34" charset="0"/>
                <a:ea typeface="Calibri" panose="020F0502020204030204" pitchFamily="34" charset="0"/>
                <a:cs typeface="B Zar" panose="00000400000000000000" pitchFamily="2" charset="-78"/>
              </a:rPr>
              <a:t> </a:t>
            </a:r>
          </a:p>
          <a:p>
            <a:pPr marL="228600" algn="just" rtl="1">
              <a:lnSpc>
                <a:spcPct val="107000"/>
              </a:lnSpc>
              <a:spcAft>
                <a:spcPts val="0"/>
              </a:spcAft>
            </a:pPr>
            <a:r>
              <a:rPr lang="fa-IR" dirty="0">
                <a:solidFill>
                  <a:srgbClr val="FF0000"/>
                </a:solidFill>
                <a:latin typeface="Calibri" panose="020F0502020204030204" pitchFamily="34" charset="0"/>
                <a:ea typeface="Calibri" panose="020F0502020204030204" pitchFamily="34" charset="0"/>
                <a:cs typeface="B Zar" panose="00000400000000000000" pitchFamily="2" charset="-78"/>
              </a:rPr>
              <a:t> </a:t>
            </a:r>
            <a:r>
              <a:rPr lang="fa-IR" dirty="0">
                <a:solidFill>
                  <a:schemeClr val="bg1"/>
                </a:solidFill>
                <a:latin typeface="Calibri" panose="020F0502020204030204" pitchFamily="34" charset="0"/>
                <a:ea typeface="Calibri" panose="020F0502020204030204" pitchFamily="34" charset="0"/>
                <a:cs typeface="B Zar" panose="00000400000000000000" pitchFamily="2" charset="-78"/>
              </a:rPr>
              <a:t>داشتن یک نقشه حاکی از خطرناک بودن زیاد است مستقیماً با فرزند خود راجع به خودکشی حرف بزنید </a:t>
            </a:r>
          </a:p>
          <a:p>
            <a:pPr marL="228600" algn="just" rtl="1">
              <a:lnSpc>
                <a:spcPct val="107000"/>
              </a:lnSpc>
              <a:spcAft>
                <a:spcPts val="0"/>
              </a:spcAft>
            </a:pPr>
            <a:r>
              <a:rPr lang="fa-IR" dirty="0">
                <a:solidFill>
                  <a:schemeClr val="bg1"/>
                </a:solidFill>
                <a:latin typeface="Calibri" panose="020F0502020204030204" pitchFamily="34" charset="0"/>
                <a:ea typeface="Calibri" panose="020F0502020204030204" pitchFamily="34" charset="0"/>
                <a:cs typeface="B Zar" panose="00000400000000000000" pitchFamily="2" charset="-78"/>
              </a:rPr>
              <a:t>مثال : </a:t>
            </a:r>
            <a:r>
              <a:rPr lang="fa-IR" dirty="0" smtClean="0">
                <a:solidFill>
                  <a:schemeClr val="bg1"/>
                </a:solidFill>
                <a:latin typeface="Calibri" panose="020F0502020204030204" pitchFamily="34" charset="0"/>
                <a:ea typeface="Calibri" panose="020F0502020204030204" pitchFamily="34" charset="0"/>
                <a:cs typeface="B Zar" panose="00000400000000000000" pitchFamily="2" charset="-78"/>
              </a:rPr>
              <a:t>پسرم </a:t>
            </a:r>
            <a:r>
              <a:rPr lang="fa-IR" dirty="0">
                <a:solidFill>
                  <a:schemeClr val="bg1"/>
                </a:solidFill>
                <a:latin typeface="Calibri" panose="020F0502020204030204" pitchFamily="34" charset="0"/>
                <a:ea typeface="Calibri" panose="020F0502020204030204" pitchFamily="34" charset="0"/>
                <a:cs typeface="B Zar" panose="00000400000000000000" pitchFamily="2" charset="-78"/>
              </a:rPr>
              <a:t>شده تا حالا به مرگ فکر </a:t>
            </a:r>
            <a:r>
              <a:rPr lang="fa-IR" dirty="0" smtClean="0">
                <a:solidFill>
                  <a:schemeClr val="bg1"/>
                </a:solidFill>
                <a:latin typeface="Calibri" panose="020F0502020204030204" pitchFamily="34" charset="0"/>
                <a:ea typeface="Calibri" panose="020F0502020204030204" pitchFamily="34" charset="0"/>
                <a:cs typeface="B Zar" panose="00000400000000000000" pitchFamily="2" charset="-78"/>
              </a:rPr>
              <a:t>کنی </a:t>
            </a:r>
          </a:p>
          <a:p>
            <a:pPr marL="228600" algn="just" rtl="1">
              <a:lnSpc>
                <a:spcPct val="107000"/>
              </a:lnSpc>
              <a:spcAft>
                <a:spcPts val="0"/>
              </a:spcAft>
            </a:pPr>
            <a:r>
              <a:rPr lang="fa-IR" dirty="0">
                <a:solidFill>
                  <a:schemeClr val="bg1"/>
                </a:solidFill>
                <a:latin typeface="Calibri" panose="020F0502020204030204" pitchFamily="34" charset="0"/>
                <a:ea typeface="Calibri" panose="020F0502020204030204" pitchFamily="34" charset="0"/>
                <a:cs typeface="B Zar" panose="00000400000000000000" pitchFamily="2" charset="-78"/>
              </a:rPr>
              <a:t>احساس می کنم تو خودت هستی، </a:t>
            </a:r>
          </a:p>
          <a:p>
            <a:pPr marL="228600" algn="just" rtl="1">
              <a:lnSpc>
                <a:spcPct val="107000"/>
              </a:lnSpc>
              <a:spcAft>
                <a:spcPts val="0"/>
              </a:spcAft>
            </a:pPr>
            <a:r>
              <a:rPr lang="fa-IR" dirty="0">
                <a:solidFill>
                  <a:schemeClr val="bg1"/>
                </a:solidFill>
                <a:latin typeface="Calibri" panose="020F0502020204030204" pitchFamily="34" charset="0"/>
                <a:ea typeface="Calibri" panose="020F0502020204030204" pitchFamily="34" charset="0"/>
                <a:cs typeface="B Zar" panose="00000400000000000000" pitchFamily="2" charset="-78"/>
              </a:rPr>
              <a:t>برخی مواقع نگرانت می شوم                                      </a:t>
            </a:r>
          </a:p>
          <a:p>
            <a:pPr marL="228600" algn="just" rtl="1">
              <a:lnSpc>
                <a:spcPct val="107000"/>
              </a:lnSpc>
              <a:spcAft>
                <a:spcPts val="0"/>
              </a:spcAft>
            </a:pPr>
            <a:r>
              <a:rPr lang="fa-IR" dirty="0">
                <a:solidFill>
                  <a:schemeClr val="bg1"/>
                </a:solidFill>
                <a:latin typeface="Calibri" panose="020F0502020204030204" pitchFamily="34" charset="0"/>
                <a:ea typeface="Calibri" panose="020F0502020204030204" pitchFamily="34" charset="0"/>
                <a:cs typeface="B Zar" panose="00000400000000000000" pitchFamily="2" charset="-78"/>
              </a:rPr>
              <a:t>احساس می کنم به یک چیز داری فکر می کنی</a:t>
            </a:r>
          </a:p>
          <a:p>
            <a:pPr marL="228600" algn="just" rtl="1">
              <a:lnSpc>
                <a:spcPct val="107000"/>
              </a:lnSpc>
              <a:spcAft>
                <a:spcPts val="0"/>
              </a:spcAft>
            </a:pPr>
            <a:r>
              <a:rPr lang="fa-IR" dirty="0">
                <a:solidFill>
                  <a:schemeClr val="bg1"/>
                </a:solidFill>
                <a:latin typeface="Calibri" panose="020F0502020204030204" pitchFamily="34" charset="0"/>
                <a:ea typeface="Calibri" panose="020F0502020204030204" pitchFamily="34" charset="0"/>
                <a:cs typeface="B Zar" panose="00000400000000000000" pitchFamily="2" charset="-78"/>
              </a:rPr>
              <a:t>تا بداند برای شما مهم و با اهمیت است در این زمان فضای گفتگو با فرد فراهم </a:t>
            </a:r>
            <a:r>
              <a:rPr lang="fa-IR" dirty="0" smtClean="0">
                <a:solidFill>
                  <a:schemeClr val="bg1"/>
                </a:solidFill>
                <a:latin typeface="Calibri" panose="020F0502020204030204" pitchFamily="34" charset="0"/>
                <a:ea typeface="Calibri" panose="020F0502020204030204" pitchFamily="34" charset="0"/>
                <a:cs typeface="B Zar" panose="00000400000000000000" pitchFamily="2" charset="-78"/>
              </a:rPr>
              <a:t>می‌شود</a:t>
            </a:r>
          </a:p>
          <a:p>
            <a:pPr marL="228600" algn="just" rtl="1">
              <a:lnSpc>
                <a:spcPct val="107000"/>
              </a:lnSpc>
              <a:spcAft>
                <a:spcPts val="0"/>
              </a:spcAft>
            </a:pPr>
            <a:endParaRPr lang="fa-IR" dirty="0">
              <a:solidFill>
                <a:schemeClr val="bg1"/>
              </a:solidFill>
              <a:latin typeface="Calibri" panose="020F0502020204030204" pitchFamily="34" charset="0"/>
              <a:ea typeface="Calibri" panose="020F0502020204030204" pitchFamily="34" charset="0"/>
              <a:cs typeface="B Zar" panose="00000400000000000000" pitchFamily="2" charset="-78"/>
            </a:endParaRPr>
          </a:p>
          <a:p>
            <a:pPr marL="228600" algn="just" rtl="1">
              <a:lnSpc>
                <a:spcPct val="107000"/>
              </a:lnSpc>
              <a:spcAft>
                <a:spcPts val="0"/>
              </a:spcAft>
            </a:pPr>
            <a:r>
              <a:rPr lang="fa-IR" dirty="0">
                <a:solidFill>
                  <a:srgbClr val="FF0000"/>
                </a:solidFill>
                <a:latin typeface="Calibri" panose="020F0502020204030204" pitchFamily="34" charset="0"/>
                <a:ea typeface="Calibri" panose="020F0502020204030204" pitchFamily="34" charset="0"/>
                <a:cs typeface="B Zar" panose="00000400000000000000" pitchFamily="2" charset="-78"/>
              </a:rPr>
              <a:t>نباید چهارم: قسم نخورید که رازدار باشید همچنین نگران نباشید که بی وفا قلمداد شوید </a:t>
            </a:r>
          </a:p>
          <a:p>
            <a:pPr marL="0" indent="0" algn="just" rtl="1">
              <a:lnSpc>
                <a:spcPct val="107000"/>
              </a:lnSpc>
              <a:spcAft>
                <a:spcPts val="0"/>
              </a:spcAft>
              <a:buNone/>
            </a:pPr>
            <a:r>
              <a:rPr lang="fa-IR" dirty="0">
                <a:solidFill>
                  <a:schemeClr val="bg1"/>
                </a:solidFill>
                <a:latin typeface="Calibri" panose="020F0502020204030204" pitchFamily="34" charset="0"/>
                <a:ea typeface="Calibri" panose="020F0502020204030204" pitchFamily="34" charset="0"/>
                <a:cs typeface="B Zar" panose="00000400000000000000" pitchFamily="2" charset="-78"/>
              </a:rPr>
              <a:t>به عنوان روانشناس از فرد اجازه بگیرید: چون من نگران شما هستم باید با پدر و مادرت در مورد این موضوع صحبت کنم </a:t>
            </a:r>
          </a:p>
          <a:p>
            <a:pPr marL="0" indent="0" algn="just" rtl="1">
              <a:lnSpc>
                <a:spcPct val="107000"/>
              </a:lnSpc>
              <a:spcAft>
                <a:spcPts val="0"/>
              </a:spcAft>
              <a:buNone/>
            </a:pPr>
            <a:r>
              <a:rPr lang="fa-IR" dirty="0">
                <a:solidFill>
                  <a:schemeClr val="bg1"/>
                </a:solidFill>
                <a:latin typeface="Calibri" panose="020F0502020204030204" pitchFamily="34" charset="0"/>
                <a:ea typeface="Calibri" panose="020F0502020204030204" pitchFamily="34" charset="0"/>
                <a:cs typeface="B Zar" panose="00000400000000000000" pitchFamily="2" charset="-78"/>
              </a:rPr>
              <a:t>مراجع،: والدینم نمی‌فهمند </a:t>
            </a:r>
          </a:p>
          <a:p>
            <a:pPr marL="0" indent="0" algn="just" rtl="1">
              <a:lnSpc>
                <a:spcPct val="107000"/>
              </a:lnSpc>
              <a:spcAft>
                <a:spcPts val="0"/>
              </a:spcAft>
              <a:buNone/>
            </a:pPr>
            <a:r>
              <a:rPr lang="fa-IR" dirty="0">
                <a:solidFill>
                  <a:schemeClr val="bg1"/>
                </a:solidFill>
                <a:latin typeface="Calibri" panose="020F0502020204030204" pitchFamily="34" charset="0"/>
                <a:ea typeface="Calibri" panose="020F0502020204030204" pitchFamily="34" charset="0"/>
                <a:cs typeface="B Zar" panose="00000400000000000000" pitchFamily="2" charset="-78"/>
              </a:rPr>
              <a:t>روانشناس: تلاش می کنم رضایت آنها را جلب کنم و کمک می‌کنم و آنها هم نمی دانند با این موضوع چگونه برخورد کنند شما هم به من اعتماد کن سعی کنید اعتماد فرد را جلب کنید و اگر قبول نکرد وقتی احساس خطر کردید باید به والدینش طلاع </a:t>
            </a:r>
            <a:r>
              <a:rPr lang="fa-IR" dirty="0" smtClean="0">
                <a:solidFill>
                  <a:schemeClr val="bg1"/>
                </a:solidFill>
                <a:latin typeface="Calibri" panose="020F0502020204030204" pitchFamily="34" charset="0"/>
                <a:ea typeface="Calibri" panose="020F0502020204030204" pitchFamily="34" charset="0"/>
                <a:cs typeface="B Zar" panose="00000400000000000000" pitchFamily="2" charset="-78"/>
              </a:rPr>
              <a:t>دهید</a:t>
            </a:r>
            <a:endParaRPr lang="fa-IR" dirty="0">
              <a:solidFill>
                <a:schemeClr val="bg1"/>
              </a:solidFill>
              <a:latin typeface="Calibri" panose="020F0502020204030204" pitchFamily="34" charset="0"/>
              <a:ea typeface="Calibri" panose="020F0502020204030204" pitchFamily="34" charset="0"/>
              <a:cs typeface="B Zar"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28600" lvl="0" indent="-285750" algn="ctr" rtl="1">
              <a:lnSpc>
                <a:spcPct val="107000"/>
              </a:lnSpc>
              <a:spcBef>
                <a:spcPct val="20000"/>
              </a:spcBef>
              <a:buClr>
                <a:prstClr val="white"/>
              </a:buClr>
              <a:buSzPct val="80000"/>
              <a:buFont typeface="Wingdings 3" panose="05040102010807070707" pitchFamily="18" charset="2"/>
              <a:buChar char=""/>
            </a:pPr>
            <a:r>
              <a:rPr lang="fa-IR" sz="28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چهارم: آموزش خانواده</a:t>
            </a:r>
            <a:endParaRPr lang="en-US" sz="16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87311501"/>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algn="just" rtl="1">
              <a:lnSpc>
                <a:spcPct val="107000"/>
              </a:lnSpc>
              <a:spcAft>
                <a:spcPts val="0"/>
              </a:spcAft>
            </a:pPr>
            <a:r>
              <a:rPr lang="fa-IR"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B Zar" panose="00000400000000000000" pitchFamily="2" charset="-78"/>
              </a:rPr>
              <a:t>باید ها و نباید </a:t>
            </a:r>
            <a:r>
              <a:rPr lang="fa-IR"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B Zar" panose="00000400000000000000" pitchFamily="2" charset="-78"/>
              </a:rPr>
              <a:t>ها</a:t>
            </a:r>
          </a:p>
          <a:p>
            <a:pPr marL="228600" algn="just" rtl="1">
              <a:lnSpc>
                <a:spcPct val="107000"/>
              </a:lnSpc>
              <a:spcAft>
                <a:spcPts val="0"/>
              </a:spcAft>
            </a:pPr>
            <a:r>
              <a:rPr lang="fa-IR" sz="2400" dirty="0" smtClean="0">
                <a:solidFill>
                  <a:srgbClr val="00B050"/>
                </a:solidFill>
                <a:latin typeface="Calibri" panose="020F0502020204030204" pitchFamily="34" charset="0"/>
                <a:ea typeface="Calibri" panose="020F0502020204030204" pitchFamily="34" charset="0"/>
                <a:cs typeface="B Zar" panose="00000400000000000000" pitchFamily="2" charset="-78"/>
              </a:rPr>
              <a:t>باید </a:t>
            </a:r>
            <a:r>
              <a:rPr lang="fa-IR" sz="2400" dirty="0">
                <a:solidFill>
                  <a:srgbClr val="00B050"/>
                </a:solidFill>
                <a:latin typeface="Calibri" panose="020F0502020204030204" pitchFamily="34" charset="0"/>
                <a:ea typeface="Calibri" panose="020F0502020204030204" pitchFamily="34" charset="0"/>
                <a:cs typeface="B Zar" panose="00000400000000000000" pitchFamily="2" charset="-78"/>
              </a:rPr>
              <a:t>پنجم : کاری بکنید، فوراً به دنبال کمک از سوی یک متخصص باشید  </a:t>
            </a:r>
          </a:p>
          <a:p>
            <a:pPr marL="228600" algn="just" rtl="1">
              <a:lnSpc>
                <a:spcPct val="107000"/>
              </a:lnSpc>
              <a:spcAft>
                <a:spcPts val="0"/>
              </a:spcAft>
            </a:pPr>
            <a:r>
              <a:rPr lang="fa-IR" sz="2400" dirty="0">
                <a:solidFill>
                  <a:schemeClr val="bg1"/>
                </a:solidFill>
                <a:latin typeface="Calibri" panose="020F0502020204030204" pitchFamily="34" charset="0"/>
                <a:ea typeface="Calibri" panose="020F0502020204030204" pitchFamily="34" charset="0"/>
                <a:cs typeface="B Zar" panose="00000400000000000000" pitchFamily="2" charset="-78"/>
              </a:rPr>
              <a:t>باید اقدام کنید نوجوان را نزد مشاور ببرید و او را ترغیب کنید پیش مشاور بیاید</a:t>
            </a:r>
          </a:p>
          <a:p>
            <a:pPr marL="228600" algn="just" rtl="1">
              <a:lnSpc>
                <a:spcPct val="107000"/>
              </a:lnSpc>
              <a:spcAft>
                <a:spcPts val="0"/>
              </a:spcAft>
            </a:pPr>
            <a:r>
              <a:rPr lang="fa-IR" sz="2400" dirty="0">
                <a:solidFill>
                  <a:schemeClr val="bg1"/>
                </a:solidFill>
                <a:latin typeface="Calibri" panose="020F0502020204030204" pitchFamily="34" charset="0"/>
                <a:ea typeface="Calibri" panose="020F0502020204030204" pitchFamily="34" charset="0"/>
                <a:cs typeface="B Zar" panose="00000400000000000000" pitchFamily="2" charset="-78"/>
              </a:rPr>
              <a:t>پس نزد متخصص مشاور یا روان پزشک ببرید داروهایش را تنظیم و توصیه کنید که استفاده کند او را رها نکنید و انتظار نداشته باشید او خودش پیش روانشناس برود یا داروهایش را بخورد.</a:t>
            </a:r>
          </a:p>
          <a:p>
            <a:pPr marL="228600" algn="just" rtl="1">
              <a:lnSpc>
                <a:spcPct val="107000"/>
              </a:lnSpc>
              <a:spcAft>
                <a:spcPts val="0"/>
              </a:spcAft>
            </a:pPr>
            <a:endParaRPr lang="fa-IR" sz="2400" dirty="0">
              <a:solidFill>
                <a:schemeClr val="bg1"/>
              </a:solidFill>
              <a:latin typeface="Calibri" panose="020F0502020204030204" pitchFamily="34" charset="0"/>
              <a:ea typeface="Calibri" panose="020F0502020204030204" pitchFamily="34" charset="0"/>
              <a:cs typeface="B Zar" panose="00000400000000000000" pitchFamily="2" charset="-78"/>
            </a:endParaRPr>
          </a:p>
          <a:p>
            <a:pPr marL="228600" algn="just" rtl="1">
              <a:lnSpc>
                <a:spcPct val="107000"/>
              </a:lnSpc>
              <a:spcAft>
                <a:spcPts val="0"/>
              </a:spcAft>
            </a:pPr>
            <a:r>
              <a:rPr lang="fa-IR" sz="2400" dirty="0">
                <a:solidFill>
                  <a:srgbClr val="00B050"/>
                </a:solidFill>
                <a:latin typeface="Calibri" panose="020F0502020204030204" pitchFamily="34" charset="0"/>
                <a:ea typeface="Calibri" panose="020F0502020204030204" pitchFamily="34" charset="0"/>
                <a:cs typeface="B Zar" panose="00000400000000000000" pitchFamily="2" charset="-78"/>
              </a:rPr>
              <a:t> نباید پنجم: راه حلهای ساده ارائه ندهید  </a:t>
            </a:r>
          </a:p>
          <a:p>
            <a:pPr marL="228600" algn="just" rtl="1">
              <a:lnSpc>
                <a:spcPct val="107000"/>
              </a:lnSpc>
              <a:spcAft>
                <a:spcPts val="0"/>
              </a:spcAft>
            </a:pPr>
            <a:r>
              <a:rPr lang="fa-IR" sz="2400" dirty="0">
                <a:solidFill>
                  <a:schemeClr val="bg1"/>
                </a:solidFill>
                <a:latin typeface="Calibri" panose="020F0502020204030204" pitchFamily="34" charset="0"/>
                <a:ea typeface="Calibri" panose="020F0502020204030204" pitchFamily="34" charset="0"/>
                <a:cs typeface="B Zar" panose="00000400000000000000" pitchFamily="2" charset="-78"/>
              </a:rPr>
              <a:t>راه حل های ساده به جوان یا به آن فرد ندهید</a:t>
            </a:r>
          </a:p>
          <a:p>
            <a:pPr marL="228600" algn="just" rtl="1">
              <a:lnSpc>
                <a:spcPct val="107000"/>
              </a:lnSpc>
              <a:spcAft>
                <a:spcPts val="0"/>
              </a:spcAft>
            </a:pPr>
            <a:r>
              <a:rPr lang="fa-IR" sz="2400" dirty="0">
                <a:solidFill>
                  <a:schemeClr val="bg1"/>
                </a:solidFill>
                <a:latin typeface="Calibri" panose="020F0502020204030204" pitchFamily="34" charset="0"/>
                <a:ea typeface="Calibri" panose="020F0502020204030204" pitchFamily="34" charset="0"/>
                <a:cs typeface="B Zar" panose="00000400000000000000" pitchFamily="2" charset="-78"/>
              </a:rPr>
              <a:t>مثال درست میشه                                 </a:t>
            </a:r>
          </a:p>
          <a:p>
            <a:pPr marL="228600" algn="just" rtl="1">
              <a:lnSpc>
                <a:spcPct val="107000"/>
              </a:lnSpc>
              <a:spcAft>
                <a:spcPts val="0"/>
              </a:spcAft>
            </a:pPr>
            <a:r>
              <a:rPr lang="fa-IR" sz="2400" dirty="0">
                <a:solidFill>
                  <a:schemeClr val="bg1"/>
                </a:solidFill>
                <a:latin typeface="Calibri" panose="020F0502020204030204" pitchFamily="34" charset="0"/>
                <a:ea typeface="Calibri" panose="020F0502020204030204" pitchFamily="34" charset="0"/>
                <a:cs typeface="B Zar" panose="00000400000000000000" pitchFamily="2" charset="-78"/>
              </a:rPr>
              <a:t> صبور باش مشکلی نیست</a:t>
            </a:r>
          </a:p>
          <a:p>
            <a:pPr marL="228600" algn="just" rtl="1">
              <a:lnSpc>
                <a:spcPct val="107000"/>
              </a:lnSpc>
              <a:spcAft>
                <a:spcPts val="0"/>
              </a:spcAft>
            </a:pPr>
            <a:r>
              <a:rPr lang="fa-IR" sz="2400" dirty="0">
                <a:solidFill>
                  <a:schemeClr val="bg1"/>
                </a:solidFill>
                <a:latin typeface="Calibri" panose="020F0502020204030204" pitchFamily="34" charset="0"/>
                <a:ea typeface="Calibri" panose="020F0502020204030204" pitchFamily="34" charset="0"/>
                <a:cs typeface="B Zar" panose="00000400000000000000" pitchFamily="2" charset="-78"/>
              </a:rPr>
              <a:t>  این همه دختر این همه پسر ، بچه بازی درنیار                                                      </a:t>
            </a:r>
          </a:p>
          <a:p>
            <a:pPr marL="228600" algn="just" rtl="1">
              <a:lnSpc>
                <a:spcPct val="107000"/>
              </a:lnSpc>
              <a:spcAft>
                <a:spcPts val="0"/>
              </a:spcAft>
            </a:pPr>
            <a:r>
              <a:rPr lang="fa-IR" sz="2400" dirty="0">
                <a:solidFill>
                  <a:schemeClr val="bg1"/>
                </a:solidFill>
                <a:latin typeface="Calibri" panose="020F0502020204030204" pitchFamily="34" charset="0"/>
                <a:ea typeface="Calibri" panose="020F0502020204030204" pitchFamily="34" charset="0"/>
                <a:cs typeface="B Zar" panose="00000400000000000000" pitchFamily="2" charset="-78"/>
              </a:rPr>
              <a:t> درست می شود بزرگ می شوی یادت میرود  (گفتن این سخنان ممنوع است)</a:t>
            </a:r>
          </a:p>
          <a:p>
            <a:pPr marL="228600" algn="just" rtl="1">
              <a:lnSpc>
                <a:spcPct val="107000"/>
              </a:lnSpc>
              <a:spcAft>
                <a:spcPts val="0"/>
              </a:spcAft>
            </a:pPr>
            <a:endParaRPr lang="fa-IR" sz="2400" dirty="0">
              <a:solidFill>
                <a:schemeClr val="bg1"/>
              </a:solidFill>
              <a:latin typeface="Calibri" panose="020F0502020204030204" pitchFamily="34" charset="0"/>
              <a:ea typeface="Calibri" panose="020F0502020204030204" pitchFamily="34" charset="0"/>
              <a:cs typeface="B Zar"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28600" lvl="0" indent="-285750" algn="ctr" rtl="1">
              <a:lnSpc>
                <a:spcPct val="107000"/>
              </a:lnSpc>
              <a:spcBef>
                <a:spcPct val="20000"/>
              </a:spcBef>
              <a:buClr>
                <a:prstClr val="white"/>
              </a:buClr>
              <a:buSzPct val="80000"/>
              <a:buFont typeface="Wingdings 3" panose="05040102010807070707" pitchFamily="18" charset="2"/>
              <a:buChar char=""/>
            </a:pPr>
            <a:r>
              <a:rPr lang="fa-IR" sz="28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چهارم: آموزش خانواده</a:t>
            </a:r>
            <a:endParaRPr lang="en-US" sz="16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34538775"/>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lvl="0" algn="just" rtl="1">
              <a:lnSpc>
                <a:spcPct val="107000"/>
              </a:lnSpc>
              <a:spcAft>
                <a:spcPts val="0"/>
              </a:spcAft>
              <a:buClr>
                <a:prstClr val="white"/>
              </a:buClr>
            </a:pPr>
            <a:r>
              <a:rPr lang="fa-IR" sz="2400" b="1" dirty="0">
                <a:ln w="12700">
                  <a:solidFill>
                    <a:srgbClr val="052F61"/>
                  </a:solidFill>
                  <a:prstDash val="solid"/>
                </a:ln>
                <a:pattFill prst="pct50">
                  <a:fgClr>
                    <a:srgbClr val="052F61"/>
                  </a:fgClr>
                  <a:bgClr>
                    <a:srgbClr val="052F61">
                      <a:lumMod val="20000"/>
                      <a:lumOff val="80000"/>
                    </a:srgbClr>
                  </a:bgClr>
                </a:pattFill>
                <a:effectLst>
                  <a:outerShdw dist="38100" dir="2640000" algn="bl" rotWithShape="0">
                    <a:srgbClr val="052F61"/>
                  </a:outerShdw>
                </a:effectLst>
                <a:latin typeface="Calibri" panose="020F0502020204030204" pitchFamily="34" charset="0"/>
                <a:ea typeface="Calibri" panose="020F0502020204030204" pitchFamily="34" charset="0"/>
                <a:cs typeface="B Zar" panose="00000400000000000000" pitchFamily="2" charset="-78"/>
              </a:rPr>
              <a:t>باید ها و نباید ها آموزشی </a:t>
            </a:r>
          </a:p>
          <a:p>
            <a:pPr marL="0" indent="0" algn="just" rtl="1">
              <a:lnSpc>
                <a:spcPct val="107000"/>
              </a:lnSpc>
              <a:spcAft>
                <a:spcPts val="0"/>
              </a:spcAft>
              <a:buNone/>
            </a:pPr>
            <a:endParaRPr lang="fa-IR"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B Zar" panose="00000400000000000000" pitchFamily="2" charset="-78"/>
            </a:endParaRPr>
          </a:p>
          <a:p>
            <a:pPr marL="0" indent="0" algn="just" rtl="1">
              <a:lnSpc>
                <a:spcPct val="107000"/>
              </a:lnSpc>
              <a:spcAft>
                <a:spcPts val="0"/>
              </a:spcAft>
              <a:buNone/>
            </a:pPr>
            <a:r>
              <a:rPr lang="fa-IR" sz="2400" dirty="0" smtClean="0">
                <a:solidFill>
                  <a:srgbClr val="00B050"/>
                </a:solidFill>
                <a:latin typeface="Calibri" panose="020F0502020204030204" pitchFamily="34" charset="0"/>
                <a:ea typeface="Calibri" panose="020F0502020204030204" pitchFamily="34" charset="0"/>
                <a:cs typeface="B Zar" panose="00000400000000000000" pitchFamily="2" charset="-78"/>
              </a:rPr>
              <a:t>باید </a:t>
            </a:r>
            <a:r>
              <a:rPr lang="fa-IR" sz="2400" dirty="0">
                <a:solidFill>
                  <a:srgbClr val="00B050"/>
                </a:solidFill>
                <a:latin typeface="Calibri" panose="020F0502020204030204" pitchFamily="34" charset="0"/>
                <a:ea typeface="Calibri" panose="020F0502020204030204" pitchFamily="34" charset="0"/>
                <a:cs typeface="B Zar" panose="00000400000000000000" pitchFamily="2" charset="-78"/>
              </a:rPr>
              <a:t>ششم : وسایل کشنده مانند دارو سم و غیره را از دسترس او دور نگه دارید </a:t>
            </a:r>
          </a:p>
          <a:p>
            <a:pPr marL="0" indent="0" algn="just" rtl="1">
              <a:lnSpc>
                <a:spcPct val="107000"/>
              </a:lnSpc>
              <a:spcAft>
                <a:spcPts val="0"/>
              </a:spcAft>
              <a:buNone/>
            </a:pPr>
            <a:r>
              <a:rPr lang="fa-IR" sz="2400" dirty="0">
                <a:solidFill>
                  <a:schemeClr val="bg1"/>
                </a:solidFill>
                <a:latin typeface="Calibri" panose="020F0502020204030204" pitchFamily="34" charset="0"/>
                <a:ea typeface="Calibri" panose="020F0502020204030204" pitchFamily="34" charset="0"/>
                <a:cs typeface="B Zar" panose="00000400000000000000" pitchFamily="2" charset="-78"/>
              </a:rPr>
              <a:t>وسائل کشنده مثل تیغ چاقو و سم را تا جایی که می‌توانید از دسترس دور نگه دارید</a:t>
            </a:r>
          </a:p>
          <a:p>
            <a:pPr marL="228600" algn="just" rtl="1">
              <a:lnSpc>
                <a:spcPct val="107000"/>
              </a:lnSpc>
              <a:spcAft>
                <a:spcPts val="0"/>
              </a:spcAft>
            </a:pPr>
            <a:endParaRPr lang="fa-IR" sz="2400" dirty="0">
              <a:solidFill>
                <a:schemeClr val="bg1"/>
              </a:solidFill>
              <a:latin typeface="Calibri" panose="020F0502020204030204" pitchFamily="34" charset="0"/>
              <a:ea typeface="Calibri" panose="020F0502020204030204" pitchFamily="34" charset="0"/>
              <a:cs typeface="B Zar" panose="00000400000000000000" pitchFamily="2" charset="-78"/>
            </a:endParaRPr>
          </a:p>
          <a:p>
            <a:pPr marL="0" indent="0" algn="just" rtl="1">
              <a:lnSpc>
                <a:spcPct val="107000"/>
              </a:lnSpc>
              <a:spcAft>
                <a:spcPts val="0"/>
              </a:spcAft>
              <a:buNone/>
            </a:pPr>
            <a:r>
              <a:rPr lang="fa-IR" sz="2400" dirty="0" smtClean="0">
                <a:solidFill>
                  <a:srgbClr val="FF0000"/>
                </a:solidFill>
                <a:latin typeface="Calibri" panose="020F0502020204030204" pitchFamily="34" charset="0"/>
                <a:ea typeface="Calibri" panose="020F0502020204030204" pitchFamily="34" charset="0"/>
                <a:cs typeface="B Zar" panose="00000400000000000000" pitchFamily="2" charset="-78"/>
              </a:rPr>
              <a:t>نباید </a:t>
            </a:r>
            <a:r>
              <a:rPr lang="fa-IR" sz="2400" dirty="0">
                <a:solidFill>
                  <a:srgbClr val="FF0000"/>
                </a:solidFill>
                <a:latin typeface="Calibri" panose="020F0502020204030204" pitchFamily="34" charset="0"/>
                <a:ea typeface="Calibri" panose="020F0502020204030204" pitchFamily="34" charset="0"/>
                <a:cs typeface="B Zar" panose="00000400000000000000" pitchFamily="2" charset="-78"/>
              </a:rPr>
              <a:t>ششم: مصرف مواد یا الکل را </a:t>
            </a:r>
            <a:r>
              <a:rPr lang="fa-IR" sz="2400" dirty="0" smtClean="0">
                <a:solidFill>
                  <a:srgbClr val="FF0000"/>
                </a:solidFill>
                <a:latin typeface="Calibri" panose="020F0502020204030204" pitchFamily="34" charset="0"/>
                <a:ea typeface="Calibri" panose="020F0502020204030204" pitchFamily="34" charset="0"/>
                <a:cs typeface="B Zar" panose="00000400000000000000" pitchFamily="2" charset="-78"/>
              </a:rPr>
              <a:t>پیشنهاد </a:t>
            </a:r>
            <a:r>
              <a:rPr lang="fa-IR" sz="2400" dirty="0">
                <a:solidFill>
                  <a:srgbClr val="FF0000"/>
                </a:solidFill>
                <a:latin typeface="Calibri" panose="020F0502020204030204" pitchFamily="34" charset="0"/>
                <a:ea typeface="Calibri" panose="020F0502020204030204" pitchFamily="34" charset="0"/>
                <a:cs typeface="B Zar" panose="00000400000000000000" pitchFamily="2" charset="-78"/>
              </a:rPr>
              <a:t>نکنید </a:t>
            </a:r>
            <a:endParaRPr lang="fa-IR" sz="2400" dirty="0" smtClean="0">
              <a:solidFill>
                <a:srgbClr val="FF0000"/>
              </a:solidFill>
              <a:latin typeface="Calibri" panose="020F0502020204030204" pitchFamily="34" charset="0"/>
              <a:ea typeface="Calibri" panose="020F0502020204030204" pitchFamily="34" charset="0"/>
              <a:cs typeface="B Zar" panose="00000400000000000000" pitchFamily="2" charset="-78"/>
            </a:endParaRPr>
          </a:p>
          <a:p>
            <a:pPr marL="0" indent="0" algn="just" rtl="1">
              <a:lnSpc>
                <a:spcPct val="107000"/>
              </a:lnSpc>
              <a:spcAft>
                <a:spcPts val="0"/>
              </a:spcAft>
              <a:buNone/>
            </a:pPr>
            <a:r>
              <a:rPr lang="fa-IR" sz="2400" dirty="0">
                <a:latin typeface="B Zar" panose="00000400000000000000" pitchFamily="2" charset="-78"/>
                <a:ea typeface="Calibri" panose="020F0502020204030204" pitchFamily="34" charset="0"/>
                <a:cs typeface="B Nazanin" panose="00000400000000000000" pitchFamily="2" charset="-78"/>
              </a:rPr>
              <a:t>از آن طرف توصیه‌های اشتباه نکنید مثل حالا یه سیگار بکش آروم بشی یه آهنگ غمگین گوش بده حالت بهتر بشه یا الکل مصرف کند بهتر می شوی </a:t>
            </a:r>
            <a:r>
              <a:rPr lang="fa-IR" sz="2400" dirty="0">
                <a:solidFill>
                  <a:srgbClr val="FF0000"/>
                </a:solidFill>
                <a:latin typeface="B Zar" panose="00000400000000000000" pitchFamily="2" charset="-78"/>
                <a:ea typeface="Calibri" panose="020F0502020204030204" pitchFamily="34" charset="0"/>
                <a:cs typeface="B Nazanin" panose="00000400000000000000" pitchFamily="2" charset="-78"/>
              </a:rPr>
              <a:t>(گفتن این سخنان ممنوع است)</a:t>
            </a:r>
            <a:endParaRPr lang="fa-IR" sz="2400" dirty="0">
              <a:solidFill>
                <a:srgbClr val="FF0000"/>
              </a:solidFill>
              <a:latin typeface="Calibri" panose="020F0502020204030204" pitchFamily="34" charset="0"/>
              <a:ea typeface="Calibri" panose="020F0502020204030204" pitchFamily="34" charset="0"/>
              <a:cs typeface="B Zar" panose="00000400000000000000" pitchFamily="2" charset="-78"/>
            </a:endParaRP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28600" lvl="0" indent="-285750" algn="ctr" rtl="1">
              <a:lnSpc>
                <a:spcPct val="107000"/>
              </a:lnSpc>
              <a:spcBef>
                <a:spcPct val="20000"/>
              </a:spcBef>
              <a:buClr>
                <a:prstClr val="white"/>
              </a:buClr>
              <a:buSzPct val="80000"/>
              <a:buFont typeface="Wingdings 3" panose="05040102010807070707" pitchFamily="18" charset="2"/>
              <a:buChar char=""/>
            </a:pPr>
            <a:r>
              <a:rPr lang="fa-IR" sz="28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چهارم: آموزش خانواده</a:t>
            </a:r>
            <a:endParaRPr lang="en-US" sz="16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105142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11370"/>
            <a:ext cx="10071278" cy="604663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buNone/>
            </a:pPr>
            <a:r>
              <a:rPr lang="fa-IR" dirty="0">
                <a:solidFill>
                  <a:schemeClr val="bg1"/>
                </a:solidFill>
                <a:cs typeface="+mj-cs"/>
              </a:rPr>
              <a:t>همانطور که ذکر شد خودکشی </a:t>
            </a:r>
            <a:r>
              <a:rPr lang="fa-IR"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mj-cs"/>
              </a:rPr>
              <a:t>پدیده پیچیده ای است که علت واحدی ندارد </a:t>
            </a:r>
            <a:r>
              <a:rPr lang="fa-IR" dirty="0">
                <a:solidFill>
                  <a:schemeClr val="bg1"/>
                </a:solidFill>
                <a:cs typeface="+mj-cs"/>
              </a:rPr>
              <a:t>و از تعامل عوامل مختلف حاصل می شود. </a:t>
            </a:r>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mj-cs"/>
              </a:rPr>
              <a:t>این عوامل به دو دسته بزرگ عوامل خطر و محافظت کننده تقسیم بندی می شوند</a:t>
            </a:r>
            <a:r>
              <a:rPr lang="fa-IR" dirty="0">
                <a:solidFill>
                  <a:schemeClr val="bg1"/>
                </a:solidFill>
                <a:cs typeface="+mj-cs"/>
              </a:rPr>
              <a:t>. عوامل خطر، عواملی هستند که احتمال اقدام به خودکشی را افزایش داده و عوامل محافظت کننده عواملی هستند که این احتمال را کاهش می دهند. به خاطر داشته باشید هیچ عامل خطر یا محافظت کننده ای نمی تواند به تنهایی و به شکل مستقل میزان خطر اقدام به خودکشی را تعیین کند. همچنین این عوامل که برخی قابل تغییر و برخی غیرقابل تغییر هستند، قدرت پیش بینی کنندگی یکسانی ندارند و برخی اهمیت بیشتری از بقیه دارند.</a:t>
            </a:r>
            <a:endParaRPr lang="en-US" dirty="0">
              <a:solidFill>
                <a:schemeClr val="bg1"/>
              </a:solidFill>
              <a:cs typeface="+mj-cs"/>
            </a:endParaRPr>
          </a:p>
          <a:p>
            <a:pPr marL="0" indent="0" algn="just" rtl="1">
              <a:buNone/>
            </a:pPr>
            <a:endParaRPr lang="en-US" dirty="0">
              <a:solidFill>
                <a:schemeClr val="bg1"/>
              </a:solidFill>
              <a:cs typeface="+mj-cs"/>
            </a:endParaRPr>
          </a:p>
          <a:p>
            <a:pPr marL="0" indent="0" algn="just" rtl="1">
              <a:buNone/>
            </a:pPr>
            <a:r>
              <a:rPr lang="fa-IR" dirty="0">
                <a:solidFill>
                  <a:schemeClr val="bg1"/>
                </a:solidFill>
                <a:cs typeface="+mj-cs"/>
              </a:rPr>
              <a:t>شناسایی عوامل خطر خودکشی در تصمیم گیری بالینی اهمیت حیاتی دارد. آگاهی نسبت به این عوامل به شناسایی افرادی که در خطر بالایی قرار دارند کمک کرده و پس از آن می توان مداخله پیشگیری را طراحی کرد</a:t>
            </a:r>
          </a:p>
        </p:txBody>
      </p:sp>
      <p:sp>
        <p:nvSpPr>
          <p:cNvPr id="2" name="Rounded Rectangle 1"/>
          <p:cNvSpPr/>
          <p:nvPr/>
        </p:nvSpPr>
        <p:spPr>
          <a:xfrm>
            <a:off x="1146220" y="0"/>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chemeClr val="accent5"/>
                  </a:solidFill>
                  <a:prstDash val="solid"/>
                </a:ln>
                <a:pattFill prst="ltDnDiag">
                  <a:fgClr>
                    <a:schemeClr val="accent5">
                      <a:lumMod val="60000"/>
                      <a:lumOff val="40000"/>
                    </a:schemeClr>
                  </a:fgClr>
                  <a:bgClr>
                    <a:schemeClr val="bg1"/>
                  </a:bgClr>
                </a:pattFill>
              </a:rPr>
              <a:t>علت خودکشی</a:t>
            </a:r>
          </a:p>
        </p:txBody>
      </p:sp>
    </p:spTree>
    <p:extLst>
      <p:ext uri="{BB962C8B-B14F-4D97-AF65-F5344CB8AC3E}">
        <p14:creationId xmlns:p14="http://schemas.microsoft.com/office/powerpoint/2010/main" val="437860341"/>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88642"/>
            <a:ext cx="10071278" cy="596935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lvl="0" algn="just" rtl="1">
              <a:lnSpc>
                <a:spcPct val="107000"/>
              </a:lnSpc>
              <a:spcAft>
                <a:spcPts val="0"/>
              </a:spcAft>
              <a:buClr>
                <a:prstClr val="white"/>
              </a:buClr>
            </a:pPr>
            <a:r>
              <a:rPr lang="fa-IR" sz="2400" b="1" dirty="0">
                <a:ln w="12700">
                  <a:solidFill>
                    <a:srgbClr val="052F61"/>
                  </a:solidFill>
                  <a:prstDash val="solid"/>
                </a:ln>
                <a:pattFill prst="pct50">
                  <a:fgClr>
                    <a:srgbClr val="052F61"/>
                  </a:fgClr>
                  <a:bgClr>
                    <a:srgbClr val="052F61">
                      <a:lumMod val="20000"/>
                      <a:lumOff val="80000"/>
                    </a:srgbClr>
                  </a:bgClr>
                </a:pattFill>
                <a:effectLst>
                  <a:outerShdw dist="38100" dir="2640000" algn="bl" rotWithShape="0">
                    <a:srgbClr val="052F61"/>
                  </a:outerShdw>
                </a:effectLst>
                <a:latin typeface="Calibri" panose="020F0502020204030204" pitchFamily="34" charset="0"/>
                <a:ea typeface="Calibri" panose="020F0502020204030204" pitchFamily="34" charset="0"/>
                <a:cs typeface="B Zar" panose="00000400000000000000" pitchFamily="2" charset="-78"/>
              </a:rPr>
              <a:t>باید ها و نباید ها آموزشی </a:t>
            </a:r>
          </a:p>
          <a:p>
            <a:pPr marL="0" indent="0" algn="just" rtl="1">
              <a:lnSpc>
                <a:spcPct val="107000"/>
              </a:lnSpc>
              <a:spcAft>
                <a:spcPts val="0"/>
              </a:spcAft>
              <a:buNone/>
            </a:pPr>
            <a:r>
              <a:rPr lang="fa-IR" sz="2400" dirty="0">
                <a:solidFill>
                  <a:srgbClr val="00B050"/>
                </a:solidFill>
                <a:latin typeface="Calibri" panose="020F0502020204030204" pitchFamily="34" charset="0"/>
                <a:ea typeface="Calibri" panose="020F0502020204030204" pitchFamily="34" charset="0"/>
                <a:cs typeface="B Zar" panose="00000400000000000000" pitchFamily="2" charset="-78"/>
              </a:rPr>
              <a:t>باید هفتم: با بستگان یا دوستان نزدیک آنها حتماً تماس بگیرید نگران نباشید که آنها فکر کنند شما بی وفا هستید  </a:t>
            </a:r>
          </a:p>
          <a:p>
            <a:pPr marL="0" indent="0" algn="just" rtl="1">
              <a:lnSpc>
                <a:spcPct val="107000"/>
              </a:lnSpc>
              <a:spcAft>
                <a:spcPts val="0"/>
              </a:spcAft>
              <a:buNone/>
            </a:pPr>
            <a:r>
              <a:rPr lang="fa-IR" dirty="0">
                <a:solidFill>
                  <a:schemeClr val="bg1"/>
                </a:solidFill>
                <a:latin typeface="Calibri" panose="020F0502020204030204" pitchFamily="34" charset="0"/>
                <a:ea typeface="Calibri" panose="020F0502020204030204" pitchFamily="34" charset="0"/>
                <a:cs typeface="B Zar" panose="00000400000000000000" pitchFamily="2" charset="-78"/>
              </a:rPr>
              <a:t>بیشتر در ارتباط با گروه های نوجوان و افرادی که در سطح خطر بالایی هستند</a:t>
            </a:r>
          </a:p>
          <a:p>
            <a:pPr marL="0" indent="0" algn="just" rtl="1">
              <a:lnSpc>
                <a:spcPct val="107000"/>
              </a:lnSpc>
              <a:spcAft>
                <a:spcPts val="0"/>
              </a:spcAft>
              <a:buNone/>
            </a:pPr>
            <a:endParaRPr lang="fa-IR" sz="2400" dirty="0" smtClean="0">
              <a:solidFill>
                <a:schemeClr val="bg1"/>
              </a:solidFill>
              <a:latin typeface="Calibri" panose="020F0502020204030204" pitchFamily="34" charset="0"/>
              <a:ea typeface="Calibri" panose="020F0502020204030204" pitchFamily="34" charset="0"/>
              <a:cs typeface="B Zar" panose="00000400000000000000" pitchFamily="2" charset="-78"/>
            </a:endParaRPr>
          </a:p>
          <a:p>
            <a:pPr marL="0" indent="0" algn="just" rtl="1">
              <a:lnSpc>
                <a:spcPct val="107000"/>
              </a:lnSpc>
              <a:spcAft>
                <a:spcPts val="0"/>
              </a:spcAft>
              <a:buNone/>
            </a:pPr>
            <a:endParaRPr lang="fa-IR" sz="2400" dirty="0">
              <a:solidFill>
                <a:schemeClr val="bg1"/>
              </a:solidFill>
              <a:latin typeface="Calibri" panose="020F0502020204030204" pitchFamily="34" charset="0"/>
              <a:ea typeface="Calibri" panose="020F0502020204030204" pitchFamily="34" charset="0"/>
              <a:cs typeface="B Zar" panose="00000400000000000000" pitchFamily="2" charset="-78"/>
            </a:endParaRPr>
          </a:p>
          <a:p>
            <a:pPr marL="0" indent="0" algn="just" rtl="1">
              <a:lnSpc>
                <a:spcPct val="107000"/>
              </a:lnSpc>
              <a:spcAft>
                <a:spcPts val="0"/>
              </a:spcAft>
              <a:buNone/>
            </a:pPr>
            <a:r>
              <a:rPr lang="fa-IR" sz="2400" dirty="0">
                <a:solidFill>
                  <a:schemeClr val="bg1"/>
                </a:solidFill>
                <a:latin typeface="Calibri" panose="020F0502020204030204" pitchFamily="34" charset="0"/>
                <a:ea typeface="Calibri" panose="020F0502020204030204" pitchFamily="34" charset="0"/>
                <a:cs typeface="B Zar" panose="00000400000000000000" pitchFamily="2" charset="-78"/>
              </a:rPr>
              <a:t> </a:t>
            </a:r>
            <a:r>
              <a:rPr lang="fa-IR" sz="2400" dirty="0">
                <a:solidFill>
                  <a:srgbClr val="FF0000"/>
                </a:solidFill>
                <a:latin typeface="Calibri" panose="020F0502020204030204" pitchFamily="34" charset="0"/>
                <a:ea typeface="Calibri" panose="020F0502020204030204" pitchFamily="34" charset="0"/>
                <a:cs typeface="B Zar" panose="00000400000000000000" pitchFamily="2" charset="-78"/>
              </a:rPr>
              <a:t>نباید هفتم: به آنها تلقین نکنید که آنها چقدر از دیگران بهتر هستند چون این کار احساس گناه و بی ارزشی را در آنها تقویت می‌کند </a:t>
            </a:r>
          </a:p>
          <a:p>
            <a:pPr marL="0" indent="0" algn="just" rtl="1">
              <a:lnSpc>
                <a:spcPct val="107000"/>
              </a:lnSpc>
              <a:spcAft>
                <a:spcPts val="0"/>
              </a:spcAft>
              <a:buNone/>
            </a:pPr>
            <a:r>
              <a:rPr lang="fa-IR" sz="2400" dirty="0">
                <a:solidFill>
                  <a:srgbClr val="FF0000"/>
                </a:solidFill>
                <a:latin typeface="Calibri" panose="020F0502020204030204" pitchFamily="34" charset="0"/>
                <a:ea typeface="Calibri" panose="020F0502020204030204" pitchFamily="34" charset="0"/>
                <a:cs typeface="B Zar" panose="00000400000000000000" pitchFamily="2" charset="-78"/>
              </a:rPr>
              <a:t> به آن ها تلقین نکنید خوشی زده زیر دلت یا تو ضعیفی تو ناتوانی یا آدمهای ضعیف این فکرها را می‌کنند. بحث و جدل الکی هم نکنید. </a:t>
            </a:r>
          </a:p>
        </p:txBody>
      </p:sp>
      <p:sp>
        <p:nvSpPr>
          <p:cNvPr id="2" name="Rounded Rectangle 1"/>
          <p:cNvSpPr/>
          <p:nvPr/>
        </p:nvSpPr>
        <p:spPr>
          <a:xfrm>
            <a:off x="1146220" y="167425"/>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228600" lvl="0" indent="-285750" algn="ctr" rtl="1">
              <a:lnSpc>
                <a:spcPct val="107000"/>
              </a:lnSpc>
              <a:spcBef>
                <a:spcPct val="20000"/>
              </a:spcBef>
              <a:buClr>
                <a:prstClr val="white"/>
              </a:buClr>
              <a:buSzPct val="80000"/>
              <a:buFont typeface="Wingdings 3" panose="05040102010807070707" pitchFamily="18" charset="2"/>
              <a:buChar char=""/>
            </a:pPr>
            <a:r>
              <a:rPr lang="fa-IR" sz="2800" b="1" dirty="0">
                <a:solidFill>
                  <a:prstClr val="black"/>
                </a:solidFill>
                <a:latin typeface="B Zar" panose="00000400000000000000" pitchFamily="2" charset="-78"/>
                <a:ea typeface="Calibri" panose="020F0502020204030204" pitchFamily="34" charset="0"/>
                <a:cs typeface="B Nazanin" panose="00000400000000000000" pitchFamily="2" charset="-78"/>
              </a:rPr>
              <a:t>جلسه چهارم: آموزش خانواده</a:t>
            </a:r>
            <a:endParaRPr lang="en-US" sz="1600" dirty="0">
              <a:solidFill>
                <a:prstClr val="black"/>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525483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811370"/>
            <a:ext cx="10071278" cy="604663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marR="0" algn="just" rtl="1">
              <a:lnSpc>
                <a:spcPct val="107000"/>
              </a:lnSpc>
              <a:spcBef>
                <a:spcPts val="0"/>
              </a:spcBef>
              <a:spcAft>
                <a:spcPts val="800"/>
              </a:spcAft>
            </a:pPr>
            <a:r>
              <a:rPr lang="fa-IR" sz="1800" b="1" dirty="0" smtClean="0">
                <a:solidFill>
                  <a:srgbClr val="FF0000"/>
                </a:solidFill>
                <a:latin typeface="Century Schoolbook"/>
                <a:cs typeface="B Nazanin" panose="00000400000000000000" pitchFamily="2" charset="-78"/>
              </a:rPr>
              <a:t>عوامل خطر</a:t>
            </a:r>
          </a:p>
          <a:p>
            <a:pPr marL="0" marR="0" algn="just" rtl="1">
              <a:lnSpc>
                <a:spcPct val="107000"/>
              </a:lnSpc>
              <a:spcBef>
                <a:spcPts val="0"/>
              </a:spcBef>
              <a:spcAft>
                <a:spcPts val="800"/>
              </a:spcAft>
            </a:pPr>
            <a:r>
              <a:rPr lang="ar-SA" sz="1800" b="1" dirty="0" smtClean="0">
                <a:solidFill>
                  <a:srgbClr val="FF0000"/>
                </a:solidFill>
                <a:latin typeface="Century Schoolbook"/>
                <a:cs typeface="B Nazanin" panose="00000400000000000000" pitchFamily="2" charset="-78"/>
              </a:rPr>
              <a:t> </a:t>
            </a:r>
            <a:r>
              <a:rPr lang="ar-SA" sz="1800" b="1" dirty="0">
                <a:solidFill>
                  <a:srgbClr val="FF0000"/>
                </a:solidFill>
                <a:latin typeface="Century Schoolbook"/>
                <a:cs typeface="B Nazanin" panose="00000400000000000000" pitchFamily="2" charset="-78"/>
              </a:rPr>
              <a:t>عوامل جمعیت </a:t>
            </a:r>
            <a:r>
              <a:rPr lang="ar-SA" sz="1800" b="1" dirty="0" smtClean="0">
                <a:solidFill>
                  <a:srgbClr val="FF0000"/>
                </a:solidFill>
                <a:latin typeface="Century Schoolbook"/>
                <a:cs typeface="B Nazanin" panose="00000400000000000000" pitchFamily="2" charset="-78"/>
              </a:rPr>
              <a:t>شناختی</a:t>
            </a:r>
            <a:r>
              <a:rPr lang="fa-IR" sz="1800" b="1" dirty="0" smtClean="0">
                <a:solidFill>
                  <a:srgbClr val="FF0000"/>
                </a:solidFill>
                <a:latin typeface="Century Schoolbook"/>
                <a:cs typeface="B Nazanin" panose="00000400000000000000" pitchFamily="2" charset="-78"/>
              </a:rPr>
              <a:t> ( سن و جنس)</a:t>
            </a:r>
            <a:endParaRPr lang="en-US" b="1" dirty="0">
              <a:solidFill>
                <a:srgbClr val="FF0000"/>
              </a:solidFill>
              <a:latin typeface="Century Schoolbook"/>
              <a:cs typeface="B Nazanin" panose="00000400000000000000" pitchFamily="2" charset="-78"/>
            </a:endParaRPr>
          </a:p>
          <a:p>
            <a:pPr marL="0" marR="0" algn="just" rtl="1">
              <a:lnSpc>
                <a:spcPct val="107000"/>
              </a:lnSpc>
              <a:spcBef>
                <a:spcPts val="0"/>
              </a:spcBef>
              <a:spcAft>
                <a:spcPts val="800"/>
              </a:spcAft>
            </a:pPr>
            <a:r>
              <a:rPr lang="fa-IR" sz="1800" b="1" dirty="0" smtClean="0">
                <a:solidFill>
                  <a:srgbClr val="FF0000"/>
                </a:solidFill>
                <a:latin typeface="Calibri"/>
                <a:ea typeface="Calibri"/>
                <a:cs typeface="B Nazanin" panose="00000400000000000000" pitchFamily="2" charset="-78"/>
              </a:rPr>
              <a:t>2- وجود و سابقه اختلالات روانپزشکی</a:t>
            </a:r>
          </a:p>
          <a:p>
            <a:pPr marL="0" marR="0" algn="just" rtl="1">
              <a:lnSpc>
                <a:spcPct val="107000"/>
              </a:lnSpc>
              <a:spcBef>
                <a:spcPts val="0"/>
              </a:spcBef>
              <a:spcAft>
                <a:spcPts val="800"/>
              </a:spcAft>
            </a:pPr>
            <a:r>
              <a:rPr lang="fa-IR" sz="1800" b="1" dirty="0" smtClean="0">
                <a:solidFill>
                  <a:srgbClr val="FF0000"/>
                </a:solidFill>
                <a:latin typeface="Calibri"/>
                <a:ea typeface="Calibri"/>
                <a:cs typeface="B Nazanin" panose="00000400000000000000" pitchFamily="2" charset="-78"/>
              </a:rPr>
              <a:t>3- سابقه رفتار های خودکشی در فرد و خانواده</a:t>
            </a:r>
          </a:p>
          <a:p>
            <a:pPr marL="0" marR="0" algn="just" rtl="1">
              <a:lnSpc>
                <a:spcPct val="107000"/>
              </a:lnSpc>
              <a:spcBef>
                <a:spcPts val="0"/>
              </a:spcBef>
              <a:spcAft>
                <a:spcPts val="800"/>
              </a:spcAft>
            </a:pPr>
            <a:r>
              <a:rPr lang="fa-IR" sz="1800" b="1" dirty="0" smtClean="0">
                <a:solidFill>
                  <a:srgbClr val="FF0000"/>
                </a:solidFill>
                <a:latin typeface="Calibri"/>
                <a:ea typeface="Calibri"/>
                <a:cs typeface="B Nazanin" panose="00000400000000000000" pitchFamily="2" charset="-78"/>
              </a:rPr>
              <a:t>4- بیماری </a:t>
            </a:r>
            <a:r>
              <a:rPr lang="fa-IR" sz="1800" b="1" dirty="0">
                <a:solidFill>
                  <a:srgbClr val="FF0000"/>
                </a:solidFill>
                <a:latin typeface="Calibri"/>
                <a:ea typeface="Calibri"/>
                <a:cs typeface="B Nazanin" panose="00000400000000000000" pitchFamily="2" charset="-78"/>
              </a:rPr>
              <a:t>های جسمی </a:t>
            </a:r>
            <a:r>
              <a:rPr lang="fa-IR" sz="1200" b="1" dirty="0" smtClean="0">
                <a:solidFill>
                  <a:srgbClr val="FF0000"/>
                </a:solidFill>
                <a:latin typeface="Calibri"/>
                <a:ea typeface="Calibri"/>
                <a:cs typeface="B Nazanin" panose="00000400000000000000" pitchFamily="2" charset="-78"/>
              </a:rPr>
              <a:t>( خصوصا بیماریهای </a:t>
            </a:r>
            <a:r>
              <a:rPr lang="fa-IR" sz="1200" b="1" dirty="0">
                <a:solidFill>
                  <a:srgbClr val="FF0000"/>
                </a:solidFill>
                <a:latin typeface="Calibri"/>
                <a:ea typeface="Calibri"/>
                <a:cs typeface="B Nazanin" panose="00000400000000000000" pitchFamily="2" charset="-78"/>
              </a:rPr>
              <a:t>جسمی که مشكلاتي نظير اختلال در عملکرد، بدشکلی بدنی، وابستگی به دیگران، کاهش بینایی و شنوایی و درد </a:t>
            </a:r>
            <a:r>
              <a:rPr lang="fa-IR" sz="1200" b="1" dirty="0" smtClean="0">
                <a:solidFill>
                  <a:srgbClr val="FF0000"/>
                </a:solidFill>
                <a:latin typeface="Calibri"/>
                <a:ea typeface="Calibri"/>
                <a:cs typeface="B Nazanin" panose="00000400000000000000" pitchFamily="2" charset="-78"/>
              </a:rPr>
              <a:t>مزمن                  به </a:t>
            </a:r>
            <a:r>
              <a:rPr lang="fa-IR" sz="1200" b="1" dirty="0">
                <a:solidFill>
                  <a:srgbClr val="FF0000"/>
                </a:solidFill>
                <a:latin typeface="Calibri"/>
                <a:ea typeface="Calibri"/>
                <a:cs typeface="B Nazanin" panose="00000400000000000000" pitchFamily="2" charset="-78"/>
              </a:rPr>
              <a:t>همراه دارند، خطر خودكشي وجود </a:t>
            </a:r>
            <a:r>
              <a:rPr lang="fa-IR" sz="1200" b="1" dirty="0" smtClean="0">
                <a:solidFill>
                  <a:srgbClr val="FF0000"/>
                </a:solidFill>
                <a:latin typeface="Calibri"/>
                <a:ea typeface="Calibri"/>
                <a:cs typeface="B Nazanin" panose="00000400000000000000" pitchFamily="2" charset="-78"/>
              </a:rPr>
              <a:t>دارد) </a:t>
            </a:r>
          </a:p>
          <a:p>
            <a:pPr marL="0" marR="0" algn="just" rtl="1">
              <a:lnSpc>
                <a:spcPct val="107000"/>
              </a:lnSpc>
              <a:spcBef>
                <a:spcPts val="0"/>
              </a:spcBef>
              <a:spcAft>
                <a:spcPts val="800"/>
              </a:spcAft>
            </a:pPr>
            <a:r>
              <a:rPr lang="fa-IR" sz="1800" b="1" dirty="0" smtClean="0">
                <a:solidFill>
                  <a:srgbClr val="FF0000"/>
                </a:solidFill>
                <a:latin typeface="Calibri"/>
                <a:ea typeface="Calibri"/>
                <a:cs typeface="B Nazanin" panose="00000400000000000000" pitchFamily="2" charset="-78"/>
              </a:rPr>
              <a:t>5- عوامل خطر اجتماعی و موقعیتی</a:t>
            </a:r>
          </a:p>
          <a:p>
            <a:pPr marL="0" marR="0" algn="just" rtl="1">
              <a:lnSpc>
                <a:spcPct val="107000"/>
              </a:lnSpc>
              <a:spcBef>
                <a:spcPts val="0"/>
              </a:spcBef>
              <a:spcAft>
                <a:spcPts val="800"/>
              </a:spcAft>
            </a:pPr>
            <a:r>
              <a:rPr lang="fa-IR" sz="1800" b="1" dirty="0" smtClean="0">
                <a:solidFill>
                  <a:srgbClr val="00B050"/>
                </a:solidFill>
                <a:latin typeface="Calibri"/>
                <a:ea typeface="Calibri"/>
                <a:cs typeface="B Nazanin" panose="00000400000000000000" pitchFamily="2" charset="-78"/>
              </a:rPr>
              <a:t>عوامل محافظت کننده</a:t>
            </a:r>
          </a:p>
          <a:p>
            <a:pPr marL="0" marR="0" algn="just" rtl="1">
              <a:lnSpc>
                <a:spcPct val="107000"/>
              </a:lnSpc>
              <a:spcBef>
                <a:spcPts val="0"/>
              </a:spcBef>
              <a:spcAft>
                <a:spcPts val="800"/>
              </a:spcAft>
            </a:pPr>
            <a:r>
              <a:rPr lang="fa-IR" sz="1800" b="1" dirty="0" smtClean="0">
                <a:solidFill>
                  <a:srgbClr val="00B050"/>
                </a:solidFill>
                <a:latin typeface="Calibri"/>
                <a:ea typeface="Calibri"/>
                <a:cs typeface="B Nazanin" panose="00000400000000000000" pitchFamily="2" charset="-78"/>
              </a:rPr>
              <a:t>1-عوامل </a:t>
            </a:r>
            <a:r>
              <a:rPr lang="fa-IR" sz="1800" b="1" dirty="0">
                <a:solidFill>
                  <a:srgbClr val="00B050"/>
                </a:solidFill>
                <a:latin typeface="Calibri"/>
                <a:ea typeface="Calibri"/>
                <a:cs typeface="B Nazanin" panose="00000400000000000000" pitchFamily="2" charset="-78"/>
              </a:rPr>
              <a:t>محافظت کننده فردی: حس توانمندی، مهارت های بین فردی موثر، مهارت حل مساله منطقی، مهارت مقابله سالم و موثر با مشکلات زندگی، خوش بینی و امید به آینده و وجود حس هدفمندی، وجود وابستگی های </a:t>
            </a:r>
            <a:r>
              <a:rPr lang="fa-IR" sz="1800" b="1" dirty="0" smtClean="0">
                <a:solidFill>
                  <a:srgbClr val="00B050"/>
                </a:solidFill>
                <a:latin typeface="Calibri"/>
                <a:ea typeface="Calibri"/>
                <a:cs typeface="B Nazanin" panose="00000400000000000000" pitchFamily="2" charset="-78"/>
              </a:rPr>
              <a:t>مذهبی</a:t>
            </a:r>
          </a:p>
          <a:p>
            <a:pPr marL="0" marR="0" algn="just" rtl="1">
              <a:lnSpc>
                <a:spcPct val="107000"/>
              </a:lnSpc>
              <a:spcBef>
                <a:spcPts val="0"/>
              </a:spcBef>
              <a:spcAft>
                <a:spcPts val="800"/>
              </a:spcAft>
            </a:pPr>
            <a:r>
              <a:rPr lang="fa-IR" sz="1800" b="1" dirty="0" smtClean="0">
                <a:solidFill>
                  <a:srgbClr val="00B050"/>
                </a:solidFill>
                <a:latin typeface="Calibri"/>
                <a:ea typeface="Calibri"/>
                <a:cs typeface="B Nazanin" panose="00000400000000000000" pitchFamily="2" charset="-78"/>
              </a:rPr>
              <a:t>2- </a:t>
            </a:r>
            <a:r>
              <a:rPr lang="fa-IR" sz="1800" b="1" dirty="0">
                <a:solidFill>
                  <a:srgbClr val="00B050"/>
                </a:solidFill>
                <a:latin typeface="Calibri"/>
                <a:ea typeface="Calibri"/>
                <a:cs typeface="B Nazanin" panose="00000400000000000000" pitchFamily="2" charset="-78"/>
              </a:rPr>
              <a:t>عوامل محافظت کننده خانوادگی: حس مسئولیت نسبت به خانواده، روابط خانوادگی گرم و مثبت، برخورداری از حمایت </a:t>
            </a:r>
            <a:r>
              <a:rPr lang="fa-IR" sz="1800" b="1" dirty="0" smtClean="0">
                <a:solidFill>
                  <a:srgbClr val="00B050"/>
                </a:solidFill>
                <a:latin typeface="Calibri"/>
                <a:ea typeface="Calibri"/>
                <a:cs typeface="B Nazanin" panose="00000400000000000000" pitchFamily="2" charset="-78"/>
              </a:rPr>
              <a:t>خانوادگی</a:t>
            </a:r>
            <a:endParaRPr lang="fa-IR" sz="1800" b="1" dirty="0">
              <a:solidFill>
                <a:srgbClr val="00B050"/>
              </a:solidFill>
              <a:latin typeface="Calibri"/>
              <a:ea typeface="Calibri"/>
              <a:cs typeface="B Nazanin" panose="00000400000000000000" pitchFamily="2" charset="-78"/>
            </a:endParaRPr>
          </a:p>
          <a:p>
            <a:pPr marL="0" marR="0" algn="just" rtl="1">
              <a:lnSpc>
                <a:spcPct val="107000"/>
              </a:lnSpc>
              <a:spcBef>
                <a:spcPts val="0"/>
              </a:spcBef>
              <a:spcAft>
                <a:spcPts val="800"/>
              </a:spcAft>
            </a:pPr>
            <a:r>
              <a:rPr lang="fa-IR" sz="1800" b="1" dirty="0" smtClean="0">
                <a:solidFill>
                  <a:srgbClr val="00B050"/>
                </a:solidFill>
                <a:latin typeface="Calibri"/>
                <a:ea typeface="Calibri"/>
                <a:cs typeface="B Nazanin" panose="00000400000000000000" pitchFamily="2" charset="-78"/>
              </a:rPr>
              <a:t>3- </a:t>
            </a:r>
            <a:r>
              <a:rPr lang="fa-IR" sz="1800" b="1" dirty="0">
                <a:solidFill>
                  <a:srgbClr val="00B050"/>
                </a:solidFill>
                <a:latin typeface="Calibri"/>
                <a:ea typeface="Calibri"/>
                <a:cs typeface="B Nazanin" panose="00000400000000000000" pitchFamily="2" charset="-78"/>
              </a:rPr>
              <a:t>عوامل محافظت کننده اجتماعی: وجود شبکه حمایت اجتماعی قوی (دوستان ، همکاران و...) درگیری و مشارکت در اجتماع، زندگی اجتماعی رضایت بخش، محیط کاری حمایتی و رضایت بخش، دسترسی به خدمات بهداشت </a:t>
            </a:r>
            <a:r>
              <a:rPr lang="fa-IR" sz="1800" b="1" dirty="0" smtClean="0">
                <a:solidFill>
                  <a:srgbClr val="00B050"/>
                </a:solidFill>
                <a:latin typeface="Calibri"/>
                <a:ea typeface="Calibri"/>
                <a:cs typeface="B Nazanin" panose="00000400000000000000" pitchFamily="2" charset="-78"/>
              </a:rPr>
              <a:t>روان</a:t>
            </a:r>
            <a:endParaRPr lang="fa-IR" sz="1800" b="1" dirty="0">
              <a:solidFill>
                <a:srgbClr val="00B050"/>
              </a:solidFill>
              <a:latin typeface="Calibri"/>
              <a:ea typeface="Calibri"/>
              <a:cs typeface="B Nazanin" panose="00000400000000000000" pitchFamily="2" charset="-78"/>
            </a:endParaRPr>
          </a:p>
        </p:txBody>
      </p:sp>
      <p:sp>
        <p:nvSpPr>
          <p:cNvPr id="2" name="Rounded Rectangle 1"/>
          <p:cNvSpPr/>
          <p:nvPr/>
        </p:nvSpPr>
        <p:spPr>
          <a:xfrm>
            <a:off x="1146220" y="0"/>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rgbClr val="E87D37"/>
                  </a:solidFill>
                  <a:prstDash val="solid"/>
                </a:ln>
                <a:pattFill prst="ltDnDiag">
                  <a:fgClr>
                    <a:srgbClr val="E87D37">
                      <a:lumMod val="60000"/>
                      <a:lumOff val="40000"/>
                    </a:srgbClr>
                  </a:fgClr>
                  <a:bgClr>
                    <a:prstClr val="black"/>
                  </a:bgClr>
                </a:pattFill>
              </a:rPr>
              <a:t>عوامل </a:t>
            </a:r>
            <a:r>
              <a:rPr lang="fa-IR" sz="2400" b="1" dirty="0" smtClean="0">
                <a:ln w="12700">
                  <a:solidFill>
                    <a:srgbClr val="E87D37"/>
                  </a:solidFill>
                  <a:prstDash val="solid"/>
                </a:ln>
                <a:pattFill prst="ltDnDiag">
                  <a:fgClr>
                    <a:srgbClr val="E87D37">
                      <a:lumMod val="60000"/>
                      <a:lumOff val="40000"/>
                    </a:srgbClr>
                  </a:fgClr>
                  <a:bgClr>
                    <a:prstClr val="black"/>
                  </a:bgClr>
                </a:pattFill>
              </a:rPr>
              <a:t>خطر و محافظت کننده </a:t>
            </a:r>
            <a:endParaRPr lang="fa-IR" sz="2400" b="1" dirty="0">
              <a:ln w="12700">
                <a:solidFill>
                  <a:srgbClr val="E87D37"/>
                </a:solidFill>
                <a:prstDash val="solid"/>
              </a:ln>
              <a:pattFill prst="ltDnDiag">
                <a:fgClr>
                  <a:srgbClr val="E87D37">
                    <a:lumMod val="60000"/>
                    <a:lumOff val="40000"/>
                  </a:srgbClr>
                </a:fgClr>
                <a:bgClr>
                  <a:prstClr val="black"/>
                </a:bgClr>
              </a:pattFill>
            </a:endParaRPr>
          </a:p>
        </p:txBody>
      </p:sp>
    </p:spTree>
    <p:extLst>
      <p:ext uri="{BB962C8B-B14F-4D97-AF65-F5344CB8AC3E}">
        <p14:creationId xmlns:p14="http://schemas.microsoft.com/office/powerpoint/2010/main" val="1423508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marR="0" indent="0" algn="just" rtl="1">
              <a:lnSpc>
                <a:spcPct val="107000"/>
              </a:lnSpc>
              <a:spcBef>
                <a:spcPts val="0"/>
              </a:spcBef>
              <a:spcAft>
                <a:spcPts val="800"/>
              </a:spcAft>
              <a:buNone/>
            </a:pPr>
            <a:r>
              <a:rPr lang="fa-IR" sz="1800" dirty="0">
                <a:latin typeface="Calibri"/>
                <a:ea typeface="Calibri"/>
                <a:cs typeface="+mj-cs"/>
              </a:rPr>
              <a:t>خودکشی یک سری علایم هشدار دهنده اولیه دارد که اگر به موقع تشخیص داده شوند می توان از اقدام به خودکشی پیشگیری کرد.</a:t>
            </a:r>
          </a:p>
          <a:p>
            <a:pPr marL="342900" marR="0" lvl="0" indent="-342900" algn="just" rtl="1">
              <a:lnSpc>
                <a:spcPct val="107000"/>
              </a:lnSpc>
              <a:spcBef>
                <a:spcPts val="0"/>
              </a:spcBef>
              <a:spcAft>
                <a:spcPts val="0"/>
              </a:spcAft>
              <a:buFont typeface="Wingdings" panose="05000000000000000000" pitchFamily="2" charset="2"/>
              <a:buChar char=""/>
            </a:pPr>
            <a:r>
              <a:rPr lang="fa-IR" dirty="0">
                <a:effectLst/>
                <a:latin typeface="B Zar" panose="00000400000000000000" pitchFamily="2" charset="-78"/>
                <a:ea typeface="Calibri" panose="020F0502020204030204" pitchFamily="34" charset="0"/>
                <a:cs typeface="B Nazanin" panose="00000400000000000000" pitchFamily="2" charset="-78"/>
              </a:rPr>
              <a:t>بی توجهی به رفاه شخصی</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dirty="0">
                <a:effectLst/>
                <a:latin typeface="B Zar" panose="00000400000000000000" pitchFamily="2" charset="-78"/>
                <a:ea typeface="Calibri" panose="020F0502020204030204" pitchFamily="34" charset="0"/>
                <a:cs typeface="B Nazanin" panose="00000400000000000000" pitchFamily="2" charset="-78"/>
              </a:rPr>
              <a:t>کاهش پیشرفت تحصیلی یا عملکرد شغلی</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dirty="0">
                <a:effectLst/>
                <a:latin typeface="B Zar" panose="00000400000000000000" pitchFamily="2" charset="-78"/>
                <a:ea typeface="Calibri" panose="020F0502020204030204" pitchFamily="34" charset="0"/>
                <a:cs typeface="B Nazanin" panose="00000400000000000000" pitchFamily="2" charset="-78"/>
              </a:rPr>
              <a:t>تغییر الگوی خواب و خوراک</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dirty="0">
                <a:effectLst/>
                <a:latin typeface="B Zar" panose="00000400000000000000" pitchFamily="2" charset="-78"/>
                <a:ea typeface="Calibri" panose="020F0502020204030204" pitchFamily="34" charset="0"/>
                <a:cs typeface="B Nazanin" panose="00000400000000000000" pitchFamily="2" charset="-78"/>
              </a:rPr>
              <a:t>تغییر الگوی تعاملات اجتماعی مانند انزوا و کناره گیری از خانواده، دوستان و اجتماع</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dirty="0">
                <a:effectLst/>
                <a:latin typeface="B Zar" panose="00000400000000000000" pitchFamily="2" charset="-78"/>
                <a:ea typeface="Calibri" panose="020F0502020204030204" pitchFamily="34" charset="0"/>
                <a:cs typeface="B Nazanin" panose="00000400000000000000" pitchFamily="2" charset="-78"/>
              </a:rPr>
              <a:t>بی علاقگی و بی توجهی به احساس دیگران</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dirty="0">
                <a:effectLst/>
                <a:latin typeface="B Zar" panose="00000400000000000000" pitchFamily="2" charset="-78"/>
                <a:ea typeface="Calibri" panose="020F0502020204030204" pitchFamily="34" charset="0"/>
                <a:cs typeface="B Nazanin" panose="00000400000000000000" pitchFamily="2" charset="-78"/>
              </a:rPr>
              <a:t>اشتغال ذهنی با موضوعات مرگ</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dirty="0">
                <a:effectLst/>
                <a:latin typeface="B Zar" panose="00000400000000000000" pitchFamily="2" charset="-78"/>
                <a:ea typeface="Calibri" panose="020F0502020204030204" pitchFamily="34" charset="0"/>
                <a:cs typeface="B Nazanin" panose="00000400000000000000" pitchFamily="2" charset="-78"/>
              </a:rPr>
              <a:t>بهبود ناگهانی خلق بعد از یک دوره افسردگی</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dirty="0">
                <a:effectLst/>
                <a:latin typeface="B Zar" panose="00000400000000000000" pitchFamily="2" charset="-78"/>
                <a:ea typeface="Calibri" panose="020F0502020204030204" pitchFamily="34" charset="0"/>
                <a:cs typeface="B Nazanin" panose="00000400000000000000" pitchFamily="2" charset="-78"/>
              </a:rPr>
              <a:t>تلاش برای رتق و فتق امور شخصی</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dirty="0">
                <a:effectLst/>
                <a:latin typeface="B Zar" panose="00000400000000000000" pitchFamily="2" charset="-78"/>
                <a:ea typeface="Calibri" panose="020F0502020204030204" pitchFamily="34" charset="0"/>
                <a:cs typeface="B Nazanin" panose="00000400000000000000" pitchFamily="2" charset="-78"/>
              </a:rPr>
              <a:t>نومیدی، خشم ، اضطراب یا احساس به بن بست رسیدن</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dirty="0">
                <a:effectLst/>
                <a:latin typeface="B Zar" panose="00000400000000000000" pitchFamily="2" charset="-78"/>
                <a:ea typeface="Calibri" panose="020F0502020204030204" pitchFamily="34" charset="0"/>
                <a:cs typeface="B Nazanin" panose="00000400000000000000" pitchFamily="2" charset="-78"/>
              </a:rPr>
              <a:t>سوء مصرف الکل و مواد یا افزایش آن</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dirty="0">
                <a:effectLst/>
                <a:latin typeface="B Zar" panose="00000400000000000000" pitchFamily="2" charset="-78"/>
                <a:ea typeface="Calibri" panose="020F0502020204030204" pitchFamily="34" charset="0"/>
                <a:cs typeface="B Nazanin" panose="00000400000000000000" pitchFamily="2" charset="-78"/>
              </a:rPr>
              <a:t>رفتار های خطرناک یا انجام رفتارها ی پرخطر</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146220"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rgbClr val="E87D37"/>
                  </a:solidFill>
                  <a:prstDash val="solid"/>
                </a:ln>
                <a:pattFill prst="ltDnDiag">
                  <a:fgClr>
                    <a:srgbClr val="E87D37">
                      <a:lumMod val="60000"/>
                      <a:lumOff val="40000"/>
                    </a:srgbClr>
                  </a:fgClr>
                  <a:bgClr>
                    <a:prstClr val="black"/>
                  </a:bgClr>
                </a:pattFill>
              </a:rPr>
              <a:t> علایم هشدار دهنده خودکشی</a:t>
            </a:r>
          </a:p>
        </p:txBody>
      </p:sp>
    </p:spTree>
    <p:extLst>
      <p:ext uri="{BB962C8B-B14F-4D97-AF65-F5344CB8AC3E}">
        <p14:creationId xmlns:p14="http://schemas.microsoft.com/office/powerpoint/2010/main" val="17667799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917387"/>
            <a:ext cx="10071278" cy="5850460"/>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marR="0" indent="0" algn="just" rtl="1">
              <a:lnSpc>
                <a:spcPct val="107000"/>
              </a:lnSpc>
              <a:spcBef>
                <a:spcPts val="0"/>
              </a:spcBef>
              <a:spcAft>
                <a:spcPts val="0"/>
              </a:spcAft>
              <a:buNone/>
            </a:pPr>
            <a:r>
              <a:rPr lang="fa-IR" sz="2000" dirty="0">
                <a:effectLst/>
                <a:latin typeface="B Zar" panose="00000400000000000000" pitchFamily="2" charset="-78"/>
                <a:ea typeface="Calibri" panose="020F0502020204030204" pitchFamily="34" charset="0"/>
                <a:cs typeface="+mj-cs"/>
              </a:rPr>
              <a:t>علاوه بر نشانه های فوق، یک سری علائم هشدار دهنده </a:t>
            </a:r>
            <a:r>
              <a:rPr lang="fa-IR" sz="2000" u="sng" dirty="0">
                <a:effectLst/>
                <a:latin typeface="B Zar" panose="00000400000000000000" pitchFamily="2" charset="-78"/>
                <a:ea typeface="Calibri" panose="020F0502020204030204" pitchFamily="34" charset="0"/>
                <a:cs typeface="+mj-cs"/>
              </a:rPr>
              <a:t>خطر حاد خودکشی</a:t>
            </a:r>
            <a:r>
              <a:rPr lang="fa-IR" sz="2000" dirty="0">
                <a:effectLst/>
                <a:latin typeface="B Zar" panose="00000400000000000000" pitchFamily="2" charset="-78"/>
                <a:ea typeface="Calibri" panose="020F0502020204030204" pitchFamily="34" charset="0"/>
                <a:cs typeface="+mj-cs"/>
              </a:rPr>
              <a:t> نیز وجود دارد که خانواده باید درصورت مشاهده هر یک از آنها ، فورا و بدون فوت وقت از یک پزشک یا روان پزشک کمک بگیرید</a:t>
            </a:r>
            <a:r>
              <a:rPr lang="en-US" sz="2000" dirty="0">
                <a:effectLst/>
                <a:latin typeface="B Zar" panose="00000400000000000000" pitchFamily="2" charset="-78"/>
                <a:ea typeface="Calibri" panose="020F0502020204030204" pitchFamily="34" charset="0"/>
                <a:cs typeface="+mj-cs"/>
              </a:rPr>
              <a:t>.</a:t>
            </a:r>
            <a:endParaRPr lang="fa-IR" sz="2000" dirty="0">
              <a:effectLst/>
              <a:latin typeface="B Zar" panose="00000400000000000000" pitchFamily="2" charset="-78"/>
              <a:ea typeface="Calibri" panose="020F0502020204030204" pitchFamily="34" charset="0"/>
              <a:cs typeface="+mj-cs"/>
            </a:endParaRPr>
          </a:p>
          <a:p>
            <a:pPr marL="0" marR="0" indent="0" algn="just" rtl="1">
              <a:lnSpc>
                <a:spcPct val="107000"/>
              </a:lnSpc>
              <a:spcBef>
                <a:spcPts val="0"/>
              </a:spcBef>
              <a:spcAft>
                <a:spcPts val="0"/>
              </a:spcAft>
              <a:buNone/>
            </a:pPr>
            <a:endParaRPr lang="fa-IR" dirty="0">
              <a:latin typeface="Calibri" panose="020F0502020204030204" pitchFamily="34" charset="0"/>
              <a:ea typeface="Calibri" panose="020F0502020204030204" pitchFamily="34" charset="0"/>
              <a:cs typeface="+mj-cs"/>
            </a:endParaRPr>
          </a:p>
          <a:p>
            <a:pPr marR="0" algn="just" rtl="1">
              <a:lnSpc>
                <a:spcPct val="107000"/>
              </a:lnSpc>
              <a:spcBef>
                <a:spcPts val="0"/>
              </a:spcBef>
              <a:spcAft>
                <a:spcPts val="0"/>
              </a:spcAft>
              <a:buFont typeface="Wingdings" panose="05000000000000000000" pitchFamily="2" charset="2"/>
              <a:buChar char="ü"/>
            </a:pPr>
            <a:r>
              <a:rPr lang="fa-IR" sz="1800" dirty="0">
                <a:effectLst/>
                <a:latin typeface="Calibri" panose="020F0502020204030204" pitchFamily="34" charset="0"/>
                <a:ea typeface="Calibri" panose="020F0502020204030204" pitchFamily="34" charset="0"/>
                <a:cs typeface="+mj-cs"/>
              </a:rPr>
              <a:t>تهدید به صدمه زدن یا کشتن خود یا صحبت در مورد آن</a:t>
            </a:r>
          </a:p>
          <a:p>
            <a:pPr marR="0" algn="just" rtl="1">
              <a:lnSpc>
                <a:spcPct val="107000"/>
              </a:lnSpc>
              <a:spcBef>
                <a:spcPts val="0"/>
              </a:spcBef>
              <a:spcAft>
                <a:spcPts val="0"/>
              </a:spcAft>
              <a:buFont typeface="Wingdings" panose="05000000000000000000" pitchFamily="2" charset="2"/>
              <a:buChar char="ü"/>
            </a:pPr>
            <a:r>
              <a:rPr lang="fa-IR" sz="1800" dirty="0">
                <a:effectLst/>
                <a:latin typeface="Calibri" panose="020F0502020204030204" pitchFamily="34" charset="0"/>
                <a:ea typeface="Calibri" panose="020F0502020204030204" pitchFamily="34" charset="0"/>
                <a:cs typeface="+mj-cs"/>
              </a:rPr>
              <a:t>تهیه وسایل خودکشی مانند اسلحه، قرص و یا درصدد تهیه آن بودن</a:t>
            </a:r>
          </a:p>
          <a:p>
            <a:pPr marR="0" algn="just" rtl="1">
              <a:lnSpc>
                <a:spcPct val="107000"/>
              </a:lnSpc>
              <a:spcBef>
                <a:spcPts val="0"/>
              </a:spcBef>
              <a:spcAft>
                <a:spcPts val="0"/>
              </a:spcAft>
              <a:buFont typeface="Wingdings" panose="05000000000000000000" pitchFamily="2" charset="2"/>
              <a:buChar char="ü"/>
            </a:pPr>
            <a:r>
              <a:rPr lang="fa-IR" sz="1800" dirty="0">
                <a:effectLst/>
                <a:latin typeface="Calibri" panose="020F0502020204030204" pitchFamily="34" charset="0"/>
                <a:ea typeface="Calibri" panose="020F0502020204030204" pitchFamily="34" charset="0"/>
                <a:cs typeface="+mj-cs"/>
              </a:rPr>
              <a:t>نوشتن یادداشت خودکشی و یا وصیت نامه</a:t>
            </a:r>
          </a:p>
          <a:p>
            <a:pPr marR="0" algn="just" rtl="1">
              <a:lnSpc>
                <a:spcPct val="107000"/>
              </a:lnSpc>
              <a:spcBef>
                <a:spcPts val="0"/>
              </a:spcBef>
              <a:spcAft>
                <a:spcPts val="0"/>
              </a:spcAft>
              <a:buFont typeface="Wingdings" panose="05000000000000000000" pitchFamily="2" charset="2"/>
              <a:buChar char="ü"/>
            </a:pPr>
            <a:r>
              <a:rPr lang="fa-IR" sz="1800" dirty="0">
                <a:effectLst/>
                <a:latin typeface="Calibri" panose="020F0502020204030204" pitchFamily="34" charset="0"/>
                <a:ea typeface="Calibri" panose="020F0502020204030204" pitchFamily="34" charset="0"/>
                <a:cs typeface="+mj-cs"/>
              </a:rPr>
              <a:t>اضطراب و بیقراری شدید</a:t>
            </a:r>
          </a:p>
          <a:p>
            <a:pPr marR="0" algn="just" rtl="1">
              <a:lnSpc>
                <a:spcPct val="107000"/>
              </a:lnSpc>
              <a:spcBef>
                <a:spcPts val="0"/>
              </a:spcBef>
              <a:spcAft>
                <a:spcPts val="0"/>
              </a:spcAft>
              <a:buFont typeface="Wingdings" panose="05000000000000000000" pitchFamily="2" charset="2"/>
              <a:buChar char="ü"/>
            </a:pPr>
            <a:r>
              <a:rPr lang="fa-IR" sz="1800" dirty="0">
                <a:effectLst/>
                <a:latin typeface="Calibri" panose="020F0502020204030204" pitchFamily="34" charset="0"/>
                <a:ea typeface="Calibri" panose="020F0502020204030204" pitchFamily="34" charset="0"/>
                <a:cs typeface="+mj-cs"/>
              </a:rPr>
              <a:t>خشم یا کینه جویی و حس انتقام زیاد و کنترل نشده</a:t>
            </a:r>
          </a:p>
          <a:p>
            <a:pPr marL="0" marR="0" indent="0" algn="just" rtl="1">
              <a:lnSpc>
                <a:spcPct val="107000"/>
              </a:lnSpc>
              <a:spcBef>
                <a:spcPts val="0"/>
              </a:spcBef>
              <a:spcAft>
                <a:spcPts val="0"/>
              </a:spcAft>
              <a:buNone/>
            </a:pPr>
            <a:endParaRPr lang="en-US" sz="1600" dirty="0">
              <a:effectLst/>
              <a:latin typeface="Calibri" panose="020F0502020204030204" pitchFamily="34" charset="0"/>
              <a:ea typeface="Calibri" panose="020F0502020204030204" pitchFamily="34" charset="0"/>
              <a:cs typeface="+mj-cs"/>
            </a:endParaRPr>
          </a:p>
          <a:p>
            <a:pPr marL="0" marR="0" indent="0" algn="just" rtl="1">
              <a:lnSpc>
                <a:spcPct val="107000"/>
              </a:lnSpc>
              <a:spcBef>
                <a:spcPts val="0"/>
              </a:spcBef>
              <a:spcAft>
                <a:spcPts val="800"/>
              </a:spcAft>
              <a:buNone/>
            </a:pP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2" name="Rounded Rectangle 1"/>
          <p:cNvSpPr/>
          <p:nvPr/>
        </p:nvSpPr>
        <p:spPr>
          <a:xfrm>
            <a:off x="1146220" y="90153"/>
            <a:ext cx="9144000" cy="72121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rgbClr val="E87D37"/>
                  </a:solidFill>
                  <a:prstDash val="solid"/>
                </a:ln>
                <a:pattFill prst="ltDnDiag">
                  <a:fgClr>
                    <a:srgbClr val="E87D37">
                      <a:lumMod val="60000"/>
                      <a:lumOff val="40000"/>
                    </a:srgbClr>
                  </a:fgClr>
                  <a:bgClr>
                    <a:prstClr val="black"/>
                  </a:bgClr>
                </a:pattFill>
              </a:rPr>
              <a:t> علایم هشدار دهنده خودکشی</a:t>
            </a:r>
          </a:p>
        </p:txBody>
      </p:sp>
    </p:spTree>
    <p:extLst>
      <p:ext uri="{BB962C8B-B14F-4D97-AF65-F5344CB8AC3E}">
        <p14:creationId xmlns:p14="http://schemas.microsoft.com/office/powerpoint/2010/main" val="36016330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r" rtl="1"/>
            <a:r>
              <a:rPr lang="fa-IR" sz="1800" b="1" dirty="0">
                <a:solidFill>
                  <a:srgbClr val="000000"/>
                </a:solidFill>
                <a:latin typeface="B Nazanin,Bold"/>
              </a:rPr>
              <a:t>با افراد در معرض خطر خودکشی چگونه برخورد کنیم؟</a:t>
            </a:r>
          </a:p>
          <a:p>
            <a:pPr algn="r" rtl="1"/>
            <a:r>
              <a:rPr lang="fa-IR" sz="1800" b="1" dirty="0">
                <a:solidFill>
                  <a:srgbClr val="000000"/>
                </a:solidFill>
                <a:latin typeface="B Nazanin,Bold"/>
              </a:rPr>
              <a:t>برنامه </a:t>
            </a:r>
            <a:r>
              <a:rPr lang="fa-IR" sz="1800" b="1" dirty="0">
                <a:solidFill>
                  <a:srgbClr val="FF0000"/>
                </a:solidFill>
                <a:latin typeface="B Nazanin,Bold"/>
              </a:rPr>
              <a:t>بتا </a:t>
            </a:r>
            <a:r>
              <a:rPr lang="fa-IR" sz="1800" b="1" dirty="0">
                <a:solidFill>
                  <a:srgbClr val="000000"/>
                </a:solidFill>
                <a:latin typeface="B Nazanin,Bold"/>
              </a:rPr>
              <a:t>را اجرا میکنیم: </a:t>
            </a:r>
            <a:endParaRPr lang="fa-IR" sz="1800" b="1" dirty="0" smtClean="0">
              <a:solidFill>
                <a:srgbClr val="000000"/>
              </a:solidFill>
              <a:latin typeface="B Nazanin,Bold"/>
            </a:endParaRPr>
          </a:p>
          <a:p>
            <a:pPr algn="r" rtl="1"/>
            <a:r>
              <a:rPr lang="fa-IR" sz="1800" b="1" dirty="0" smtClean="0">
                <a:solidFill>
                  <a:srgbClr val="FF0000"/>
                </a:solidFill>
                <a:latin typeface="B Nazanin,Bold"/>
              </a:rPr>
              <a:t>ب </a:t>
            </a:r>
            <a:r>
              <a:rPr lang="fa-IR" sz="1800" b="1" dirty="0">
                <a:solidFill>
                  <a:srgbClr val="000000"/>
                </a:solidFill>
                <a:latin typeface="B Nazanin,Bold"/>
              </a:rPr>
              <a:t>بشنویم و</a:t>
            </a:r>
            <a:r>
              <a:rPr lang="fa-IR" sz="1800" b="1" dirty="0" smtClean="0">
                <a:solidFill>
                  <a:srgbClr val="FF0000"/>
                </a:solidFill>
                <a:latin typeface="B Nazanin,Bold"/>
              </a:rPr>
              <a:t> </a:t>
            </a:r>
            <a:r>
              <a:rPr lang="fa-IR" sz="1800" b="1" dirty="0">
                <a:solidFill>
                  <a:srgbClr val="000000"/>
                </a:solidFill>
                <a:latin typeface="B Nazanin,Bold"/>
              </a:rPr>
              <a:t>بپرسیم </a:t>
            </a:r>
            <a:endParaRPr lang="fa-IR" sz="1800" b="1" dirty="0" smtClean="0">
              <a:solidFill>
                <a:srgbClr val="000000"/>
              </a:solidFill>
              <a:latin typeface="B Nazanin,Bold"/>
            </a:endParaRPr>
          </a:p>
          <a:p>
            <a:pPr algn="r" rtl="1"/>
            <a:r>
              <a:rPr lang="fa-IR" sz="1800" b="1" dirty="0" smtClean="0">
                <a:solidFill>
                  <a:srgbClr val="FF0000"/>
                </a:solidFill>
                <a:latin typeface="B Nazanin,Bold"/>
              </a:rPr>
              <a:t>ت </a:t>
            </a:r>
            <a:r>
              <a:rPr lang="fa-IR" sz="1800" b="1" dirty="0">
                <a:solidFill>
                  <a:srgbClr val="000000"/>
                </a:solidFill>
                <a:latin typeface="B Nazanin,Bold"/>
              </a:rPr>
              <a:t>ترغیب کنیم </a:t>
            </a:r>
            <a:endParaRPr lang="fa-IR" sz="1800" b="1" dirty="0" smtClean="0">
              <a:solidFill>
                <a:srgbClr val="000000"/>
              </a:solidFill>
              <a:latin typeface="B Nazanin,Bold"/>
            </a:endParaRPr>
          </a:p>
          <a:p>
            <a:pPr algn="r" rtl="1"/>
            <a:r>
              <a:rPr lang="fa-IR" sz="1800" b="1" dirty="0" smtClean="0">
                <a:solidFill>
                  <a:srgbClr val="FF0000"/>
                </a:solidFill>
                <a:latin typeface="B Nazanin,Bold"/>
              </a:rPr>
              <a:t>ا </a:t>
            </a:r>
            <a:r>
              <a:rPr lang="fa-IR" sz="1800" b="1" dirty="0">
                <a:solidFill>
                  <a:srgbClr val="000000"/>
                </a:solidFill>
                <a:latin typeface="B Nazanin,Bold"/>
              </a:rPr>
              <a:t>ارجاع </a:t>
            </a:r>
            <a:r>
              <a:rPr lang="fa-IR" sz="1800" b="1" dirty="0" smtClean="0">
                <a:solidFill>
                  <a:srgbClr val="000000"/>
                </a:solidFill>
                <a:latin typeface="B Nazanin,Bold"/>
              </a:rPr>
              <a:t>دهیم</a:t>
            </a:r>
            <a:endParaRPr lang="fa-IR" sz="1200" dirty="0">
              <a:solidFill>
                <a:srgbClr val="000000"/>
              </a:solidFill>
              <a:latin typeface="Calibri" panose="020F0502020204030204" pitchFamily="34" charset="0"/>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atin typeface="B Nazanin,Bold"/>
              </a:rPr>
              <a:t>با افراد در معرض خطر خودکشی چگونه برخورد کنیم؟</a:t>
            </a:r>
            <a:endParaRPr lang="fa-IR" sz="2000" b="1" dirty="0">
              <a:ln w="12700">
                <a:solidFill>
                  <a:srgbClr val="E87D37"/>
                </a:solidFill>
                <a:prstDash val="solid"/>
              </a:ln>
              <a:pattFill prst="ltDnDiag">
                <a:fgClr>
                  <a:srgbClr val="E87D37">
                    <a:lumMod val="60000"/>
                    <a:lumOff val="40000"/>
                  </a:srgbClr>
                </a:fgClr>
                <a:bgClr>
                  <a:prstClr val="black"/>
                </a:bgClr>
              </a:pattFill>
            </a:endParaRPr>
          </a:p>
        </p:txBody>
      </p:sp>
    </p:spTree>
    <p:extLst>
      <p:ext uri="{BB962C8B-B14F-4D97-AF65-F5344CB8AC3E}">
        <p14:creationId xmlns:p14="http://schemas.microsoft.com/office/powerpoint/2010/main" val="19754120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r" rtl="1"/>
            <a:r>
              <a:rPr lang="fa-IR" sz="1800" b="1" dirty="0">
                <a:solidFill>
                  <a:srgbClr val="000000"/>
                </a:solidFill>
                <a:latin typeface="B Nazanin,Bold"/>
              </a:rPr>
              <a:t>افکار و احساسات افرادی که در مورد خودکشی حرف میزنند را بدون قضاوت </a:t>
            </a:r>
            <a:r>
              <a:rPr lang="fa-IR" sz="1800" b="1" dirty="0">
                <a:solidFill>
                  <a:srgbClr val="FF0000"/>
                </a:solidFill>
                <a:latin typeface="B Nazanin,Bold"/>
              </a:rPr>
              <a:t>بشنویم</a:t>
            </a:r>
          </a:p>
          <a:p>
            <a:pPr algn="r" rtl="1"/>
            <a:r>
              <a:rPr lang="fa-IR" sz="1800" b="1" dirty="0" smtClean="0">
                <a:solidFill>
                  <a:srgbClr val="FF0000"/>
                </a:solidFill>
                <a:latin typeface="B Nazanin,Bold"/>
              </a:rPr>
              <a:t>(ب)</a:t>
            </a:r>
          </a:p>
          <a:p>
            <a:pPr algn="just" rtl="1"/>
            <a:r>
              <a:rPr lang="fa-IR" sz="1800" dirty="0"/>
              <a:t>برخی افراد در معرض خطر خودکشی و بحران خودکشی به </a:t>
            </a:r>
            <a:r>
              <a:rPr lang="fa-IR" sz="1800" b="1" dirty="0"/>
              <a:t>شکل کلامی </a:t>
            </a:r>
            <a:r>
              <a:rPr lang="fa-IR" sz="1800" b="1" dirty="0" smtClean="0"/>
              <a:t>(مستقیم </a:t>
            </a:r>
            <a:r>
              <a:rPr lang="fa-IR" sz="1800" b="1" dirty="0"/>
              <a:t>و غیر </a:t>
            </a:r>
            <a:r>
              <a:rPr lang="fa-IR" sz="1800" b="1" dirty="0" smtClean="0"/>
              <a:t>مستقیم) </a:t>
            </a:r>
            <a:r>
              <a:rPr lang="fa-IR" sz="1800" dirty="0"/>
              <a:t>در </a:t>
            </a:r>
            <a:r>
              <a:rPr lang="fa-IR" sz="1800" dirty="0" smtClean="0"/>
              <a:t>مورد خودکشی </a:t>
            </a:r>
            <a:r>
              <a:rPr lang="fa-IR" sz="1800" dirty="0"/>
              <a:t>صحبت میکنند. افکار فرد تبدیل به نشانه های کلامی شده و معمولا به اشکال زیر بیان میشود</a:t>
            </a:r>
            <a:r>
              <a:rPr lang="fa-IR" sz="1800" dirty="0" smtClean="0"/>
              <a:t>:</a:t>
            </a:r>
          </a:p>
          <a:p>
            <a:pPr algn="r" rtl="1"/>
            <a:r>
              <a:rPr lang="fa-IR" sz="1800" dirty="0"/>
              <a:t>خسته شدم... </a:t>
            </a:r>
            <a:r>
              <a:rPr lang="fa-IR" sz="1800" dirty="0" smtClean="0"/>
              <a:t>(غیر مستقیم)</a:t>
            </a:r>
            <a:endParaRPr lang="fa-IR" sz="1800" dirty="0"/>
          </a:p>
          <a:p>
            <a:pPr algn="r" rtl="1"/>
            <a:r>
              <a:rPr lang="fa-IR" sz="1800" dirty="0"/>
              <a:t>زندگی ارزش زندگی کردن ندارد </a:t>
            </a:r>
            <a:r>
              <a:rPr lang="fa-IR" sz="1800" dirty="0" smtClean="0"/>
              <a:t>(غیر مستقیم)</a:t>
            </a:r>
            <a:endParaRPr lang="fa-IR" sz="1800" dirty="0"/>
          </a:p>
          <a:p>
            <a:pPr algn="r" rtl="1"/>
            <a:r>
              <a:rPr lang="fa-IR" sz="1800" dirty="0"/>
              <a:t>نمی تونم بیشتر از این ادامه دهم </a:t>
            </a:r>
            <a:r>
              <a:rPr lang="fa-IR" sz="1800" dirty="0" smtClean="0"/>
              <a:t>(غیر مستقیم)</a:t>
            </a:r>
            <a:endParaRPr lang="fa-IR" sz="1800" dirty="0"/>
          </a:p>
          <a:p>
            <a:pPr algn="r" rtl="1"/>
            <a:r>
              <a:rPr lang="fa-IR" sz="1800" dirty="0"/>
              <a:t>نمیتوانم هیچ کاری انجام دهم </a:t>
            </a:r>
            <a:r>
              <a:rPr lang="fa-IR" sz="1800" dirty="0" smtClean="0"/>
              <a:t>(غیر مستقیم)</a:t>
            </a:r>
            <a:endParaRPr lang="fa-IR" sz="1800" dirty="0"/>
          </a:p>
          <a:p>
            <a:pPr algn="r" rtl="1"/>
            <a:r>
              <a:rPr lang="fa-IR" sz="1800" dirty="0"/>
              <a:t>نمیتوانم تحمل کنم </a:t>
            </a:r>
            <a:r>
              <a:rPr lang="fa-IR" sz="1800" dirty="0" smtClean="0"/>
              <a:t>(غیر مستقیم)</a:t>
            </a:r>
            <a:endParaRPr lang="fa-IR" sz="1800" dirty="0"/>
          </a:p>
          <a:p>
            <a:pPr algn="r" rtl="1"/>
            <a:r>
              <a:rPr lang="fa-IR" sz="1800" dirty="0"/>
              <a:t>بقیه بدون من خوشحال ترند </a:t>
            </a:r>
            <a:r>
              <a:rPr lang="fa-IR" sz="1800" dirty="0" smtClean="0"/>
              <a:t>(غیر مستقیم)</a:t>
            </a:r>
            <a:endParaRPr lang="fa-IR" sz="1800" dirty="0"/>
          </a:p>
          <a:p>
            <a:pPr algn="r" rtl="1"/>
            <a:r>
              <a:rPr lang="fa-IR" sz="1800" dirty="0"/>
              <a:t>من شکست خورده و سربار دیگران هستم </a:t>
            </a:r>
            <a:r>
              <a:rPr lang="fa-IR" sz="1800" dirty="0" smtClean="0"/>
              <a:t>(غیر مستقیم)</a:t>
            </a:r>
            <a:endParaRPr lang="fa-IR" sz="1800" dirty="0">
              <a:solidFill>
                <a:srgbClr val="000000"/>
              </a:solidFill>
              <a:latin typeface="Calibri" panose="020F0502020204030204" pitchFamily="34" charset="0"/>
            </a:endParaRPr>
          </a:p>
        </p:txBody>
      </p:sp>
      <p:sp>
        <p:nvSpPr>
          <p:cNvPr id="2" name="Rounded Rectangle 1"/>
          <p:cNvSpPr/>
          <p:nvPr/>
        </p:nvSpPr>
        <p:spPr>
          <a:xfrm>
            <a:off x="1146220" y="51517"/>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marL="285750" lvl="0" indent="-285750" algn="ctr" rtl="1">
              <a:spcBef>
                <a:spcPct val="20000"/>
              </a:spcBef>
              <a:spcAft>
                <a:spcPts val="600"/>
              </a:spcAft>
              <a:buClr>
                <a:prstClr val="white"/>
              </a:buClr>
              <a:buSzPct val="80000"/>
              <a:buFont typeface="Wingdings 3" panose="05040102010807070707" pitchFamily="18" charset="2"/>
              <a:buChar char=""/>
            </a:pPr>
            <a:r>
              <a:rPr lang="fa-IR" dirty="0">
                <a:solidFill>
                  <a:srgbClr val="000000"/>
                </a:solidFill>
                <a:latin typeface="B Nazanin,Bold"/>
              </a:rPr>
              <a:t>افکار و احساسات افرادی که در مورد خودکشی حرف میزنند را بدون قضاوت </a:t>
            </a:r>
            <a:r>
              <a:rPr lang="fa-IR" dirty="0" smtClean="0">
                <a:solidFill>
                  <a:srgbClr val="FF0000"/>
                </a:solidFill>
                <a:latin typeface="B Nazanin,Bold"/>
              </a:rPr>
              <a:t>بشنویم (ب)</a:t>
            </a:r>
            <a:endParaRPr lang="fa-IR" dirty="0">
              <a:solidFill>
                <a:srgbClr val="FF0000"/>
              </a:solidFill>
              <a:latin typeface="B Nazanin,Bold"/>
            </a:endParaRPr>
          </a:p>
        </p:txBody>
      </p:sp>
    </p:spTree>
    <p:extLst>
      <p:ext uri="{BB962C8B-B14F-4D97-AF65-F5344CB8AC3E}">
        <p14:creationId xmlns:p14="http://schemas.microsoft.com/office/powerpoint/2010/main" val="1165528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r" rtl="1"/>
            <a:r>
              <a:rPr lang="fa-IR" sz="1800" dirty="0"/>
              <a:t>من بی ارزشم </a:t>
            </a:r>
            <a:r>
              <a:rPr lang="fa-IR" sz="1800" dirty="0" smtClean="0"/>
              <a:t>( </a:t>
            </a:r>
            <a:r>
              <a:rPr lang="fa-IR" sz="1800" dirty="0"/>
              <a:t>غیر </a:t>
            </a:r>
            <a:r>
              <a:rPr lang="fa-IR" sz="1800" dirty="0" smtClean="0"/>
              <a:t>مستقیم)</a:t>
            </a:r>
            <a:endParaRPr lang="fa-IR" sz="1800" dirty="0"/>
          </a:p>
          <a:p>
            <a:pPr algn="r" rtl="1"/>
            <a:r>
              <a:rPr lang="fa-IR" sz="1800" dirty="0"/>
              <a:t>نمی توانم از پس مشکلات زندگیم برآیم </a:t>
            </a:r>
            <a:r>
              <a:rPr lang="fa-IR" sz="1800" dirty="0" smtClean="0"/>
              <a:t>( </a:t>
            </a:r>
            <a:r>
              <a:rPr lang="fa-IR" sz="1800" dirty="0"/>
              <a:t>غیر </a:t>
            </a:r>
            <a:r>
              <a:rPr lang="fa-IR" sz="1800" dirty="0" smtClean="0"/>
              <a:t>مستقیم)</a:t>
            </a:r>
            <a:endParaRPr lang="fa-IR" sz="1800" dirty="0"/>
          </a:p>
          <a:p>
            <a:pPr algn="r" rtl="1"/>
            <a:r>
              <a:rPr lang="fa-IR" sz="1800" dirty="0"/>
              <a:t>دیگه تحمل ندارم </a:t>
            </a:r>
            <a:r>
              <a:rPr lang="fa-IR" sz="1800" dirty="0" smtClean="0"/>
              <a:t>(غیر مستقیم)</a:t>
            </a:r>
            <a:endParaRPr lang="fa-IR" sz="1800" dirty="0"/>
          </a:p>
          <a:p>
            <a:pPr algn="r" rtl="1"/>
            <a:r>
              <a:rPr lang="fa-IR" sz="1800" dirty="0"/>
              <a:t>هیچ چیزی بهتر نخواهد شد </a:t>
            </a:r>
            <a:r>
              <a:rPr lang="fa-IR" sz="1800" dirty="0" smtClean="0"/>
              <a:t>(غیر مستقیم)</a:t>
            </a:r>
            <a:endParaRPr lang="fa-IR" sz="1800" dirty="0"/>
          </a:p>
          <a:p>
            <a:pPr algn="r" rtl="1"/>
            <a:r>
              <a:rPr lang="fa-IR" sz="1800" dirty="0"/>
              <a:t>کاش همه چیز تموم میشد </a:t>
            </a:r>
            <a:r>
              <a:rPr lang="fa-IR" sz="1800" dirty="0" smtClean="0"/>
              <a:t>( </a:t>
            </a:r>
            <a:r>
              <a:rPr lang="fa-IR" sz="1800" dirty="0"/>
              <a:t>غیر </a:t>
            </a:r>
            <a:r>
              <a:rPr lang="fa-IR" sz="1800" dirty="0" smtClean="0"/>
              <a:t>مستقیم)</a:t>
            </a:r>
            <a:endParaRPr lang="fa-IR" sz="1800" dirty="0"/>
          </a:p>
          <a:p>
            <a:pPr algn="r" rtl="1"/>
            <a:r>
              <a:rPr lang="fa-IR" sz="1800" dirty="0"/>
              <a:t>کاش میمردم </a:t>
            </a:r>
            <a:r>
              <a:rPr lang="fa-IR" sz="1800" dirty="0" smtClean="0"/>
              <a:t>(مستقیم منفعل)</a:t>
            </a:r>
            <a:endParaRPr lang="fa-IR" sz="1800" dirty="0"/>
          </a:p>
          <a:p>
            <a:pPr algn="r" rtl="1"/>
            <a:r>
              <a:rPr lang="fa-IR" sz="1800" dirty="0"/>
              <a:t>کاش میخوابیدم بیدار نمیشدم </a:t>
            </a:r>
            <a:r>
              <a:rPr lang="fa-IR" sz="1800" dirty="0" smtClean="0"/>
              <a:t>( </a:t>
            </a:r>
            <a:r>
              <a:rPr lang="fa-IR" sz="1800" dirty="0"/>
              <a:t>مستقیم </a:t>
            </a:r>
            <a:r>
              <a:rPr lang="fa-IR" sz="1800" dirty="0" smtClean="0"/>
              <a:t>منفعل)</a:t>
            </a:r>
            <a:endParaRPr lang="fa-IR" sz="1800" dirty="0"/>
          </a:p>
          <a:p>
            <a:pPr algn="r" rtl="1"/>
            <a:r>
              <a:rPr lang="fa-IR" sz="1800" dirty="0"/>
              <a:t>برا چی زندم </a:t>
            </a:r>
            <a:r>
              <a:rPr lang="fa-IR" sz="1800" dirty="0" smtClean="0"/>
              <a:t>( </a:t>
            </a:r>
            <a:r>
              <a:rPr lang="fa-IR" sz="1800" dirty="0"/>
              <a:t>مستقیم </a:t>
            </a:r>
            <a:r>
              <a:rPr lang="fa-IR" sz="1800" dirty="0" smtClean="0"/>
              <a:t>منفعل)</a:t>
            </a:r>
            <a:endParaRPr lang="fa-IR" sz="1800" dirty="0"/>
          </a:p>
          <a:p>
            <a:pPr algn="r" rtl="1"/>
            <a:r>
              <a:rPr lang="fa-IR" sz="1800" dirty="0"/>
              <a:t>نمی خوام زنده باشم </a:t>
            </a:r>
            <a:r>
              <a:rPr lang="fa-IR" sz="1800" dirty="0" smtClean="0"/>
              <a:t>(مستقیم منفعل)</a:t>
            </a:r>
            <a:endParaRPr lang="fa-IR" sz="1800" dirty="0"/>
          </a:p>
          <a:p>
            <a:pPr algn="r" rtl="1"/>
            <a:r>
              <a:rPr lang="fa-IR" sz="1800" dirty="0"/>
              <a:t>کاش مرده بودم </a:t>
            </a:r>
            <a:r>
              <a:rPr lang="fa-IR" sz="1800" dirty="0" smtClean="0"/>
              <a:t>( </a:t>
            </a:r>
            <a:r>
              <a:rPr lang="fa-IR" sz="1800" dirty="0"/>
              <a:t>مستقیم </a:t>
            </a:r>
            <a:r>
              <a:rPr lang="fa-IR" sz="1800" dirty="0" smtClean="0"/>
              <a:t>منفعل)</a:t>
            </a:r>
            <a:endParaRPr lang="fa-IR" sz="1800" dirty="0"/>
          </a:p>
          <a:p>
            <a:pPr algn="r" rtl="1"/>
            <a:r>
              <a:rPr lang="fa-IR" sz="1800" dirty="0"/>
              <a:t>خدایا خلاصم کن... </a:t>
            </a:r>
            <a:r>
              <a:rPr lang="fa-IR" sz="1800" dirty="0" smtClean="0"/>
              <a:t>( </a:t>
            </a:r>
            <a:r>
              <a:rPr lang="fa-IR" sz="1800" dirty="0"/>
              <a:t>مستقیم </a:t>
            </a:r>
            <a:r>
              <a:rPr lang="fa-IR" sz="1800" dirty="0" smtClean="0"/>
              <a:t>منفعل)</a:t>
            </a:r>
          </a:p>
          <a:p>
            <a:pPr algn="r" rtl="1"/>
            <a:r>
              <a:rPr lang="fa-IR" sz="1800" dirty="0">
                <a:solidFill>
                  <a:srgbClr val="000000"/>
                </a:solidFill>
                <a:latin typeface="Calibri" panose="020F0502020204030204" pitchFamily="34" charset="0"/>
              </a:rPr>
              <a:t>میخوام خودمو بکشم </a:t>
            </a:r>
            <a:r>
              <a:rPr lang="fa-IR" sz="1800" dirty="0" smtClean="0">
                <a:solidFill>
                  <a:srgbClr val="000000"/>
                </a:solidFill>
                <a:latin typeface="Calibri" panose="020F0502020204030204" pitchFamily="34" charset="0"/>
              </a:rPr>
              <a:t>( </a:t>
            </a:r>
            <a:r>
              <a:rPr lang="fa-IR" sz="1800" dirty="0">
                <a:solidFill>
                  <a:srgbClr val="000000"/>
                </a:solidFill>
                <a:latin typeface="Calibri" panose="020F0502020204030204" pitchFamily="34" charset="0"/>
              </a:rPr>
              <a:t>مستقیم </a:t>
            </a:r>
            <a:r>
              <a:rPr lang="fa-IR" sz="1800" dirty="0" smtClean="0">
                <a:solidFill>
                  <a:srgbClr val="000000"/>
                </a:solidFill>
                <a:latin typeface="Calibri" panose="020F0502020204030204" pitchFamily="34" charset="0"/>
              </a:rPr>
              <a:t>فعال)</a:t>
            </a:r>
            <a:endParaRPr lang="fa-IR" sz="1800" dirty="0">
              <a:solidFill>
                <a:srgbClr val="000000"/>
              </a:solidFill>
              <a:latin typeface="Calibri" panose="020F0502020204030204" pitchFamily="34" charset="0"/>
            </a:endParaRPr>
          </a:p>
          <a:p>
            <a:pPr algn="r" rtl="1"/>
            <a:r>
              <a:rPr lang="fa-IR" sz="1800" dirty="0">
                <a:solidFill>
                  <a:srgbClr val="000000"/>
                </a:solidFill>
                <a:latin typeface="Calibri" panose="020F0502020204030204" pitchFamily="34" charset="0"/>
              </a:rPr>
              <a:t>دیگه منو نمیبینید </a:t>
            </a:r>
            <a:r>
              <a:rPr lang="fa-IR" sz="1800" dirty="0" smtClean="0">
                <a:solidFill>
                  <a:srgbClr val="000000"/>
                </a:solidFill>
                <a:latin typeface="Calibri" panose="020F0502020204030204" pitchFamily="34" charset="0"/>
              </a:rPr>
              <a:t>(مستقیم فعال)</a:t>
            </a:r>
            <a:endParaRPr lang="fa-IR" sz="1800" dirty="0">
              <a:solidFill>
                <a:srgbClr val="000000"/>
              </a:solidFill>
              <a:latin typeface="Calibri" panose="020F0502020204030204" pitchFamily="34" charset="0"/>
            </a:endParaRPr>
          </a:p>
        </p:txBody>
      </p:sp>
      <p:sp>
        <p:nvSpPr>
          <p:cNvPr id="4" name="Rounded Rectangle 3"/>
          <p:cNvSpPr/>
          <p:nvPr/>
        </p:nvSpPr>
        <p:spPr>
          <a:xfrm>
            <a:off x="1146220" y="51517"/>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marL="285750" lvl="0" indent="-285750" algn="ctr" rtl="1">
              <a:spcBef>
                <a:spcPct val="20000"/>
              </a:spcBef>
              <a:spcAft>
                <a:spcPts val="600"/>
              </a:spcAft>
              <a:buClr>
                <a:prstClr val="white"/>
              </a:buClr>
              <a:buSzPct val="80000"/>
              <a:buFont typeface="Wingdings 3" panose="05040102010807070707" pitchFamily="18" charset="2"/>
              <a:buChar char=""/>
            </a:pPr>
            <a:r>
              <a:rPr lang="fa-IR" dirty="0">
                <a:solidFill>
                  <a:srgbClr val="000000"/>
                </a:solidFill>
                <a:latin typeface="B Nazanin,Bold"/>
              </a:rPr>
              <a:t>افکار و احساسات افرادی که در مورد خودکشی حرف میزنند را بدون قضاوت </a:t>
            </a:r>
            <a:r>
              <a:rPr lang="fa-IR" dirty="0" smtClean="0">
                <a:solidFill>
                  <a:srgbClr val="FF0000"/>
                </a:solidFill>
                <a:latin typeface="B Nazanin,Bold"/>
              </a:rPr>
              <a:t>بشنویم (ب)</a:t>
            </a:r>
            <a:endParaRPr lang="fa-IR" dirty="0">
              <a:solidFill>
                <a:srgbClr val="FF0000"/>
              </a:solidFill>
              <a:latin typeface="B Nazanin,Bold"/>
            </a:endParaRPr>
          </a:p>
        </p:txBody>
      </p:sp>
    </p:spTree>
    <p:extLst>
      <p:ext uri="{BB962C8B-B14F-4D97-AF65-F5344CB8AC3E}">
        <p14:creationId xmlns:p14="http://schemas.microsoft.com/office/powerpoint/2010/main" val="402791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lvl="0" indent="0" algn="just" rtl="1">
              <a:lnSpc>
                <a:spcPct val="107000"/>
              </a:lnSpc>
              <a:spcBef>
                <a:spcPts val="0"/>
              </a:spcBef>
              <a:spcAft>
                <a:spcPts val="800"/>
              </a:spcAft>
              <a:buClr>
                <a:prstClr val="white"/>
              </a:buClr>
              <a:buNone/>
            </a:pPr>
            <a:r>
              <a:rPr lang="fa-IR" sz="1800" dirty="0">
                <a:solidFill>
                  <a:prstClr val="black"/>
                </a:solidFill>
                <a:latin typeface="Calibri"/>
                <a:ea typeface="Calibri"/>
              </a:rPr>
              <a:t> آدم‌ها با زبان‌ های مختلفی سعی می‌کنند دیگران را در مورد مشکلاتشان آگاه کنند. آدمی که می‌خواهد خودکشی کند و شما را انتخاب کرده است تا در مورد تصمیمش حرف بزند به این معنی است که به شما اعتماد کرده و برای رابطه‌اش با شما ارزش قائل شده است</a:t>
            </a:r>
          </a:p>
          <a:p>
            <a:pPr marL="0" lvl="0" indent="0" algn="just" rtl="1">
              <a:lnSpc>
                <a:spcPct val="107000"/>
              </a:lnSpc>
              <a:spcBef>
                <a:spcPts val="0"/>
              </a:spcBef>
              <a:spcAft>
                <a:spcPts val="800"/>
              </a:spcAft>
              <a:buClr>
                <a:prstClr val="white"/>
              </a:buClr>
              <a:buNone/>
            </a:pPr>
            <a:r>
              <a:rPr lang="fa-IR" sz="1800" dirty="0">
                <a:solidFill>
                  <a:prstClr val="black"/>
                </a:solidFill>
                <a:latin typeface="Calibri"/>
                <a:ea typeface="Calibri"/>
              </a:rPr>
              <a:t>شاید بیشتر کسانی که از خودکشی حرف می‌زنند واقعا اقدام به خودکشی نکنند </a:t>
            </a:r>
            <a:r>
              <a:rPr lang="fa-IR" sz="1800" u="sng" dirty="0">
                <a:solidFill>
                  <a:prstClr val="black"/>
                </a:solidFill>
                <a:latin typeface="Calibri"/>
                <a:ea typeface="Calibri"/>
              </a:rPr>
              <a:t>اما حرف ‌زدن از خودکشی نشانه جدی خودکشی است.</a:t>
            </a:r>
          </a:p>
          <a:p>
            <a:pPr algn="r" rtl="1"/>
            <a:endParaRPr lang="fa-IR" sz="1200" dirty="0">
              <a:solidFill>
                <a:srgbClr val="000000"/>
              </a:solidFill>
              <a:latin typeface="Calibri" panose="020F0502020204030204" pitchFamily="34" charset="0"/>
            </a:endParaRPr>
          </a:p>
        </p:txBody>
      </p:sp>
      <p:sp>
        <p:nvSpPr>
          <p:cNvPr id="4" name="Rounded Rectangle 3"/>
          <p:cNvSpPr/>
          <p:nvPr/>
        </p:nvSpPr>
        <p:spPr>
          <a:xfrm>
            <a:off x="1146220" y="51517"/>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marL="285750" lvl="0" indent="-285750" algn="ctr" rtl="1">
              <a:spcBef>
                <a:spcPct val="20000"/>
              </a:spcBef>
              <a:spcAft>
                <a:spcPts val="600"/>
              </a:spcAft>
              <a:buClr>
                <a:prstClr val="white"/>
              </a:buClr>
              <a:buSzPct val="80000"/>
              <a:buFont typeface="Wingdings 3" panose="05040102010807070707" pitchFamily="18" charset="2"/>
              <a:buChar char=""/>
            </a:pPr>
            <a:r>
              <a:rPr lang="fa-IR" dirty="0">
                <a:solidFill>
                  <a:srgbClr val="000000"/>
                </a:solidFill>
                <a:latin typeface="B Nazanin,Bold"/>
              </a:rPr>
              <a:t>افکار و احساسات افرادی که در مورد خودکشی حرف میزنند را بدون قضاوت </a:t>
            </a:r>
            <a:r>
              <a:rPr lang="fa-IR" dirty="0" smtClean="0">
                <a:solidFill>
                  <a:srgbClr val="FF0000"/>
                </a:solidFill>
                <a:latin typeface="B Nazanin,Bold"/>
              </a:rPr>
              <a:t>بشنویم (ب)</a:t>
            </a:r>
            <a:endParaRPr lang="fa-IR" dirty="0">
              <a:solidFill>
                <a:srgbClr val="FF0000"/>
              </a:solidFill>
              <a:latin typeface="B Nazanin,Bold"/>
            </a:endParaRPr>
          </a:p>
        </p:txBody>
      </p:sp>
    </p:spTree>
    <p:extLst>
      <p:ext uri="{BB962C8B-B14F-4D97-AF65-F5344CB8AC3E}">
        <p14:creationId xmlns:p14="http://schemas.microsoft.com/office/powerpoint/2010/main" val="9542882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marR="0" indent="0" algn="just" rtl="1">
              <a:lnSpc>
                <a:spcPct val="107000"/>
              </a:lnSpc>
              <a:spcBef>
                <a:spcPts val="0"/>
              </a:spcBef>
              <a:spcAft>
                <a:spcPts val="800"/>
              </a:spcAft>
              <a:buNone/>
            </a:pPr>
            <a:r>
              <a:rPr lang="fa-IR" sz="1800" dirty="0">
                <a:latin typeface="Calibri"/>
                <a:ea typeface="Calibri"/>
                <a:cs typeface="+mj-cs"/>
              </a:rPr>
              <a:t>صحبت‌کردن از خودکشی، صحبت‌کردن از اینکه دلیلی برای زندگی وجود ندارد،‌ صحبت‌کردن از این احساس که «مزاحم دیگران هستم»،‌ احساس گیر افتادن یا درد غیر قابل توضیح و غیرقابل تحمل،‌ همه اینها آدم‌ها را در خطر بالای آسیب‌پذیری و تمایل به خودکشی قرار می‌دهد. جمله‌هایی مثل «اگر بمیرم هم مهم نیست» یا «کاش از خواب بیدار نمی‌شدم»، می‌تواند و باید </a:t>
            </a:r>
            <a:r>
              <a:rPr lang="fa-IR" sz="1800" dirty="0">
                <a:solidFill>
                  <a:srgbClr val="FF0000"/>
                </a:solidFill>
                <a:latin typeface="Calibri"/>
                <a:ea typeface="Calibri"/>
                <a:cs typeface="+mj-cs"/>
              </a:rPr>
              <a:t>زنگ خطر </a:t>
            </a:r>
            <a:r>
              <a:rPr lang="fa-IR" sz="1800" dirty="0">
                <a:latin typeface="Calibri"/>
                <a:ea typeface="Calibri"/>
                <a:cs typeface="+mj-cs"/>
              </a:rPr>
              <a:t>را برای شما به صدا در بیاورد. </a:t>
            </a:r>
          </a:p>
          <a:p>
            <a:pPr marL="0" marR="0" indent="0" algn="just" rtl="1">
              <a:lnSpc>
                <a:spcPct val="107000"/>
              </a:lnSpc>
              <a:spcBef>
                <a:spcPts val="0"/>
              </a:spcBef>
              <a:spcAft>
                <a:spcPts val="800"/>
              </a:spcAft>
              <a:buNone/>
            </a:pPr>
            <a:endParaRPr lang="fa-IR" sz="1800" dirty="0">
              <a:latin typeface="Calibri"/>
              <a:ea typeface="Calibri"/>
              <a:cs typeface="+mj-cs"/>
            </a:endParaRPr>
          </a:p>
        </p:txBody>
      </p:sp>
      <p:sp>
        <p:nvSpPr>
          <p:cNvPr id="5" name="Rounded Rectangle 4"/>
          <p:cNvSpPr/>
          <p:nvPr/>
        </p:nvSpPr>
        <p:spPr>
          <a:xfrm>
            <a:off x="1146220" y="51517"/>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marL="285750" lvl="0" indent="-285750" algn="ctr" rtl="1">
              <a:spcBef>
                <a:spcPct val="20000"/>
              </a:spcBef>
              <a:spcAft>
                <a:spcPts val="600"/>
              </a:spcAft>
              <a:buClr>
                <a:prstClr val="white"/>
              </a:buClr>
              <a:buSzPct val="80000"/>
              <a:buFont typeface="Wingdings 3" panose="05040102010807070707" pitchFamily="18" charset="2"/>
              <a:buChar char=""/>
            </a:pPr>
            <a:r>
              <a:rPr lang="fa-IR" dirty="0">
                <a:solidFill>
                  <a:srgbClr val="000000"/>
                </a:solidFill>
                <a:latin typeface="B Nazanin,Bold"/>
              </a:rPr>
              <a:t>افکار و احساسات افرادی که در مورد خودکشی حرف میزنند را بدون قضاوت </a:t>
            </a:r>
            <a:r>
              <a:rPr lang="fa-IR" dirty="0" smtClean="0">
                <a:solidFill>
                  <a:srgbClr val="FF0000"/>
                </a:solidFill>
                <a:latin typeface="B Nazanin,Bold"/>
              </a:rPr>
              <a:t>بشنویم (ب)</a:t>
            </a:r>
            <a:endParaRPr lang="fa-IR" dirty="0">
              <a:solidFill>
                <a:srgbClr val="FF0000"/>
              </a:solidFill>
              <a:latin typeface="B Nazanin,Bold"/>
            </a:endParaRPr>
          </a:p>
        </p:txBody>
      </p:sp>
    </p:spTree>
    <p:extLst>
      <p:ext uri="{BB962C8B-B14F-4D97-AF65-F5344CB8AC3E}">
        <p14:creationId xmlns:p14="http://schemas.microsoft.com/office/powerpoint/2010/main" val="2438747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indent="0" algn="just" rtl="1">
              <a:buNone/>
            </a:pPr>
            <a:r>
              <a:rPr lang="fa-IR" dirty="0">
                <a:solidFill>
                  <a:schemeClr val="bg1"/>
                </a:solidFill>
                <a:cs typeface="+mj-cs"/>
              </a:rPr>
              <a:t>خودکشی علت تقریبا یک میلیون مرگ و میر در سال است که آن را در زمره 10 علت اصلی مرگ و میر در دنیا قرار می دهد.  همچنین خودکشی 1.4 درصد بار کلی بیماري ها را در جهان تشکیل می دهد. اگرچه این ارقام هشدار دهنده است ولی به نظر می رسد ارقام واقعی بالاتر هم باشد. </a:t>
            </a:r>
          </a:p>
          <a:p>
            <a:pPr marL="0" indent="0" algn="just" rtl="1">
              <a:buNone/>
            </a:pPr>
            <a:r>
              <a:rPr lang="fa-IR" dirty="0">
                <a:solidFill>
                  <a:schemeClr val="bg1"/>
                </a:solidFill>
                <a:cs typeface="+mj-cs"/>
              </a:rPr>
              <a:t>میزان خودکشی در 50 سال اخیر 60 درصد افزایش یافته است.</a:t>
            </a:r>
          </a:p>
          <a:p>
            <a:pPr marL="0" indent="0" algn="just" rtl="1">
              <a:buNone/>
            </a:pPr>
            <a:r>
              <a:rPr lang="fa-IR" dirty="0">
                <a:solidFill>
                  <a:schemeClr val="bg1"/>
                </a:solidFill>
                <a:cs typeface="+mj-cs"/>
              </a:rPr>
              <a:t>علاوه براین، خودکشی فقط از دست رفتن و مرگ یک فرد نیست بلکه یک تراژدي براي والدین، همسر و فرزندان و سایر اعضاي خانواده و دوستان است که ممکن است زندگی آنها را از جنبه هاي مختلف روان شناختی، اجتماعی و اقتصادي تحت تاثیر قرار </a:t>
            </a:r>
            <a:r>
              <a:rPr lang="fa-IR" dirty="0" smtClean="0">
                <a:solidFill>
                  <a:schemeClr val="bg1"/>
                </a:solidFill>
                <a:cs typeface="+mj-cs"/>
              </a:rPr>
              <a:t>دهد</a:t>
            </a:r>
            <a:endParaRPr lang="fa-IR" dirty="0">
              <a:solidFill>
                <a:schemeClr val="bg1"/>
              </a:solidFill>
              <a:cs typeface="+mj-cs"/>
            </a:endParaRPr>
          </a:p>
          <a:p>
            <a:pPr marL="0" indent="0" algn="just" rtl="1">
              <a:buNone/>
            </a:pPr>
            <a:r>
              <a:rPr lang="fa-IR" dirty="0">
                <a:solidFill>
                  <a:schemeClr val="bg1"/>
                </a:solidFill>
              </a:rPr>
              <a:t>شناسایی به موقع و ارزیابی خطر خودکشی و متعاقب ان طراحی برنامه ای برای مدیریت ان از مهمترین و حساسترین وظایف روانشناسان بهداشتی </a:t>
            </a:r>
            <a:r>
              <a:rPr lang="fa-IR" dirty="0" smtClean="0">
                <a:solidFill>
                  <a:schemeClr val="bg1"/>
                </a:solidFill>
              </a:rPr>
              <a:t>درمانی و سایر سازمان ها </a:t>
            </a:r>
            <a:r>
              <a:rPr lang="fa-IR" dirty="0">
                <a:solidFill>
                  <a:schemeClr val="bg1"/>
                </a:solidFill>
              </a:rPr>
              <a:t>می باشد </a:t>
            </a:r>
          </a:p>
          <a:p>
            <a:pPr marL="0" indent="0" algn="just" rtl="1">
              <a:buNone/>
            </a:pPr>
            <a:endParaRPr lang="fa-IR" dirty="0">
              <a:solidFill>
                <a:schemeClr val="bg1"/>
              </a:solidFill>
              <a:cs typeface="+mj-cs"/>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a-IR" sz="2400" b="1" i="0" u="none" strike="noStrike" kern="1200" cap="none" spc="0" normalizeH="0" baseline="0" noProof="0" dirty="0">
                <a:ln w="12700">
                  <a:solidFill>
                    <a:srgbClr val="E87D37"/>
                  </a:solidFill>
                  <a:prstDash val="solid"/>
                </a:ln>
                <a:pattFill prst="ltDnDiag">
                  <a:fgClr>
                    <a:srgbClr val="E87D37">
                      <a:lumMod val="60000"/>
                      <a:lumOff val="40000"/>
                    </a:srgbClr>
                  </a:fgClr>
                  <a:bgClr>
                    <a:prstClr val="black"/>
                  </a:bgClr>
                </a:pattFill>
                <a:effectLst/>
                <a:uLnTx/>
                <a:uFillTx/>
                <a:latin typeface="Century Gothic"/>
                <a:ea typeface="+mn-ea"/>
                <a:cs typeface="Tahoma" panose="020B0604030504040204" pitchFamily="34" charset="0"/>
              </a:rPr>
              <a:t>مقدمه</a:t>
            </a:r>
          </a:p>
        </p:txBody>
      </p:sp>
    </p:spTree>
    <p:extLst>
      <p:ext uri="{BB962C8B-B14F-4D97-AF65-F5344CB8AC3E}">
        <p14:creationId xmlns:p14="http://schemas.microsoft.com/office/powerpoint/2010/main" val="78568719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lvl="0" indent="0" algn="just" rtl="1">
              <a:lnSpc>
                <a:spcPct val="107000"/>
              </a:lnSpc>
              <a:spcBef>
                <a:spcPts val="0"/>
              </a:spcBef>
              <a:spcAft>
                <a:spcPts val="800"/>
              </a:spcAft>
              <a:buClr>
                <a:prstClr val="white"/>
              </a:buClr>
              <a:buNone/>
            </a:pPr>
            <a:r>
              <a:rPr lang="fa-IR" sz="1800" dirty="0">
                <a:solidFill>
                  <a:prstClr val="black"/>
                </a:solidFill>
                <a:latin typeface="Calibri"/>
                <a:ea typeface="Calibri"/>
              </a:rPr>
              <a:t>اگر فرد به افکار فعال خودکشی اشاره نکرد و غیر مستقیم صحبت میکند از او بپرسید که آیا به این فکر </a:t>
            </a:r>
            <a:r>
              <a:rPr lang="fa-IR" sz="1800" dirty="0" smtClean="0">
                <a:solidFill>
                  <a:prstClr val="black"/>
                </a:solidFill>
                <a:latin typeface="Calibri"/>
                <a:ea typeface="Calibri"/>
              </a:rPr>
              <a:t>کرده است </a:t>
            </a:r>
            <a:r>
              <a:rPr lang="fa-IR" sz="1800" dirty="0">
                <a:solidFill>
                  <a:prstClr val="black"/>
                </a:solidFill>
                <a:latin typeface="Calibri"/>
                <a:ea typeface="Calibri"/>
              </a:rPr>
              <a:t>که میخواهد به خودش آسیب برساند یا احتمالا به زندگیاش پایان دهد؟</a:t>
            </a:r>
          </a:p>
          <a:p>
            <a:pPr marL="0" lvl="0" indent="0" algn="just" rtl="1">
              <a:lnSpc>
                <a:spcPct val="107000"/>
              </a:lnSpc>
              <a:spcBef>
                <a:spcPts val="0"/>
              </a:spcBef>
              <a:spcAft>
                <a:spcPts val="800"/>
              </a:spcAft>
              <a:buClr>
                <a:prstClr val="white"/>
              </a:buClr>
              <a:buNone/>
            </a:pPr>
            <a:r>
              <a:rPr lang="fa-IR" sz="1800" dirty="0">
                <a:solidFill>
                  <a:prstClr val="black"/>
                </a:solidFill>
                <a:latin typeface="Calibri"/>
                <a:ea typeface="Calibri"/>
              </a:rPr>
              <a:t>وقتی فرد بیان میکند قصد خودکشی دارم شنیدن این 3 کلمه </a:t>
            </a:r>
            <a:r>
              <a:rPr lang="fa-IR" sz="1800" dirty="0" smtClean="0">
                <a:solidFill>
                  <a:prstClr val="black"/>
                </a:solidFill>
                <a:latin typeface="Calibri"/>
                <a:ea typeface="Calibri"/>
              </a:rPr>
              <a:t>شوکه کننده است اما </a:t>
            </a:r>
            <a:r>
              <a:rPr lang="fa-IR" sz="1800" dirty="0">
                <a:solidFill>
                  <a:prstClr val="black"/>
                </a:solidFill>
                <a:latin typeface="Calibri"/>
                <a:ea typeface="Calibri"/>
              </a:rPr>
              <a:t>عزیزتان یک هدیه به شما داده‌است. او شما را به حریم خود راه داده‌ است. این فرد به شما فرصت داده تا به او کمک کنید. چیزی که می‌گویید خیلی مهم است. این می‌تواند باعث شود فرد شما را بیش‌تر به حریم خود راه بدهد- یا کلا در را ببندد. </a:t>
            </a:r>
          </a:p>
          <a:p>
            <a:pPr marL="0" lvl="0" indent="0" algn="just" rtl="1">
              <a:lnSpc>
                <a:spcPct val="107000"/>
              </a:lnSpc>
              <a:spcBef>
                <a:spcPts val="0"/>
              </a:spcBef>
              <a:spcAft>
                <a:spcPts val="800"/>
              </a:spcAft>
              <a:buClr>
                <a:prstClr val="white"/>
              </a:buClr>
              <a:buNone/>
            </a:pPr>
            <a:r>
              <a:rPr lang="fa-IR" sz="1800" dirty="0">
                <a:solidFill>
                  <a:prstClr val="black"/>
                </a:solidFill>
                <a:latin typeface="Calibri"/>
                <a:ea typeface="Calibri"/>
              </a:rPr>
              <a:t>وقتی فردی افکار مرتبط با قصد خودکشی را برای شما افشا می‌کند، حرف‌ها و رفتارتان می‌تواند به او کمک کند </a:t>
            </a:r>
            <a:r>
              <a:rPr lang="fa-IR" sz="1800" u="sng" dirty="0">
                <a:solidFill>
                  <a:prstClr val="black"/>
                </a:solidFill>
                <a:latin typeface="Calibri"/>
                <a:ea typeface="Calibri"/>
              </a:rPr>
              <a:t>کم‌تر احساس تنهایی کند و در نتیجه، امیدوارتر شود. </a:t>
            </a:r>
            <a:r>
              <a:rPr lang="fa-IR" sz="1800" dirty="0">
                <a:solidFill>
                  <a:prstClr val="black"/>
                </a:solidFill>
                <a:latin typeface="Calibri"/>
                <a:ea typeface="Calibri"/>
              </a:rPr>
              <a:t>سوال‌های خوبی که می‌توانید از خودتان بپرسید این است: آن‌چه من می‌خواهم بگویم چه کمکی به این فرد می‌کند؟ چه آسیبی به او می‌زند؟</a:t>
            </a:r>
          </a:p>
          <a:p>
            <a:pPr marL="0" lvl="0" indent="0" algn="just" rtl="1">
              <a:lnSpc>
                <a:spcPct val="107000"/>
              </a:lnSpc>
              <a:spcBef>
                <a:spcPts val="0"/>
              </a:spcBef>
              <a:spcAft>
                <a:spcPts val="800"/>
              </a:spcAft>
              <a:buClr>
                <a:prstClr val="white"/>
              </a:buClr>
              <a:buNone/>
            </a:pPr>
            <a:r>
              <a:rPr lang="fa-IR" sz="1800" dirty="0">
                <a:solidFill>
                  <a:prstClr val="black"/>
                </a:solidFill>
                <a:latin typeface="Calibri"/>
                <a:ea typeface="Calibri"/>
              </a:rPr>
              <a:t>در بسیاری از موارد افراد در معرض خطر خودکشی همزمان مشکل ارتباطی هم دارند. در نتیجه مهم است که با آنها ارتباط برقرار کرده و با آنها  صحبت کنیم</a:t>
            </a:r>
            <a:r>
              <a:rPr lang="fa-IR" sz="1800" dirty="0" smtClean="0">
                <a:solidFill>
                  <a:prstClr val="black"/>
                </a:solidFill>
                <a:latin typeface="Calibri"/>
                <a:ea typeface="Calibri"/>
              </a:rPr>
              <a:t>.</a:t>
            </a:r>
            <a:endParaRPr lang="fa-IR" sz="1800" dirty="0">
              <a:solidFill>
                <a:prstClr val="black"/>
              </a:solidFill>
              <a:latin typeface="Calibri"/>
              <a:ea typeface="Calibri"/>
            </a:endParaRPr>
          </a:p>
        </p:txBody>
      </p:sp>
      <p:sp>
        <p:nvSpPr>
          <p:cNvPr id="4" name="Rounded Rectangle 3"/>
          <p:cNvSpPr/>
          <p:nvPr/>
        </p:nvSpPr>
        <p:spPr>
          <a:xfrm>
            <a:off x="1146220" y="51517"/>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marL="285750" lvl="0" indent="-285750" algn="ctr" rtl="1">
              <a:spcBef>
                <a:spcPct val="20000"/>
              </a:spcBef>
              <a:spcAft>
                <a:spcPts val="600"/>
              </a:spcAft>
              <a:buClr>
                <a:prstClr val="white"/>
              </a:buClr>
              <a:buSzPct val="80000"/>
              <a:buFont typeface="Wingdings 3" panose="05040102010807070707" pitchFamily="18" charset="2"/>
              <a:buChar char=""/>
            </a:pPr>
            <a:r>
              <a:rPr lang="fa-IR" dirty="0">
                <a:solidFill>
                  <a:srgbClr val="000000"/>
                </a:solidFill>
                <a:latin typeface="B Nazanin,Bold"/>
              </a:rPr>
              <a:t>افکار و احساسات افرادی که در مورد خودکشی حرف میزنند را بدون قضاوت </a:t>
            </a:r>
            <a:r>
              <a:rPr lang="fa-IR" dirty="0" smtClean="0">
                <a:solidFill>
                  <a:srgbClr val="FF0000"/>
                </a:solidFill>
                <a:latin typeface="B Nazanin,Bold"/>
              </a:rPr>
              <a:t>بشنویم (ب)</a:t>
            </a:r>
            <a:endParaRPr lang="fa-IR" dirty="0">
              <a:solidFill>
                <a:srgbClr val="FF0000"/>
              </a:solidFill>
              <a:latin typeface="B Nazanin,Bold"/>
            </a:endParaRPr>
          </a:p>
        </p:txBody>
      </p:sp>
    </p:spTree>
    <p:extLst>
      <p:ext uri="{BB962C8B-B14F-4D97-AF65-F5344CB8AC3E}">
        <p14:creationId xmlns:p14="http://schemas.microsoft.com/office/powerpoint/2010/main" val="28702549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375118" y="1200955"/>
            <a:ext cx="10945411" cy="5277118"/>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marR="0" algn="just" rtl="1">
              <a:lnSpc>
                <a:spcPct val="107000"/>
              </a:lnSpc>
              <a:spcBef>
                <a:spcPts val="0"/>
              </a:spcBef>
              <a:spcAft>
                <a:spcPts val="0"/>
              </a:spcAft>
            </a:pPr>
            <a:r>
              <a:rPr lang="fa-IR" sz="1800" kern="1200" dirty="0">
                <a:solidFill>
                  <a:srgbClr val="000000"/>
                </a:solidFill>
                <a:effectLst/>
                <a:latin typeface="Calibri" panose="020F0502020204030204" pitchFamily="34" charset="0"/>
                <a:ea typeface="Calibri" panose="020F0502020204030204" pitchFamily="34" charset="0"/>
                <a:cs typeface="+mj-cs"/>
              </a:rPr>
              <a:t>نخستین گام در پیشگیری از خودکشی برقراری </a:t>
            </a:r>
            <a:r>
              <a:rPr lang="fa-IR" sz="1800" kern="1200" dirty="0">
                <a:solidFill>
                  <a:srgbClr val="FF0000"/>
                </a:solidFill>
                <a:effectLst/>
                <a:latin typeface="Calibri" panose="020F0502020204030204" pitchFamily="34" charset="0"/>
                <a:ea typeface="Calibri" panose="020F0502020204030204" pitchFamily="34" charset="0"/>
                <a:cs typeface="+mj-cs"/>
              </a:rPr>
              <a:t>یک ارتباط توام با اعتماد </a:t>
            </a:r>
            <a:r>
              <a:rPr lang="fa-IR" sz="1800" kern="1200" dirty="0">
                <a:solidFill>
                  <a:srgbClr val="000000"/>
                </a:solidFill>
                <a:effectLst/>
                <a:latin typeface="Calibri" panose="020F0502020204030204" pitchFamily="34" charset="0"/>
                <a:ea typeface="Calibri" panose="020F0502020204030204" pitchFamily="34" charset="0"/>
                <a:cs typeface="+mj-cs"/>
              </a:rPr>
              <a:t>است</a:t>
            </a:r>
            <a:r>
              <a:rPr lang="en-US" sz="1800" kern="1200" dirty="0">
                <a:solidFill>
                  <a:srgbClr val="000000"/>
                </a:solidFill>
                <a:effectLst/>
                <a:latin typeface="Calibri" panose="020F0502020204030204" pitchFamily="34" charset="0"/>
                <a:ea typeface="Calibri" panose="020F0502020204030204" pitchFamily="34" charset="0"/>
                <a:cs typeface="+mj-cs"/>
              </a:rPr>
              <a:t>. </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FF0000"/>
                </a:solidFill>
                <a:effectLst/>
                <a:latin typeface="Calibri" panose="020F0502020204030204" pitchFamily="34" charset="0"/>
                <a:ea typeface="Calibri" panose="020F0502020204030204" pitchFamily="34" charset="0"/>
                <a:cs typeface="+mj-cs"/>
              </a:rPr>
              <a:t>خوب گوش دهيد.</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فرد را باور كنيد و ادعا هايش را جدي بگيريد</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ارتباط و اعتماد برقرار كنيد</a:t>
            </a:r>
            <a:r>
              <a:rPr lang="en-US" sz="1800" kern="1200" dirty="0">
                <a:solidFill>
                  <a:srgbClr val="000000"/>
                </a:solidFill>
                <a:effectLst/>
                <a:latin typeface="Calibri" panose="020F0502020204030204" pitchFamily="34" charset="0"/>
                <a:ea typeface="Calibri" panose="020F0502020204030204" pitchFamily="34" charset="0"/>
                <a:cs typeface="+mj-cs"/>
              </a:rPr>
              <a:t>.</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به وي اعتماد كنيد و احترام بگذاريد</a:t>
            </a:r>
            <a:r>
              <a:rPr lang="en-US" sz="1800" kern="1200" dirty="0">
                <a:solidFill>
                  <a:srgbClr val="000000"/>
                </a:solidFill>
                <a:effectLst/>
                <a:latin typeface="Calibri" panose="020F0502020204030204" pitchFamily="34" charset="0"/>
                <a:ea typeface="Calibri" panose="020F0502020204030204" pitchFamily="34" charset="0"/>
                <a:cs typeface="+mj-cs"/>
              </a:rPr>
              <a:t>.</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آرام و درك كننده باشيد</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از او بخواهید که حرف بزند‌</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با توجه به فرد گوش دهید و خونسرد باشید </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به احساسات فرد دقت کنید</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احساسات فرد را درک کنید</a:t>
            </a:r>
            <a:r>
              <a:rPr lang="en-US" sz="1800" kern="1200" dirty="0">
                <a:solidFill>
                  <a:srgbClr val="000000"/>
                </a:solidFill>
                <a:effectLst/>
                <a:latin typeface="Calibri" panose="020F0502020204030204" pitchFamily="34" charset="0"/>
                <a:ea typeface="Calibri" panose="020F0502020204030204" pitchFamily="34" charset="0"/>
                <a:cs typeface="+mj-cs"/>
              </a:rPr>
              <a:t>.</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به داستان او گوش کنید و نشان بدهید که شنیدن آن چیزی که می‌گوید برای شما مهم است</a:t>
            </a:r>
            <a:r>
              <a:rPr lang="en-US" sz="1800" kern="1200" dirty="0">
                <a:solidFill>
                  <a:srgbClr val="000000"/>
                </a:solidFill>
                <a:effectLst/>
                <a:latin typeface="Calibri" panose="020F0502020204030204" pitchFamily="34" charset="0"/>
                <a:ea typeface="Calibri" panose="020F0502020204030204" pitchFamily="34" charset="0"/>
                <a:cs typeface="+mj-cs"/>
              </a:rPr>
              <a:t>.</a:t>
            </a:r>
            <a:endParaRPr lang="en-US" sz="1400" dirty="0">
              <a:effectLst/>
              <a:latin typeface="Calibri" panose="020F0502020204030204" pitchFamily="34" charset="0"/>
              <a:ea typeface="Calibri" panose="020F0502020204030204" pitchFamily="34" charset="0"/>
              <a:cs typeface="+mj-cs"/>
            </a:endParaRPr>
          </a:p>
          <a:p>
            <a:pPr marL="0" marR="0" indent="0" algn="just" rtl="1">
              <a:lnSpc>
                <a:spcPct val="107000"/>
              </a:lnSpc>
              <a:spcBef>
                <a:spcPts val="0"/>
              </a:spcBef>
              <a:spcAft>
                <a:spcPts val="800"/>
              </a:spcAft>
              <a:buNone/>
            </a:pPr>
            <a:endParaRPr lang="fa-IR" sz="1800" dirty="0">
              <a:latin typeface="Calibri"/>
              <a:ea typeface="Calibri"/>
              <a:cs typeface="+mj-cs"/>
            </a:endParaRPr>
          </a:p>
        </p:txBody>
      </p:sp>
      <p:sp>
        <p:nvSpPr>
          <p:cNvPr id="7" name="Rounded Rectangle 6"/>
          <p:cNvSpPr/>
          <p:nvPr/>
        </p:nvSpPr>
        <p:spPr>
          <a:xfrm>
            <a:off x="1146220" y="51517"/>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marL="285750" lvl="0" indent="-285750" algn="ctr" rtl="1">
              <a:spcBef>
                <a:spcPct val="20000"/>
              </a:spcBef>
              <a:spcAft>
                <a:spcPts val="600"/>
              </a:spcAft>
              <a:buClr>
                <a:prstClr val="white"/>
              </a:buClr>
              <a:buSzPct val="80000"/>
              <a:buFont typeface="Wingdings 3" panose="05040102010807070707" pitchFamily="18" charset="2"/>
              <a:buChar char=""/>
            </a:pPr>
            <a:r>
              <a:rPr lang="fa-IR" dirty="0">
                <a:solidFill>
                  <a:srgbClr val="000000"/>
                </a:solidFill>
                <a:latin typeface="B Nazanin,Bold"/>
              </a:rPr>
              <a:t>افکار و احساسات افرادی که در مورد خودکشی حرف میزنند را بدون قضاوت </a:t>
            </a:r>
            <a:r>
              <a:rPr lang="fa-IR" dirty="0" smtClean="0">
                <a:solidFill>
                  <a:srgbClr val="FF0000"/>
                </a:solidFill>
                <a:latin typeface="B Nazanin,Bold"/>
              </a:rPr>
              <a:t>بشنویم (ب)</a:t>
            </a:r>
            <a:endParaRPr lang="fa-IR" dirty="0">
              <a:solidFill>
                <a:srgbClr val="FF0000"/>
              </a:solidFill>
              <a:latin typeface="B Nazanin,Bold"/>
            </a:endParaRPr>
          </a:p>
        </p:txBody>
      </p:sp>
    </p:spTree>
    <p:extLst>
      <p:ext uri="{BB962C8B-B14F-4D97-AF65-F5344CB8AC3E}">
        <p14:creationId xmlns:p14="http://schemas.microsoft.com/office/powerpoint/2010/main" val="2230766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1146220" y="1252470"/>
            <a:ext cx="9271156" cy="5199845"/>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به وي بگوييد كه ميدانيد كه افكار و احساساتش واقعي است.</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اجازه دهيد وي بتواند صادقانه درباره ي آنچه فكر و احساس ميكند حرف بزند.</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به فرد بگوييد كه به وي توجه داريد و موضوع برايتان مهم است.</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همدلي نشان دهيد نه دلسوزي</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به او بگویید که زندگی و سلامتی‌اش برای شما مهم است</a:t>
            </a:r>
            <a:r>
              <a:rPr lang="en-US" sz="1800" kern="1200" dirty="0">
                <a:solidFill>
                  <a:srgbClr val="000000"/>
                </a:solidFill>
                <a:effectLst/>
                <a:latin typeface="Calibri" panose="020F0502020204030204" pitchFamily="34" charset="0"/>
                <a:ea typeface="Calibri" panose="020F0502020204030204" pitchFamily="34" charset="0"/>
                <a:cs typeface="+mj-cs"/>
              </a:rPr>
              <a:t>. </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به او اطمینان دهید که در کنار او هستید،‌ مسائل خصوصی را بین خودتان نگه می‌دارید و حمایتش می‌کنید تا حالش بهتر شود.</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با احترام و پذیرش به صحبت های فرد گوش کنید</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به ارزش ها و عقاید بیمار احترام بگذارید</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با بیانی روشن و قابل اعتماد صحبت کنید</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توجه ، علاقه و مهربانی خود را به فرد نشان دهید</a:t>
            </a:r>
            <a:endParaRPr lang="en-US" sz="1400" dirty="0">
              <a:effectLst/>
              <a:latin typeface="Calibri" panose="020F0502020204030204" pitchFamily="34" charset="0"/>
              <a:ea typeface="Calibri" panose="020F0502020204030204" pitchFamily="34" charset="0"/>
              <a:cs typeface="+mj-cs"/>
            </a:endParaRPr>
          </a:p>
          <a:p>
            <a:pPr marL="342900" marR="0" lvl="0" indent="-342900" algn="just" rtl="1">
              <a:lnSpc>
                <a:spcPct val="107000"/>
              </a:lnSpc>
              <a:spcBef>
                <a:spcPts val="0"/>
              </a:spcBef>
              <a:spcAft>
                <a:spcPts val="0"/>
              </a:spcAft>
              <a:buClrTx/>
              <a:buFont typeface="Wingdings" panose="05000000000000000000" pitchFamily="2" charset="2"/>
              <a:buChar char=""/>
            </a:pPr>
            <a:r>
              <a:rPr lang="fa-IR" sz="1800" kern="1200" dirty="0">
                <a:solidFill>
                  <a:srgbClr val="000000"/>
                </a:solidFill>
                <a:effectLst/>
                <a:latin typeface="Calibri" panose="020F0502020204030204" pitchFamily="34" charset="0"/>
                <a:ea typeface="Calibri" panose="020F0502020204030204" pitchFamily="34" charset="0"/>
                <a:cs typeface="+mj-cs"/>
              </a:rPr>
              <a:t>اميدوار باشيد، پيام هاي اميدوارانه بدهيد</a:t>
            </a:r>
            <a:r>
              <a:rPr lang="en-US" sz="1800" kern="1200" dirty="0">
                <a:solidFill>
                  <a:srgbClr val="000000"/>
                </a:solidFill>
                <a:effectLst/>
                <a:latin typeface="Calibri" panose="020F0502020204030204" pitchFamily="34" charset="0"/>
                <a:ea typeface="Calibri" panose="020F0502020204030204" pitchFamily="34" charset="0"/>
                <a:cs typeface="+mj-cs"/>
              </a:rPr>
              <a:t>.</a:t>
            </a:r>
            <a:endParaRPr lang="en-US" sz="1400" dirty="0">
              <a:effectLst/>
              <a:latin typeface="Calibri" panose="020F0502020204030204" pitchFamily="34" charset="0"/>
              <a:ea typeface="Calibri" panose="020F0502020204030204" pitchFamily="34" charset="0"/>
              <a:cs typeface="+mj-cs"/>
            </a:endParaRPr>
          </a:p>
          <a:p>
            <a:pPr marL="0" marR="0" indent="0" algn="just" rtl="1">
              <a:lnSpc>
                <a:spcPct val="107000"/>
              </a:lnSpc>
              <a:spcBef>
                <a:spcPts val="0"/>
              </a:spcBef>
              <a:spcAft>
                <a:spcPts val="800"/>
              </a:spcAft>
              <a:buNone/>
            </a:pPr>
            <a:endParaRPr lang="fa-IR" sz="1800" dirty="0">
              <a:latin typeface="Calibri"/>
              <a:ea typeface="Calibri"/>
              <a:cs typeface="+mj-cs"/>
            </a:endParaRPr>
          </a:p>
        </p:txBody>
      </p:sp>
      <p:sp>
        <p:nvSpPr>
          <p:cNvPr id="6" name="Rounded Rectangle 5"/>
          <p:cNvSpPr/>
          <p:nvPr/>
        </p:nvSpPr>
        <p:spPr>
          <a:xfrm>
            <a:off x="1146220" y="51517"/>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marL="285750" lvl="0" indent="-285750" algn="ctr" rtl="1">
              <a:spcBef>
                <a:spcPct val="20000"/>
              </a:spcBef>
              <a:spcAft>
                <a:spcPts val="600"/>
              </a:spcAft>
              <a:buClr>
                <a:prstClr val="white"/>
              </a:buClr>
              <a:buSzPct val="80000"/>
              <a:buFont typeface="Wingdings 3" panose="05040102010807070707" pitchFamily="18" charset="2"/>
              <a:buChar char=""/>
            </a:pPr>
            <a:r>
              <a:rPr lang="fa-IR" dirty="0">
                <a:solidFill>
                  <a:srgbClr val="000000"/>
                </a:solidFill>
                <a:latin typeface="B Nazanin,Bold"/>
              </a:rPr>
              <a:t>افکار و احساسات افرادی که در مورد خودکشی حرف میزنند را بدون قضاوت </a:t>
            </a:r>
            <a:r>
              <a:rPr lang="fa-IR" dirty="0" smtClean="0">
                <a:solidFill>
                  <a:srgbClr val="FF0000"/>
                </a:solidFill>
                <a:latin typeface="B Nazanin,Bold"/>
              </a:rPr>
              <a:t>بشنویم (ب)</a:t>
            </a:r>
            <a:endParaRPr lang="fa-IR" dirty="0">
              <a:solidFill>
                <a:srgbClr val="FF0000"/>
              </a:solidFill>
              <a:latin typeface="B Nazanin,Bold"/>
            </a:endParaRPr>
          </a:p>
        </p:txBody>
      </p:sp>
    </p:spTree>
    <p:extLst>
      <p:ext uri="{BB962C8B-B14F-4D97-AF65-F5344CB8AC3E}">
        <p14:creationId xmlns:p14="http://schemas.microsoft.com/office/powerpoint/2010/main" val="36397288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marR="0" algn="just" rtl="1">
              <a:lnSpc>
                <a:spcPct val="107000"/>
              </a:lnSpc>
              <a:spcBef>
                <a:spcPts val="0"/>
              </a:spcBef>
              <a:spcAft>
                <a:spcPts val="0"/>
              </a:spcAft>
            </a:pPr>
            <a:r>
              <a:rPr lang="fa-IR" b="1" dirty="0">
                <a:solidFill>
                  <a:srgbClr val="000000"/>
                </a:solidFill>
                <a:latin typeface="Calibri" panose="020F0502020204030204" pitchFamily="34" charset="0"/>
                <a:ea typeface="Calibri" panose="020F0502020204030204" pitchFamily="34" charset="0"/>
                <a:cs typeface="+mj-cs"/>
              </a:rPr>
              <a:t>کارهایی که </a:t>
            </a:r>
            <a:r>
              <a:rPr lang="fa-IR" b="1" dirty="0">
                <a:solidFill>
                  <a:srgbClr val="FF0000"/>
                </a:solidFill>
                <a:latin typeface="Calibri" panose="020F0502020204030204" pitchFamily="34" charset="0"/>
                <a:ea typeface="Calibri" panose="020F0502020204030204" pitchFamily="34" charset="0"/>
                <a:cs typeface="+mj-cs"/>
              </a:rPr>
              <a:t>نباید</a:t>
            </a:r>
            <a:r>
              <a:rPr lang="fa-IR" b="1" dirty="0">
                <a:solidFill>
                  <a:srgbClr val="000000"/>
                </a:solidFill>
                <a:latin typeface="Calibri" panose="020F0502020204030204" pitchFamily="34" charset="0"/>
                <a:ea typeface="Calibri" panose="020F0502020204030204" pitchFamily="34" charset="0"/>
                <a:cs typeface="+mj-cs"/>
              </a:rPr>
              <a:t> انجام </a:t>
            </a:r>
            <a:r>
              <a:rPr lang="fa-IR" b="1" dirty="0" smtClean="0">
                <a:solidFill>
                  <a:srgbClr val="000000"/>
                </a:solidFill>
                <a:latin typeface="Calibri" panose="020F0502020204030204" pitchFamily="34" charset="0"/>
                <a:ea typeface="Calibri" panose="020F0502020204030204" pitchFamily="34" charset="0"/>
                <a:cs typeface="+mj-cs"/>
              </a:rPr>
              <a:t>دهید</a:t>
            </a:r>
          </a:p>
          <a:p>
            <a:pPr marL="0" marR="0" algn="just" rtl="1">
              <a:lnSpc>
                <a:spcPct val="107000"/>
              </a:lnSpc>
              <a:spcBef>
                <a:spcPts val="0"/>
              </a:spcBef>
              <a:spcAft>
                <a:spcPts val="0"/>
              </a:spcAft>
            </a:pPr>
            <a:endParaRPr lang="fa-IR" b="1" dirty="0">
              <a:solidFill>
                <a:srgbClr val="000000"/>
              </a:solidFill>
              <a:latin typeface="Calibri" panose="020F0502020204030204" pitchFamily="34" charset="0"/>
              <a:ea typeface="Calibri" panose="020F0502020204030204" pitchFamily="34" charset="0"/>
              <a:cs typeface="+mj-cs"/>
            </a:endParaRPr>
          </a:p>
          <a:p>
            <a:pPr marL="0" marR="0" algn="just" rtl="1">
              <a:lnSpc>
                <a:spcPct val="107000"/>
              </a:lnSpc>
              <a:spcBef>
                <a:spcPts val="0"/>
              </a:spcBef>
              <a:spcAft>
                <a:spcPts val="0"/>
              </a:spcAft>
              <a:buClrTx/>
              <a:buFont typeface="Wingdings" panose="05000000000000000000" pitchFamily="2" charset="2"/>
              <a:buChar char="q"/>
            </a:pPr>
            <a:r>
              <a:rPr lang="fa-IR" sz="1800" dirty="0" smtClean="0">
                <a:solidFill>
                  <a:srgbClr val="000000"/>
                </a:solidFill>
                <a:latin typeface="Calibri" panose="020F0502020204030204" pitchFamily="34" charset="0"/>
                <a:ea typeface="Calibri" panose="020F0502020204030204" pitchFamily="34" charset="0"/>
                <a:cs typeface="+mj-cs"/>
              </a:rPr>
              <a:t>مضطرب نشوید .</a:t>
            </a:r>
          </a:p>
          <a:p>
            <a:pPr marL="0" marR="0" algn="just" rtl="1">
              <a:lnSpc>
                <a:spcPct val="107000"/>
              </a:lnSpc>
              <a:spcBef>
                <a:spcPts val="0"/>
              </a:spcBef>
              <a:spcAft>
                <a:spcPts val="0"/>
              </a:spcAft>
              <a:buClrTx/>
              <a:buFont typeface="Wingdings" panose="05000000000000000000" pitchFamily="2" charset="2"/>
              <a:buChar char="q"/>
            </a:pPr>
            <a:r>
              <a:rPr lang="fa-IR" sz="1800" dirty="0" smtClean="0">
                <a:solidFill>
                  <a:srgbClr val="000000"/>
                </a:solidFill>
                <a:latin typeface="Calibri" panose="020F0502020204030204" pitchFamily="34" charset="0"/>
                <a:ea typeface="Calibri" panose="020F0502020204030204" pitchFamily="34" charset="0"/>
                <a:cs typeface="+mj-cs"/>
              </a:rPr>
              <a:t> </a:t>
            </a:r>
            <a:r>
              <a:rPr lang="fa-IR" sz="1800" dirty="0">
                <a:solidFill>
                  <a:srgbClr val="000000"/>
                </a:solidFill>
                <a:latin typeface="Calibri" panose="020F0502020204030204" pitchFamily="34" charset="0"/>
                <a:ea typeface="Calibri" panose="020F0502020204030204" pitchFamily="34" charset="0"/>
                <a:cs typeface="+mj-cs"/>
              </a:rPr>
              <a:t>به فرد قول ندهید که در مواقعی که تماس با والدین یا دوستان ضروری است، رازدار باقی خواهید ماند .</a:t>
            </a:r>
          </a:p>
          <a:p>
            <a:pPr marL="0" marR="0" algn="just" rtl="1">
              <a:lnSpc>
                <a:spcPct val="107000"/>
              </a:lnSpc>
              <a:spcBef>
                <a:spcPts val="0"/>
              </a:spcBef>
              <a:spcAft>
                <a:spcPts val="0"/>
              </a:spcAft>
              <a:buClrTx/>
              <a:buFont typeface="Wingdings" panose="05000000000000000000" pitchFamily="2" charset="2"/>
              <a:buChar char="q"/>
            </a:pPr>
            <a:r>
              <a:rPr lang="fa-IR" sz="1800" dirty="0" smtClean="0">
                <a:solidFill>
                  <a:srgbClr val="000000"/>
                </a:solidFill>
                <a:latin typeface="Calibri" panose="020F0502020204030204" pitchFamily="34" charset="0"/>
                <a:ea typeface="Calibri" panose="020F0502020204030204" pitchFamily="34" charset="0"/>
                <a:cs typeface="+mj-cs"/>
              </a:rPr>
              <a:t>خود </a:t>
            </a:r>
            <a:r>
              <a:rPr lang="fa-IR" sz="1800" dirty="0">
                <a:solidFill>
                  <a:srgbClr val="000000"/>
                </a:solidFill>
                <a:latin typeface="Calibri" panose="020F0502020204030204" pitchFamily="34" charset="0"/>
                <a:ea typeface="Calibri" panose="020F0502020204030204" pitchFamily="34" charset="0"/>
                <a:cs typeface="+mj-cs"/>
              </a:rPr>
              <a:t>افشایی نکنید .</a:t>
            </a:r>
          </a:p>
          <a:p>
            <a:pPr marL="0" marR="0" algn="just" rtl="1">
              <a:lnSpc>
                <a:spcPct val="107000"/>
              </a:lnSpc>
              <a:spcBef>
                <a:spcPts val="0"/>
              </a:spcBef>
              <a:spcAft>
                <a:spcPts val="0"/>
              </a:spcAft>
              <a:buClrTx/>
              <a:buFont typeface="Wingdings" panose="05000000000000000000" pitchFamily="2" charset="2"/>
              <a:buChar char="q"/>
            </a:pPr>
            <a:r>
              <a:rPr lang="fa-IR" sz="1800" dirty="0" smtClean="0">
                <a:solidFill>
                  <a:srgbClr val="000000"/>
                </a:solidFill>
                <a:latin typeface="Calibri" panose="020F0502020204030204" pitchFamily="34" charset="0"/>
                <a:ea typeface="Calibri" panose="020F0502020204030204" pitchFamily="34" charset="0"/>
                <a:cs typeface="+mj-cs"/>
              </a:rPr>
              <a:t>از </a:t>
            </a:r>
            <a:r>
              <a:rPr lang="fa-IR" sz="1800" dirty="0">
                <a:solidFill>
                  <a:srgbClr val="000000"/>
                </a:solidFill>
                <a:latin typeface="Calibri" panose="020F0502020204030204" pitchFamily="34" charset="0"/>
                <a:ea typeface="Calibri" panose="020F0502020204030204" pitchFamily="34" charset="0"/>
                <a:cs typeface="+mj-cs"/>
              </a:rPr>
              <a:t>قضاوت کردن یا ایجاد احساس گناه اجتناب کنید .</a:t>
            </a:r>
          </a:p>
          <a:p>
            <a:pPr marL="0" marR="0" algn="just" rtl="1">
              <a:lnSpc>
                <a:spcPct val="107000"/>
              </a:lnSpc>
              <a:spcBef>
                <a:spcPts val="0"/>
              </a:spcBef>
              <a:spcAft>
                <a:spcPts val="0"/>
              </a:spcAft>
              <a:buClrTx/>
              <a:buFont typeface="Wingdings" panose="05000000000000000000" pitchFamily="2" charset="2"/>
              <a:buChar char="q"/>
            </a:pPr>
            <a:r>
              <a:rPr lang="fa-IR" sz="1800" dirty="0" smtClean="0">
                <a:solidFill>
                  <a:srgbClr val="000000"/>
                </a:solidFill>
                <a:latin typeface="Calibri" panose="020F0502020204030204" pitchFamily="34" charset="0"/>
                <a:ea typeface="Calibri" panose="020F0502020204030204" pitchFamily="34" charset="0"/>
                <a:cs typeface="+mj-cs"/>
              </a:rPr>
              <a:t>مسئله </a:t>
            </a:r>
            <a:r>
              <a:rPr lang="fa-IR" sz="1800" dirty="0">
                <a:solidFill>
                  <a:srgbClr val="000000"/>
                </a:solidFill>
                <a:latin typeface="Calibri" panose="020F0502020204030204" pitchFamily="34" charset="0"/>
                <a:ea typeface="Calibri" panose="020F0502020204030204" pitchFamily="34" charset="0"/>
                <a:cs typeface="+mj-cs"/>
              </a:rPr>
              <a:t>را کوچک جلوه ندهید .</a:t>
            </a:r>
          </a:p>
          <a:p>
            <a:pPr marL="0" marR="0" algn="just" rtl="1">
              <a:lnSpc>
                <a:spcPct val="107000"/>
              </a:lnSpc>
              <a:spcBef>
                <a:spcPts val="0"/>
              </a:spcBef>
              <a:spcAft>
                <a:spcPts val="0"/>
              </a:spcAft>
              <a:buClrTx/>
              <a:buFont typeface="Wingdings" panose="05000000000000000000" pitchFamily="2" charset="2"/>
              <a:buChar char="q"/>
            </a:pPr>
            <a:r>
              <a:rPr lang="fa-IR" sz="1800" dirty="0">
                <a:solidFill>
                  <a:srgbClr val="000000"/>
                </a:solidFill>
                <a:latin typeface="Calibri" panose="020F0502020204030204" pitchFamily="34" charset="0"/>
                <a:ea typeface="Calibri" panose="020F0502020204030204" pitchFamily="34" charset="0"/>
                <a:cs typeface="+mj-cs"/>
              </a:rPr>
              <a:t>راه حل های ساده ندهید </a:t>
            </a:r>
            <a:r>
              <a:rPr lang="fa-IR" sz="1800" dirty="0" smtClean="0">
                <a:solidFill>
                  <a:srgbClr val="000000"/>
                </a:solidFill>
                <a:latin typeface="Calibri" panose="020F0502020204030204" pitchFamily="34" charset="0"/>
                <a:ea typeface="Calibri" panose="020F0502020204030204" pitchFamily="34" charset="0"/>
                <a:cs typeface="+mj-cs"/>
              </a:rPr>
              <a:t>(یه </a:t>
            </a:r>
            <a:r>
              <a:rPr lang="fa-IR" sz="1800" dirty="0">
                <a:solidFill>
                  <a:srgbClr val="000000"/>
                </a:solidFill>
                <a:latin typeface="Calibri" panose="020F0502020204030204" pitchFamily="34" charset="0"/>
                <a:ea typeface="Calibri" panose="020F0502020204030204" pitchFamily="34" charset="0"/>
                <a:cs typeface="+mj-cs"/>
              </a:rPr>
              <a:t>مسافرت بری حالت خوب میشه، این دختر نشد یه دختر دیگه برا</a:t>
            </a:r>
          </a:p>
          <a:p>
            <a:pPr marL="0" marR="0" algn="just" rtl="1">
              <a:lnSpc>
                <a:spcPct val="107000"/>
              </a:lnSpc>
              <a:spcBef>
                <a:spcPts val="0"/>
              </a:spcBef>
              <a:spcAft>
                <a:spcPts val="0"/>
              </a:spcAft>
              <a:buClrTx/>
              <a:buFont typeface="Wingdings" panose="05000000000000000000" pitchFamily="2" charset="2"/>
              <a:buChar char="q"/>
            </a:pPr>
            <a:r>
              <a:rPr lang="fa-IR" sz="1800" dirty="0" smtClean="0">
                <a:solidFill>
                  <a:srgbClr val="000000"/>
                </a:solidFill>
                <a:latin typeface="Calibri" panose="020F0502020204030204" pitchFamily="34" charset="0"/>
                <a:ea typeface="Calibri" panose="020F0502020204030204" pitchFamily="34" charset="0"/>
                <a:cs typeface="+mj-cs"/>
              </a:rPr>
              <a:t>...)</a:t>
            </a:r>
          </a:p>
          <a:p>
            <a:pPr marL="0" marR="0" algn="just" rtl="1">
              <a:lnSpc>
                <a:spcPct val="107000"/>
              </a:lnSpc>
              <a:spcBef>
                <a:spcPts val="0"/>
              </a:spcBef>
              <a:spcAft>
                <a:spcPts val="0"/>
              </a:spcAft>
              <a:buClrTx/>
              <a:buFont typeface="Wingdings" panose="05000000000000000000" pitchFamily="2" charset="2"/>
              <a:buChar char="q"/>
            </a:pPr>
            <a:r>
              <a:rPr lang="fa-IR" sz="1800" dirty="0" smtClean="0">
                <a:solidFill>
                  <a:srgbClr val="000000"/>
                </a:solidFill>
                <a:latin typeface="Calibri" panose="020F0502020204030204" pitchFamily="34" charset="0"/>
                <a:ea typeface="Calibri" panose="020F0502020204030204" pitchFamily="34" charset="0"/>
                <a:cs typeface="+mj-cs"/>
              </a:rPr>
              <a:t>مصرف </a:t>
            </a:r>
            <a:r>
              <a:rPr lang="fa-IR" sz="1800" dirty="0">
                <a:solidFill>
                  <a:srgbClr val="000000"/>
                </a:solidFill>
                <a:latin typeface="Calibri" panose="020F0502020204030204" pitchFamily="34" charset="0"/>
                <a:ea typeface="Calibri" panose="020F0502020204030204" pitchFamily="34" charset="0"/>
                <a:cs typeface="+mj-cs"/>
              </a:rPr>
              <a:t>مواد و الکل را پیشنهاد ندهید</a:t>
            </a:r>
          </a:p>
          <a:p>
            <a:pPr marL="0" marR="0" algn="just" rtl="1">
              <a:lnSpc>
                <a:spcPct val="107000"/>
              </a:lnSpc>
              <a:spcBef>
                <a:spcPts val="0"/>
              </a:spcBef>
              <a:spcAft>
                <a:spcPts val="0"/>
              </a:spcAft>
              <a:buClrTx/>
              <a:buFont typeface="Wingdings" panose="05000000000000000000" pitchFamily="2" charset="2"/>
              <a:buChar char="q"/>
            </a:pPr>
            <a:r>
              <a:rPr lang="fa-IR" sz="1800" dirty="0" smtClean="0">
                <a:solidFill>
                  <a:srgbClr val="000000"/>
                </a:solidFill>
                <a:latin typeface="Calibri" panose="020F0502020204030204" pitchFamily="34" charset="0"/>
                <a:ea typeface="Calibri" panose="020F0502020204030204" pitchFamily="34" charset="0"/>
                <a:cs typeface="+mj-cs"/>
              </a:rPr>
              <a:t>نخندید </a:t>
            </a:r>
            <a:r>
              <a:rPr lang="fa-IR" sz="1800" dirty="0">
                <a:solidFill>
                  <a:srgbClr val="000000"/>
                </a:solidFill>
                <a:latin typeface="Calibri" panose="020F0502020204030204" pitchFamily="34" charset="0"/>
                <a:ea typeface="Calibri" panose="020F0502020204030204" pitchFamily="34" charset="0"/>
                <a:cs typeface="+mj-cs"/>
              </a:rPr>
              <a:t>یا فرد را شرمنده نکنید .</a:t>
            </a:r>
          </a:p>
          <a:p>
            <a:pPr marL="0" marR="0" algn="just" rtl="1">
              <a:lnSpc>
                <a:spcPct val="107000"/>
              </a:lnSpc>
              <a:spcBef>
                <a:spcPts val="0"/>
              </a:spcBef>
              <a:spcAft>
                <a:spcPts val="0"/>
              </a:spcAft>
              <a:buClrTx/>
              <a:buFont typeface="Wingdings" panose="05000000000000000000" pitchFamily="2" charset="2"/>
              <a:buChar char="q"/>
            </a:pPr>
            <a:r>
              <a:rPr lang="fa-IR" sz="1800" dirty="0" smtClean="0">
                <a:solidFill>
                  <a:srgbClr val="000000"/>
                </a:solidFill>
                <a:latin typeface="Calibri" panose="020F0502020204030204" pitchFamily="34" charset="0"/>
                <a:ea typeface="Calibri" panose="020F0502020204030204" pitchFamily="34" charset="0"/>
                <a:cs typeface="+mj-cs"/>
              </a:rPr>
              <a:t>بی </a:t>
            </a:r>
            <a:r>
              <a:rPr lang="fa-IR" sz="1800" dirty="0">
                <a:solidFill>
                  <a:srgbClr val="000000"/>
                </a:solidFill>
                <a:latin typeface="Calibri" panose="020F0502020204030204" pitchFamily="34" charset="0"/>
                <a:ea typeface="Calibri" panose="020F0502020204030204" pitchFamily="34" charset="0"/>
                <a:cs typeface="+mj-cs"/>
              </a:rPr>
              <a:t>توجهی و چشم پوشی نکنید .</a:t>
            </a:r>
          </a:p>
          <a:p>
            <a:pPr marL="0" marR="0" algn="just" rtl="1">
              <a:lnSpc>
                <a:spcPct val="107000"/>
              </a:lnSpc>
              <a:spcBef>
                <a:spcPts val="0"/>
              </a:spcBef>
              <a:spcAft>
                <a:spcPts val="0"/>
              </a:spcAft>
              <a:buClrTx/>
              <a:buFont typeface="Wingdings" panose="05000000000000000000" pitchFamily="2" charset="2"/>
              <a:buChar char="q"/>
            </a:pPr>
            <a:r>
              <a:rPr lang="fa-IR" sz="1800" dirty="0" smtClean="0">
                <a:solidFill>
                  <a:srgbClr val="000000"/>
                </a:solidFill>
                <a:latin typeface="Calibri" panose="020F0502020204030204" pitchFamily="34" charset="0"/>
                <a:ea typeface="Calibri" panose="020F0502020204030204" pitchFamily="34" charset="0"/>
                <a:cs typeface="+mj-cs"/>
              </a:rPr>
              <a:t>از </a:t>
            </a:r>
            <a:r>
              <a:rPr lang="fa-IR" sz="1800" dirty="0">
                <a:solidFill>
                  <a:srgbClr val="000000"/>
                </a:solidFill>
                <a:latin typeface="Calibri" panose="020F0502020204030204" pitchFamily="34" charset="0"/>
                <a:ea typeface="Calibri" panose="020F0502020204030204" pitchFamily="34" charset="0"/>
                <a:cs typeface="+mj-cs"/>
              </a:rPr>
              <a:t>وی عصبانی نشوید .</a:t>
            </a:r>
            <a:endParaRPr lang="fa-IR" sz="1800" dirty="0">
              <a:latin typeface="Calibri"/>
              <a:ea typeface="Calibri"/>
              <a:cs typeface="+mj-cs"/>
            </a:endParaRPr>
          </a:p>
        </p:txBody>
      </p:sp>
      <p:sp>
        <p:nvSpPr>
          <p:cNvPr id="5" name="Rounded Rectangle 4"/>
          <p:cNvSpPr/>
          <p:nvPr/>
        </p:nvSpPr>
        <p:spPr>
          <a:xfrm>
            <a:off x="1146220" y="12881"/>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marL="285750" lvl="0" indent="-285750" algn="ctr" rtl="1">
              <a:spcBef>
                <a:spcPct val="20000"/>
              </a:spcBef>
              <a:spcAft>
                <a:spcPts val="600"/>
              </a:spcAft>
              <a:buClr>
                <a:prstClr val="white"/>
              </a:buClr>
              <a:buSzPct val="80000"/>
              <a:buFont typeface="Wingdings 3" panose="05040102010807070707" pitchFamily="18" charset="2"/>
              <a:buChar char=""/>
            </a:pPr>
            <a:r>
              <a:rPr lang="fa-IR" dirty="0">
                <a:solidFill>
                  <a:srgbClr val="000000"/>
                </a:solidFill>
                <a:latin typeface="B Nazanin,Bold"/>
              </a:rPr>
              <a:t>افکار و احساسات افرادی که در مورد خودکشی حرف میزنند را بدون قضاوت </a:t>
            </a:r>
            <a:r>
              <a:rPr lang="fa-IR" dirty="0" smtClean="0">
                <a:solidFill>
                  <a:srgbClr val="FF0000"/>
                </a:solidFill>
                <a:latin typeface="B Nazanin,Bold"/>
              </a:rPr>
              <a:t>بشنویم (ب)</a:t>
            </a:r>
            <a:endParaRPr lang="fa-IR" dirty="0">
              <a:solidFill>
                <a:srgbClr val="FF0000"/>
              </a:solidFill>
              <a:latin typeface="B Nazanin,Bold"/>
            </a:endParaRPr>
          </a:p>
        </p:txBody>
      </p:sp>
    </p:spTree>
    <p:extLst>
      <p:ext uri="{BB962C8B-B14F-4D97-AF65-F5344CB8AC3E}">
        <p14:creationId xmlns:p14="http://schemas.microsoft.com/office/powerpoint/2010/main" val="26833483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682581" y="1244678"/>
            <a:ext cx="10071278" cy="5482386"/>
          </a:xfrm>
          <a:prstGeom prst="round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ctr">
            <a:no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dk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dk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dk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dk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dk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dk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dk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dk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dk1"/>
                </a:solidFill>
                <a:effectLst/>
                <a:latin typeface="+mn-lt"/>
                <a:ea typeface="+mn-ea"/>
                <a:cs typeface="+mn-cs"/>
              </a:defRPr>
            </a:lvl9pPr>
          </a:lstStyle>
          <a:p>
            <a:pPr marL="0" algn="just" rtl="1">
              <a:lnSpc>
                <a:spcPct val="107000"/>
              </a:lnSpc>
              <a:spcBef>
                <a:spcPts val="0"/>
              </a:spcBef>
              <a:spcAft>
                <a:spcPts val="0"/>
              </a:spcAft>
            </a:pPr>
            <a:r>
              <a:rPr lang="fa-IR" b="1" dirty="0" smtClean="0">
                <a:latin typeface="B Zar" panose="00000400000000000000" pitchFamily="2" charset="-78"/>
                <a:ea typeface="Calibri" panose="020F0502020204030204" pitchFamily="34" charset="0"/>
                <a:cs typeface="+mj-cs"/>
              </a:rPr>
              <a:t>كارهايي كه </a:t>
            </a:r>
            <a:r>
              <a:rPr lang="fa-IR" b="1" u="sng" dirty="0" smtClean="0">
                <a:solidFill>
                  <a:srgbClr val="FF0000"/>
                </a:solidFill>
                <a:latin typeface="B Zar" panose="00000400000000000000" pitchFamily="2" charset="-78"/>
                <a:ea typeface="Calibri" panose="020F0502020204030204" pitchFamily="34" charset="0"/>
                <a:cs typeface="+mj-cs"/>
              </a:rPr>
              <a:t>نبايد</a:t>
            </a:r>
            <a:r>
              <a:rPr lang="fa-IR" b="1" dirty="0" smtClean="0">
                <a:solidFill>
                  <a:srgbClr val="FF0000"/>
                </a:solidFill>
                <a:latin typeface="B Zar" panose="00000400000000000000" pitchFamily="2" charset="-78"/>
                <a:ea typeface="Calibri" panose="020F0502020204030204" pitchFamily="34" charset="0"/>
                <a:cs typeface="+mj-cs"/>
              </a:rPr>
              <a:t> </a:t>
            </a:r>
            <a:r>
              <a:rPr lang="fa-IR" b="1" dirty="0" smtClean="0">
                <a:latin typeface="B Zar" panose="00000400000000000000" pitchFamily="2" charset="-78"/>
                <a:ea typeface="Calibri" panose="020F0502020204030204" pitchFamily="34" charset="0"/>
                <a:cs typeface="+mj-cs"/>
              </a:rPr>
              <a:t>انجام دهيد</a:t>
            </a:r>
          </a:p>
          <a:p>
            <a:pPr marL="0" algn="just" rtl="1">
              <a:lnSpc>
                <a:spcPct val="107000"/>
              </a:lnSpc>
              <a:spcBef>
                <a:spcPts val="0"/>
              </a:spcBef>
              <a:spcAft>
                <a:spcPts val="0"/>
              </a:spcAft>
            </a:pPr>
            <a:endParaRPr lang="fa-IR" b="1" dirty="0" smtClean="0">
              <a:latin typeface="B Zar" panose="00000400000000000000" pitchFamily="2" charset="-78"/>
              <a:ea typeface="Calibri" panose="020F0502020204030204" pitchFamily="34" charset="0"/>
              <a:cs typeface="+mj-cs"/>
            </a:endParaRPr>
          </a:p>
          <a:p>
            <a:pPr algn="r" rtl="1">
              <a:buClrTx/>
              <a:buFont typeface="Wingdings" panose="05000000000000000000" pitchFamily="2" charset="2"/>
              <a:buChar char="q"/>
            </a:pPr>
            <a:r>
              <a:rPr lang="fa-IR" sz="1800" dirty="0"/>
              <a:t>باخشونت وی را از خودکشی نهی نکنید </a:t>
            </a:r>
            <a:r>
              <a:rPr lang="fa-IR" sz="1800" dirty="0" smtClean="0"/>
              <a:t>.</a:t>
            </a:r>
          </a:p>
          <a:p>
            <a:pPr algn="r" rtl="1">
              <a:buClrTx/>
              <a:buFont typeface="Wingdings" panose="05000000000000000000" pitchFamily="2" charset="2"/>
              <a:buChar char="q"/>
            </a:pPr>
            <a:r>
              <a:rPr lang="fa-IR" sz="1800" dirty="0" smtClean="0"/>
              <a:t>او </a:t>
            </a:r>
            <a:r>
              <a:rPr lang="fa-IR" sz="1800" dirty="0"/>
              <a:t>را به خودکشی ترغیب نکنید، نگویید که جراتش را </a:t>
            </a:r>
            <a:r>
              <a:rPr lang="fa-IR" sz="1800" dirty="0" smtClean="0"/>
              <a:t>ندارد</a:t>
            </a:r>
            <a:endParaRPr lang="fa-IR" sz="1200" dirty="0" smtClean="0">
              <a:latin typeface="Calibri" panose="020F0502020204030204" pitchFamily="34" charset="0"/>
              <a:ea typeface="Calibri" panose="020F0502020204030204" pitchFamily="34" charset="0"/>
              <a:cs typeface="+mj-cs"/>
            </a:endParaRPr>
          </a:p>
          <a:p>
            <a:pPr algn="just" rtl="1">
              <a:lnSpc>
                <a:spcPct val="107000"/>
              </a:lnSpc>
              <a:spcBef>
                <a:spcPts val="0"/>
              </a:spcBef>
              <a:spcAft>
                <a:spcPts val="0"/>
              </a:spcAft>
              <a:buClrTx/>
              <a:buFont typeface="Wingdings" panose="05000000000000000000" pitchFamily="2" charset="2"/>
              <a:buChar char="q"/>
            </a:pPr>
            <a:r>
              <a:rPr lang="fa-IR" sz="1800" dirty="0" smtClean="0">
                <a:latin typeface="B Zar" panose="00000400000000000000" pitchFamily="2" charset="-78"/>
                <a:ea typeface="Calibri" panose="020F0502020204030204" pitchFamily="34" charset="0"/>
                <a:cs typeface="+mj-cs"/>
              </a:rPr>
              <a:t>از كلمات ميفهمم، ميدانم و چرا، استفاده نكنيد</a:t>
            </a:r>
            <a:r>
              <a:rPr lang="en-US" sz="1800" dirty="0" smtClean="0">
                <a:latin typeface="B Zar" panose="00000400000000000000" pitchFamily="2" charset="-78"/>
                <a:ea typeface="Calibri" panose="020F0502020204030204" pitchFamily="34" charset="0"/>
                <a:cs typeface="+mj-cs"/>
              </a:rPr>
              <a:t>.</a:t>
            </a:r>
            <a:endParaRPr lang="en-US" sz="1800" dirty="0" smtClean="0">
              <a:latin typeface="Calibri" panose="020F0502020204030204" pitchFamily="34" charset="0"/>
              <a:ea typeface="Calibri" panose="020F0502020204030204" pitchFamily="34" charset="0"/>
              <a:cs typeface="+mj-cs"/>
            </a:endParaRPr>
          </a:p>
          <a:p>
            <a:pPr algn="just" rtl="1">
              <a:lnSpc>
                <a:spcPct val="107000"/>
              </a:lnSpc>
              <a:spcBef>
                <a:spcPts val="0"/>
              </a:spcBef>
              <a:spcAft>
                <a:spcPts val="0"/>
              </a:spcAft>
              <a:buClrTx/>
              <a:buFont typeface="Wingdings" panose="05000000000000000000" pitchFamily="2" charset="2"/>
              <a:buChar char="q"/>
            </a:pPr>
            <a:r>
              <a:rPr lang="fa-IR" sz="1800" dirty="0" smtClean="0">
                <a:latin typeface="B Zar" panose="00000400000000000000" pitchFamily="2" charset="-78"/>
                <a:ea typeface="Calibri" panose="020F0502020204030204" pitchFamily="34" charset="0"/>
                <a:cs typeface="+mj-cs"/>
              </a:rPr>
              <a:t>زياد نصيحت نكنيد</a:t>
            </a:r>
            <a:r>
              <a:rPr lang="en-US" sz="1800" dirty="0" smtClean="0">
                <a:latin typeface="B Zar" panose="00000400000000000000" pitchFamily="2" charset="-78"/>
                <a:ea typeface="Calibri" panose="020F0502020204030204" pitchFamily="34" charset="0"/>
                <a:cs typeface="+mj-cs"/>
              </a:rPr>
              <a:t>.</a:t>
            </a:r>
            <a:endParaRPr lang="en-US" sz="1800" dirty="0" smtClean="0">
              <a:latin typeface="Calibri" panose="020F0502020204030204" pitchFamily="34" charset="0"/>
              <a:ea typeface="Calibri" panose="020F0502020204030204" pitchFamily="34" charset="0"/>
              <a:cs typeface="+mj-cs"/>
            </a:endParaRPr>
          </a:p>
          <a:p>
            <a:pPr algn="just" rtl="1">
              <a:lnSpc>
                <a:spcPct val="107000"/>
              </a:lnSpc>
              <a:spcBef>
                <a:spcPts val="0"/>
              </a:spcBef>
              <a:spcAft>
                <a:spcPts val="0"/>
              </a:spcAft>
              <a:buClrTx/>
              <a:buFont typeface="Wingdings" panose="05000000000000000000" pitchFamily="2" charset="2"/>
              <a:buChar char="q"/>
            </a:pPr>
            <a:r>
              <a:rPr lang="fa-IR" sz="1800" dirty="0" smtClean="0">
                <a:latin typeface="B Zar" panose="00000400000000000000" pitchFamily="2" charset="-78"/>
                <a:ea typeface="Calibri" panose="020F0502020204030204" pitchFamily="34" charset="0"/>
                <a:cs typeface="+mj-cs"/>
              </a:rPr>
              <a:t>درباره ي خودكشي به منزله ي راهي كه فرد برگزيده، بحث نكنيد</a:t>
            </a:r>
            <a:r>
              <a:rPr lang="en-US" sz="1800" dirty="0" smtClean="0">
                <a:latin typeface="B Zar" panose="00000400000000000000" pitchFamily="2" charset="-78"/>
                <a:ea typeface="Calibri" panose="020F0502020204030204" pitchFamily="34" charset="0"/>
                <a:cs typeface="+mj-cs"/>
              </a:rPr>
              <a:t>.</a:t>
            </a:r>
            <a:endParaRPr lang="en-US" sz="1800" dirty="0" smtClean="0">
              <a:latin typeface="Calibri" panose="020F0502020204030204" pitchFamily="34" charset="0"/>
              <a:ea typeface="Calibri" panose="020F0502020204030204" pitchFamily="34" charset="0"/>
              <a:cs typeface="+mj-cs"/>
            </a:endParaRPr>
          </a:p>
          <a:p>
            <a:pPr algn="just" rtl="1">
              <a:lnSpc>
                <a:spcPct val="107000"/>
              </a:lnSpc>
              <a:spcBef>
                <a:spcPts val="0"/>
              </a:spcBef>
              <a:spcAft>
                <a:spcPts val="0"/>
              </a:spcAft>
              <a:buClrTx/>
              <a:buFont typeface="Wingdings" panose="05000000000000000000" pitchFamily="2" charset="2"/>
              <a:buChar char="q"/>
            </a:pPr>
            <a:r>
              <a:rPr lang="fa-IR" sz="1800" dirty="0" smtClean="0">
                <a:latin typeface="B Zar" panose="00000400000000000000" pitchFamily="2" charset="-78"/>
                <a:ea typeface="Calibri" panose="020F0502020204030204" pitchFamily="34" charset="0"/>
                <a:cs typeface="+mj-cs"/>
              </a:rPr>
              <a:t>اعتقادات شخصي تان را درباره ي خودكشي بيان نكنيد</a:t>
            </a:r>
            <a:r>
              <a:rPr lang="en-US" sz="1800" dirty="0" smtClean="0">
                <a:latin typeface="B Zar" panose="00000400000000000000" pitchFamily="2" charset="-78"/>
                <a:ea typeface="Calibri" panose="020F0502020204030204" pitchFamily="34" charset="0"/>
                <a:cs typeface="+mj-cs"/>
              </a:rPr>
              <a:t>.</a:t>
            </a:r>
            <a:endParaRPr lang="en-US" sz="1800" dirty="0" smtClean="0">
              <a:latin typeface="Calibri" panose="020F0502020204030204" pitchFamily="34" charset="0"/>
              <a:ea typeface="Calibri" panose="020F0502020204030204" pitchFamily="34" charset="0"/>
              <a:cs typeface="+mj-cs"/>
            </a:endParaRPr>
          </a:p>
          <a:p>
            <a:pPr algn="just" rtl="1">
              <a:lnSpc>
                <a:spcPct val="107000"/>
              </a:lnSpc>
              <a:spcBef>
                <a:spcPts val="0"/>
              </a:spcBef>
              <a:spcAft>
                <a:spcPts val="0"/>
              </a:spcAft>
              <a:buClrTx/>
              <a:buFont typeface="Wingdings" panose="05000000000000000000" pitchFamily="2" charset="2"/>
              <a:buChar char="q"/>
            </a:pPr>
            <a:r>
              <a:rPr lang="fa-IR" sz="1800" dirty="0" smtClean="0">
                <a:latin typeface="B Zar" panose="00000400000000000000" pitchFamily="2" charset="-78"/>
                <a:ea typeface="Calibri" panose="020F0502020204030204" pitchFamily="34" charset="0"/>
                <a:cs typeface="+mj-cs"/>
              </a:rPr>
              <a:t>سعي نكنيد كاملا فرد را تحت كنترل خود درآوريد؛ او را به خود وابسته نکنید. مگر اينكه خطر قطعي وي را تهديد كند</a:t>
            </a:r>
            <a:endParaRPr lang="en-US" sz="1800" dirty="0" smtClean="0">
              <a:latin typeface="Calibri" panose="020F0502020204030204" pitchFamily="34" charset="0"/>
              <a:ea typeface="Calibri" panose="020F0502020204030204" pitchFamily="34" charset="0"/>
              <a:cs typeface="+mj-cs"/>
            </a:endParaRPr>
          </a:p>
          <a:p>
            <a:pPr algn="just" rtl="1">
              <a:lnSpc>
                <a:spcPct val="107000"/>
              </a:lnSpc>
              <a:spcBef>
                <a:spcPts val="0"/>
              </a:spcBef>
              <a:spcAft>
                <a:spcPts val="0"/>
              </a:spcAft>
              <a:buClrTx/>
              <a:buFont typeface="Wingdings" panose="05000000000000000000" pitchFamily="2" charset="2"/>
              <a:buChar char="q"/>
            </a:pPr>
            <a:r>
              <a:rPr lang="fa-IR" sz="1800" dirty="0" smtClean="0">
                <a:latin typeface="B Zar" panose="00000400000000000000" pitchFamily="2" charset="-78"/>
                <a:ea typeface="Calibri" panose="020F0502020204030204" pitchFamily="34" charset="0"/>
                <a:cs typeface="+mj-cs"/>
              </a:rPr>
              <a:t>فرد را هنگام خطر حاد رها نكنيد</a:t>
            </a:r>
            <a:r>
              <a:rPr lang="en-US" sz="1800" dirty="0" smtClean="0">
                <a:latin typeface="B Zar" panose="00000400000000000000" pitchFamily="2" charset="-78"/>
                <a:ea typeface="Calibri" panose="020F0502020204030204" pitchFamily="34" charset="0"/>
                <a:cs typeface="+mj-cs"/>
              </a:rPr>
              <a:t>.</a:t>
            </a:r>
            <a:endParaRPr lang="en-US" sz="1800" dirty="0" smtClean="0">
              <a:latin typeface="Calibri" panose="020F0502020204030204" pitchFamily="34" charset="0"/>
              <a:ea typeface="Calibri" panose="020F0502020204030204" pitchFamily="34" charset="0"/>
              <a:cs typeface="+mj-cs"/>
            </a:endParaRPr>
          </a:p>
          <a:p>
            <a:pPr algn="just" rtl="1">
              <a:lnSpc>
                <a:spcPct val="107000"/>
              </a:lnSpc>
              <a:spcBef>
                <a:spcPts val="0"/>
              </a:spcBef>
              <a:spcAft>
                <a:spcPts val="0"/>
              </a:spcAft>
              <a:buClrTx/>
              <a:buFont typeface="Wingdings" panose="05000000000000000000" pitchFamily="2" charset="2"/>
              <a:buChar char="q"/>
            </a:pPr>
            <a:r>
              <a:rPr lang="fa-IR" sz="1800" dirty="0" smtClean="0">
                <a:latin typeface="B Zar" panose="00000400000000000000" pitchFamily="2" charset="-78"/>
                <a:ea typeface="Calibri" panose="020F0502020204030204" pitchFamily="34" charset="0"/>
                <a:cs typeface="+mj-cs"/>
              </a:rPr>
              <a:t>فرد را بدون اينكه دردسترس باشيد ترك نكنيد</a:t>
            </a:r>
            <a:r>
              <a:rPr lang="en-US" sz="1800" dirty="0" smtClean="0">
                <a:latin typeface="B Zar" panose="00000400000000000000" pitchFamily="2" charset="-78"/>
                <a:ea typeface="Calibri" panose="020F0502020204030204" pitchFamily="34" charset="0"/>
                <a:cs typeface="+mj-cs"/>
              </a:rPr>
              <a:t>.</a:t>
            </a:r>
            <a:endParaRPr lang="en-US" sz="1800" dirty="0" smtClean="0">
              <a:latin typeface="Calibri" panose="020F0502020204030204" pitchFamily="34" charset="0"/>
              <a:ea typeface="Calibri" panose="020F0502020204030204" pitchFamily="34" charset="0"/>
              <a:cs typeface="+mj-cs"/>
            </a:endParaRPr>
          </a:p>
          <a:p>
            <a:pPr algn="just" rtl="1">
              <a:lnSpc>
                <a:spcPct val="107000"/>
              </a:lnSpc>
              <a:spcBef>
                <a:spcPts val="0"/>
              </a:spcBef>
              <a:spcAft>
                <a:spcPts val="0"/>
              </a:spcAft>
              <a:buClrTx/>
              <a:buFont typeface="Wingdings" panose="05000000000000000000" pitchFamily="2" charset="2"/>
              <a:buChar char="q"/>
            </a:pPr>
            <a:r>
              <a:rPr lang="fa-IR" sz="1800" dirty="0" smtClean="0">
                <a:latin typeface="B Zar" panose="00000400000000000000" pitchFamily="2" charset="-78"/>
                <a:ea typeface="Calibri" panose="020F0502020204030204" pitchFamily="34" charset="0"/>
                <a:cs typeface="+mj-cs"/>
              </a:rPr>
              <a:t>او را تنها و بدون حامي رها نكنيد (حمايت نبايد لزوما از جانب شما باشد</a:t>
            </a:r>
            <a:r>
              <a:rPr lang="fa-IR" sz="1800" b="1" dirty="0" smtClean="0">
                <a:latin typeface="B Zar" panose="00000400000000000000" pitchFamily="2" charset="-78"/>
                <a:ea typeface="Calibri" panose="020F0502020204030204" pitchFamily="34" charset="0"/>
                <a:cs typeface="+mj-cs"/>
              </a:rPr>
              <a:t>)</a:t>
            </a:r>
            <a:endParaRPr lang="en-US" sz="1800" dirty="0" smtClean="0">
              <a:latin typeface="Calibri" panose="020F0502020204030204" pitchFamily="34" charset="0"/>
              <a:ea typeface="Calibri" panose="020F0502020204030204" pitchFamily="34" charset="0"/>
              <a:cs typeface="+mj-cs"/>
            </a:endParaRPr>
          </a:p>
          <a:p>
            <a:pPr marL="0" algn="just" rtl="1">
              <a:lnSpc>
                <a:spcPct val="107000"/>
              </a:lnSpc>
              <a:spcBef>
                <a:spcPts val="0"/>
              </a:spcBef>
              <a:spcAft>
                <a:spcPts val="0"/>
              </a:spcAft>
            </a:pPr>
            <a:endParaRPr lang="en-US" sz="1400" dirty="0">
              <a:latin typeface="Calibri" panose="020F0502020204030204" pitchFamily="34" charset="0"/>
              <a:ea typeface="Calibri" panose="020F0502020204030204" pitchFamily="34" charset="0"/>
              <a:cs typeface="+mj-cs"/>
            </a:endParaRPr>
          </a:p>
        </p:txBody>
      </p:sp>
      <p:sp>
        <p:nvSpPr>
          <p:cNvPr id="6" name="Rounded Rectangle 5"/>
          <p:cNvSpPr/>
          <p:nvPr/>
        </p:nvSpPr>
        <p:spPr>
          <a:xfrm>
            <a:off x="1146220" y="51517"/>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marL="285750" lvl="0" indent="-285750" algn="ctr" rtl="1">
              <a:spcBef>
                <a:spcPct val="20000"/>
              </a:spcBef>
              <a:spcAft>
                <a:spcPts val="600"/>
              </a:spcAft>
              <a:buClr>
                <a:prstClr val="white"/>
              </a:buClr>
              <a:buSzPct val="80000"/>
              <a:buFont typeface="Wingdings 3" panose="05040102010807070707" pitchFamily="18" charset="2"/>
              <a:buChar char=""/>
            </a:pPr>
            <a:r>
              <a:rPr lang="fa-IR" dirty="0">
                <a:solidFill>
                  <a:srgbClr val="000000"/>
                </a:solidFill>
                <a:latin typeface="B Nazanin,Bold"/>
              </a:rPr>
              <a:t>افکار و احساسات افرادی که در مورد خودکشی حرف میزنند را بدون قضاوت </a:t>
            </a:r>
            <a:r>
              <a:rPr lang="fa-IR" dirty="0" smtClean="0">
                <a:solidFill>
                  <a:srgbClr val="FF0000"/>
                </a:solidFill>
                <a:latin typeface="B Nazanin,Bold"/>
              </a:rPr>
              <a:t>بشنویم (ب)</a:t>
            </a:r>
            <a:endParaRPr lang="fa-IR" dirty="0">
              <a:solidFill>
                <a:srgbClr val="FF0000"/>
              </a:solidFill>
              <a:latin typeface="B Nazanin,Bold"/>
            </a:endParaRPr>
          </a:p>
        </p:txBody>
      </p:sp>
    </p:spTree>
    <p:extLst>
      <p:ext uri="{BB962C8B-B14F-4D97-AF65-F5344CB8AC3E}">
        <p14:creationId xmlns:p14="http://schemas.microsoft.com/office/powerpoint/2010/main" val="33626787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lnSpc>
                <a:spcPct val="107000"/>
              </a:lnSpc>
              <a:spcBef>
                <a:spcPts val="0"/>
              </a:spcBef>
              <a:spcAft>
                <a:spcPts val="0"/>
              </a:spcAft>
              <a:buNone/>
            </a:pPr>
            <a:r>
              <a:rPr lang="fa-IR" sz="1800" dirty="0">
                <a:effectLst/>
                <a:latin typeface="B Zar" panose="00000400000000000000" pitchFamily="2" charset="-78"/>
                <a:ea typeface="Calibri" panose="020F0502020204030204" pitchFamily="34" charset="0"/>
                <a:cs typeface="+mj-cs"/>
              </a:rPr>
              <a:t>در برخی مواقع افراد در معرض خطر خودکشی به دلیل </a:t>
            </a:r>
            <a:r>
              <a:rPr lang="fa-IR" sz="1800" u="sng" dirty="0">
                <a:effectLst/>
                <a:latin typeface="B Zar" panose="00000400000000000000" pitchFamily="2" charset="-78"/>
                <a:ea typeface="Calibri" panose="020F0502020204030204" pitchFamily="34" charset="0"/>
                <a:cs typeface="+mj-cs"/>
              </a:rPr>
              <a:t>مشکلات ارتباطی، افسردگی، اضطراب، عزت نفس پایین، اعتماد به نفس پایین، ناامیدی و درماندگی، احساس خستگی و ضعف، درد و رنج شدید روانی، خشم و انتقام، باور به حل نشدن مشکلات، ترس از انگ و سرزنش شدن و تحقیر شدن، طرد شدن و جدی گرفته نشدن و غیرو...</a:t>
            </a:r>
            <a:r>
              <a:rPr lang="fa-IR" sz="1800" dirty="0">
                <a:effectLst/>
                <a:latin typeface="B Zar" panose="00000400000000000000" pitchFamily="2" charset="-78"/>
                <a:ea typeface="Calibri" panose="020F0502020204030204" pitchFamily="34" charset="0"/>
                <a:cs typeface="+mj-cs"/>
              </a:rPr>
              <a:t>  با وجود تمام عوامل خطر و علایم و نشانه های جسمانی، شناختی، هیجانی و رفتاری، به شکل کلامی در مورد خودکشی </a:t>
            </a:r>
            <a:r>
              <a:rPr lang="fa-IR" sz="1800" u="sng" dirty="0">
                <a:effectLst/>
                <a:latin typeface="B Zar" panose="00000400000000000000" pitchFamily="2" charset="-78"/>
                <a:ea typeface="Calibri" panose="020F0502020204030204" pitchFamily="34" charset="0"/>
                <a:cs typeface="+mj-cs"/>
              </a:rPr>
              <a:t>صحبت نمیکنند</a:t>
            </a:r>
            <a:r>
              <a:rPr lang="fa-IR" sz="1800" dirty="0">
                <a:effectLst/>
                <a:latin typeface="B Zar" panose="00000400000000000000" pitchFamily="2" charset="-78"/>
                <a:ea typeface="Calibri" panose="020F0502020204030204" pitchFamily="34" charset="0"/>
                <a:cs typeface="+mj-cs"/>
              </a:rPr>
              <a:t>، خود افشایی نمیکنند که در نتیجه خطر خودکشی شناسایی نشده و فرد در معرض اقدام و فوت قرار خواهد گرفت.</a:t>
            </a:r>
            <a:endParaRPr lang="en-US" sz="1800" dirty="0">
              <a:effectLst/>
              <a:latin typeface="Calibri" panose="020F0502020204030204" pitchFamily="34" charset="0"/>
              <a:ea typeface="Calibri" panose="020F0502020204030204" pitchFamily="34" charset="0"/>
              <a:cs typeface="+mj-cs"/>
            </a:endParaRPr>
          </a:p>
          <a:p>
            <a:pPr marL="0" marR="0" algn="just" rtl="1">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mj-cs"/>
            </a:endParaRPr>
          </a:p>
        </p:txBody>
      </p:sp>
      <p:sp>
        <p:nvSpPr>
          <p:cNvPr id="4" name="Rounded Rectangle 3"/>
          <p:cNvSpPr/>
          <p:nvPr/>
        </p:nvSpPr>
        <p:spPr>
          <a:xfrm>
            <a:off x="1223494" y="136441"/>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algn="ctr"/>
            <a:r>
              <a:rPr lang="fa-IR" sz="2000" dirty="0">
                <a:solidFill>
                  <a:srgbClr val="000000"/>
                </a:solidFill>
                <a:latin typeface="B Nazanin,Bold"/>
              </a:rPr>
              <a:t>از افرادی که نشانه های خودکشی را بروز میدهند ولی در مورد خودکشی حرف </a:t>
            </a:r>
            <a:r>
              <a:rPr lang="fa-IR" sz="2000" dirty="0" smtClean="0">
                <a:solidFill>
                  <a:srgbClr val="000000"/>
                </a:solidFill>
                <a:latin typeface="B Nazanin,Bold"/>
              </a:rPr>
              <a:t>نمیزنند سوال </a:t>
            </a:r>
            <a:r>
              <a:rPr lang="fa-IR" sz="2000" dirty="0">
                <a:solidFill>
                  <a:srgbClr val="FF0000"/>
                </a:solidFill>
                <a:latin typeface="B Nazanin,Bold"/>
              </a:rPr>
              <a:t>بپرسیم </a:t>
            </a:r>
            <a:r>
              <a:rPr lang="fa-IR" sz="2000" dirty="0" smtClean="0">
                <a:solidFill>
                  <a:srgbClr val="FF0000"/>
                </a:solidFill>
                <a:latin typeface="B Nazanin,Bold"/>
              </a:rPr>
              <a:t>(ب)</a:t>
            </a:r>
            <a:endParaRPr lang="fa-IR" sz="2000" dirty="0" smtClean="0">
              <a:ln w="12700">
                <a:solidFill>
                  <a:schemeClr val="accent5"/>
                </a:solidFill>
                <a:prstDash val="solid"/>
              </a:ln>
              <a:pattFill prst="ltDnDiag">
                <a:fgClr>
                  <a:schemeClr val="accent5">
                    <a:lumMod val="60000"/>
                    <a:lumOff val="40000"/>
                  </a:schemeClr>
                </a:fgClr>
                <a:bgClr>
                  <a:schemeClr val="bg1"/>
                </a:bgClr>
              </a:pattFill>
              <a:latin typeface="B Nazanin,Bold"/>
            </a:endParaRPr>
          </a:p>
        </p:txBody>
      </p:sp>
    </p:spTree>
    <p:extLst>
      <p:ext uri="{BB962C8B-B14F-4D97-AF65-F5344CB8AC3E}">
        <p14:creationId xmlns:p14="http://schemas.microsoft.com/office/powerpoint/2010/main" val="35486197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indent="0" algn="just" rtl="1">
              <a:lnSpc>
                <a:spcPct val="107000"/>
              </a:lnSpc>
              <a:spcBef>
                <a:spcPts val="0"/>
              </a:spcBef>
              <a:spcAft>
                <a:spcPts val="0"/>
              </a:spcAft>
              <a:buNone/>
            </a:pPr>
            <a:r>
              <a:rPr lang="fa-IR" sz="1800" dirty="0">
                <a:effectLst/>
                <a:latin typeface="B Zar" panose="00000400000000000000" pitchFamily="2" charset="-78"/>
                <a:ea typeface="Calibri" panose="020F0502020204030204" pitchFamily="34" charset="0"/>
                <a:cs typeface="+mj-cs"/>
              </a:rPr>
              <a:t>بهترین راه برای پی بردن به افکار خودکشی در یک فرد این است که </a:t>
            </a:r>
            <a:r>
              <a:rPr lang="fa-IR" sz="1800" dirty="0">
                <a:solidFill>
                  <a:srgbClr val="FF0000"/>
                </a:solidFill>
                <a:effectLst/>
                <a:latin typeface="B Zar" panose="00000400000000000000" pitchFamily="2" charset="-78"/>
                <a:ea typeface="Calibri" panose="020F0502020204030204" pitchFamily="34" charset="0"/>
                <a:cs typeface="+mj-cs"/>
              </a:rPr>
              <a:t>در مورد خودکشی از او سوال کنیم (بپرسیم)</a:t>
            </a:r>
            <a:r>
              <a:rPr lang="fa-IR" sz="1800" dirty="0">
                <a:effectLst/>
                <a:latin typeface="B Zar" panose="00000400000000000000" pitchFamily="2" charset="-78"/>
                <a:ea typeface="Calibri" panose="020F0502020204030204" pitchFamily="34" charset="0"/>
                <a:cs typeface="+mj-cs"/>
              </a:rPr>
              <a:t> </a:t>
            </a:r>
            <a:r>
              <a:rPr lang="fa-IR" sz="1800" u="sng" dirty="0">
                <a:effectLst/>
                <a:latin typeface="B Zar" panose="00000400000000000000" pitchFamily="2" charset="-78"/>
                <a:ea typeface="Calibri" panose="020F0502020204030204" pitchFamily="34" charset="0"/>
                <a:cs typeface="+mj-cs"/>
              </a:rPr>
              <a:t>سئوال درباره خودکشی باعث ایجاد افکار خودکشی نمی شود. </a:t>
            </a:r>
            <a:r>
              <a:rPr lang="fa-IR" sz="1800" dirty="0">
                <a:effectLst/>
                <a:latin typeface="B Zar" panose="00000400000000000000" pitchFamily="2" charset="-78"/>
                <a:ea typeface="Calibri" panose="020F0502020204030204" pitchFamily="34" charset="0"/>
                <a:cs typeface="+mj-cs"/>
              </a:rPr>
              <a:t>در حقیقت افراد خوشحال می شوند راجع به خودکشی و سئوالاتی که با آن دست و پنجه نرم می کنند به صورت واضح و مستقیم صحبت کنند. در واقع ارزیابی خطر خودکشی و توجه به درد هیجانی و همدلی با هیجان هایی که فرد را به سمت خودکشی سوق می دهد یکی از مولفه های مهم کاهش شدت افکار خودکشی است</a:t>
            </a:r>
            <a:r>
              <a:rPr lang="en-US" sz="1800" dirty="0">
                <a:effectLst/>
                <a:latin typeface="B Zar" panose="00000400000000000000" pitchFamily="2" charset="-78"/>
                <a:ea typeface="Calibri" panose="020F0502020204030204" pitchFamily="34" charset="0"/>
                <a:cs typeface="+mj-cs"/>
              </a:rPr>
              <a:t>.</a:t>
            </a:r>
            <a:endParaRPr lang="en-US" sz="1800" dirty="0">
              <a:effectLst/>
              <a:latin typeface="Calibri" panose="020F0502020204030204" pitchFamily="34" charset="0"/>
              <a:ea typeface="Calibri" panose="020F0502020204030204" pitchFamily="34" charset="0"/>
              <a:cs typeface="+mj-cs"/>
            </a:endParaRPr>
          </a:p>
          <a:p>
            <a:pPr marL="0" marR="0" algn="just" rtl="1">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mj-cs"/>
            </a:endParaRPr>
          </a:p>
        </p:txBody>
      </p:sp>
      <p:sp>
        <p:nvSpPr>
          <p:cNvPr id="4" name="Rounded Rectangle 3"/>
          <p:cNvSpPr/>
          <p:nvPr/>
        </p:nvSpPr>
        <p:spPr>
          <a:xfrm>
            <a:off x="1223494" y="136441"/>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algn="ctr"/>
            <a:r>
              <a:rPr lang="fa-IR" sz="2000" dirty="0">
                <a:solidFill>
                  <a:srgbClr val="000000"/>
                </a:solidFill>
                <a:latin typeface="B Nazanin,Bold"/>
              </a:rPr>
              <a:t>از افرادی که نشانه های خودکشی را بروز میدهند ولی در مورد خودکشی حرف </a:t>
            </a:r>
            <a:r>
              <a:rPr lang="fa-IR" sz="2000" dirty="0" smtClean="0">
                <a:solidFill>
                  <a:srgbClr val="000000"/>
                </a:solidFill>
                <a:latin typeface="B Nazanin,Bold"/>
              </a:rPr>
              <a:t>نمیزنند سوال </a:t>
            </a:r>
            <a:r>
              <a:rPr lang="fa-IR" sz="2000" dirty="0">
                <a:solidFill>
                  <a:srgbClr val="FF0000"/>
                </a:solidFill>
                <a:latin typeface="B Nazanin,Bold"/>
              </a:rPr>
              <a:t>بپرسیم </a:t>
            </a:r>
            <a:r>
              <a:rPr lang="fa-IR" sz="2000" dirty="0" smtClean="0">
                <a:solidFill>
                  <a:srgbClr val="FF0000"/>
                </a:solidFill>
                <a:latin typeface="B Nazanin,Bold"/>
              </a:rPr>
              <a:t>(ب)</a:t>
            </a:r>
            <a:endParaRPr lang="fa-IR" sz="2000" dirty="0" smtClean="0">
              <a:ln w="12700">
                <a:solidFill>
                  <a:schemeClr val="accent5"/>
                </a:solidFill>
                <a:prstDash val="solid"/>
              </a:ln>
              <a:pattFill prst="ltDnDiag">
                <a:fgClr>
                  <a:schemeClr val="accent5">
                    <a:lumMod val="60000"/>
                    <a:lumOff val="40000"/>
                  </a:schemeClr>
                </a:fgClr>
                <a:bgClr>
                  <a:schemeClr val="bg1"/>
                </a:bgClr>
              </a:pattFill>
              <a:latin typeface="B Nazanin,Bold"/>
            </a:endParaRPr>
          </a:p>
        </p:txBody>
      </p:sp>
    </p:spTree>
    <p:extLst>
      <p:ext uri="{BB962C8B-B14F-4D97-AF65-F5344CB8AC3E}">
        <p14:creationId xmlns:p14="http://schemas.microsoft.com/office/powerpoint/2010/main" val="35409983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marR="0" indent="0" algn="just" rtl="1">
              <a:lnSpc>
                <a:spcPct val="107000"/>
              </a:lnSpc>
              <a:spcBef>
                <a:spcPts val="0"/>
              </a:spcBef>
              <a:spcAft>
                <a:spcPts val="0"/>
              </a:spcAft>
              <a:buNone/>
            </a:pPr>
            <a:r>
              <a:rPr lang="fa-IR" b="1" dirty="0">
                <a:effectLst/>
                <a:latin typeface="B Zar" panose="00000400000000000000" pitchFamily="2" charset="-78"/>
                <a:ea typeface="Calibri" panose="020F0502020204030204" pitchFamily="34" charset="0"/>
                <a:cs typeface="+mj-cs"/>
              </a:rPr>
              <a:t>کی بپرسیم؟</a:t>
            </a:r>
            <a:endParaRPr lang="en-US" dirty="0">
              <a:effectLst/>
              <a:latin typeface="Calibri" panose="020F0502020204030204" pitchFamily="34" charset="0"/>
              <a:ea typeface="Calibri" panose="020F0502020204030204" pitchFamily="34" charset="0"/>
              <a:cs typeface="+mj-cs"/>
            </a:endParaRPr>
          </a:p>
          <a:p>
            <a:pPr marL="0" marR="0" indent="0" algn="just" rtl="1">
              <a:lnSpc>
                <a:spcPct val="107000"/>
              </a:lnSpc>
              <a:spcBef>
                <a:spcPts val="0"/>
              </a:spcBef>
              <a:spcAft>
                <a:spcPts val="0"/>
              </a:spcAft>
              <a:buNone/>
            </a:pPr>
            <a:r>
              <a:rPr lang="fa-IR" sz="1800" dirty="0">
                <a:effectLst/>
                <a:latin typeface="B Zar" panose="00000400000000000000" pitchFamily="2" charset="-78"/>
                <a:ea typeface="Calibri" panose="020F0502020204030204" pitchFamily="34" charset="0"/>
                <a:cs typeface="+mj-cs"/>
              </a:rPr>
              <a:t>وقتی </a:t>
            </a:r>
            <a:r>
              <a:rPr lang="fa-IR" sz="1800" dirty="0">
                <a:solidFill>
                  <a:srgbClr val="FF0000"/>
                </a:solidFill>
                <a:effectLst/>
                <a:latin typeface="B Zar" panose="00000400000000000000" pitchFamily="2" charset="-78"/>
                <a:ea typeface="Calibri" panose="020F0502020204030204" pitchFamily="34" charset="0"/>
                <a:cs typeface="+mj-cs"/>
              </a:rPr>
              <a:t>علایم و نشانه های خودکشی </a:t>
            </a:r>
            <a:r>
              <a:rPr lang="fa-IR" sz="1800" dirty="0">
                <a:effectLst/>
                <a:latin typeface="B Zar" panose="00000400000000000000" pitchFamily="2" charset="-78"/>
                <a:ea typeface="Calibri" panose="020F0502020204030204" pitchFamily="34" charset="0"/>
                <a:cs typeface="+mj-cs"/>
              </a:rPr>
              <a:t>از قبیل: </a:t>
            </a:r>
            <a:endParaRPr lang="en-US" sz="1800" dirty="0">
              <a:effectLst/>
              <a:latin typeface="Calibri" panose="020F0502020204030204" pitchFamily="34" charset="0"/>
              <a:ea typeface="Calibri" panose="020F0502020204030204" pitchFamily="34" charset="0"/>
              <a:cs typeface="+mj-cs"/>
            </a:endParaRPr>
          </a:p>
          <a:p>
            <a:pPr marL="0" marR="0" indent="0" algn="just" rtl="1">
              <a:lnSpc>
                <a:spcPct val="107000"/>
              </a:lnSpc>
              <a:spcBef>
                <a:spcPts val="0"/>
              </a:spcBef>
              <a:spcAft>
                <a:spcPts val="0"/>
              </a:spcAft>
              <a:buNone/>
            </a:pPr>
            <a:r>
              <a:rPr lang="fa-IR" sz="1800" b="1" dirty="0">
                <a:effectLst/>
                <a:latin typeface="B Zar" panose="00000400000000000000" pitchFamily="2" charset="-78"/>
                <a:ea typeface="Calibri" panose="020F0502020204030204" pitchFamily="34" charset="0"/>
                <a:cs typeface="+mj-cs"/>
              </a:rPr>
              <a:t>نشانه های رفتاری</a:t>
            </a:r>
            <a:r>
              <a:rPr lang="fa-IR" sz="1800" dirty="0">
                <a:effectLst/>
                <a:latin typeface="B Zar" panose="00000400000000000000" pitchFamily="2" charset="-78"/>
                <a:ea typeface="Calibri" panose="020F0502020204030204" pitchFamily="34" charset="0"/>
                <a:cs typeface="+mj-cs"/>
              </a:rPr>
              <a:t>: گوشه گیری، کاهش پیشرفت تحصیلی، کاهش علایق، اهدا عضو، بخشیدن وسایل، نهیه ابزار خودکشی، نوشتن وصیت نامه، خداحافظی کردن، برنامه ریزی و تعیین زمان و مکان خودکشی ... </a:t>
            </a:r>
            <a:endParaRPr lang="en-US" sz="1800" dirty="0">
              <a:effectLst/>
              <a:latin typeface="Calibri" panose="020F0502020204030204" pitchFamily="34" charset="0"/>
              <a:ea typeface="Calibri" panose="020F0502020204030204" pitchFamily="34" charset="0"/>
              <a:cs typeface="+mj-cs"/>
            </a:endParaRPr>
          </a:p>
          <a:p>
            <a:pPr marL="0" marR="0" indent="0" algn="just" rtl="1">
              <a:lnSpc>
                <a:spcPct val="107000"/>
              </a:lnSpc>
              <a:spcBef>
                <a:spcPts val="0"/>
              </a:spcBef>
              <a:spcAft>
                <a:spcPts val="0"/>
              </a:spcAft>
              <a:buNone/>
            </a:pPr>
            <a:r>
              <a:rPr lang="fa-IR" sz="1800" b="1" dirty="0">
                <a:effectLst/>
                <a:latin typeface="B Zar" panose="00000400000000000000" pitchFamily="2" charset="-78"/>
                <a:ea typeface="Calibri" panose="020F0502020204030204" pitchFamily="34" charset="0"/>
                <a:cs typeface="+mj-cs"/>
              </a:rPr>
              <a:t>نشانه های جسمی: </a:t>
            </a:r>
            <a:r>
              <a:rPr lang="fa-IR" sz="1800" dirty="0">
                <a:effectLst/>
                <a:latin typeface="B Zar" panose="00000400000000000000" pitchFamily="2" charset="-78"/>
                <a:ea typeface="Calibri" panose="020F0502020204030204" pitchFamily="34" charset="0"/>
                <a:cs typeface="+mj-cs"/>
              </a:rPr>
              <a:t>تغییر الگوی خواب واشتها، افزایش یا کاهش وزن ، عدم اهمیت به ظاهر و پوشش </a:t>
            </a:r>
            <a:endParaRPr lang="en-US" sz="1800" dirty="0">
              <a:effectLst/>
              <a:latin typeface="Calibri" panose="020F0502020204030204" pitchFamily="34" charset="0"/>
              <a:ea typeface="Calibri" panose="020F0502020204030204" pitchFamily="34" charset="0"/>
              <a:cs typeface="+mj-cs"/>
            </a:endParaRPr>
          </a:p>
          <a:p>
            <a:pPr marL="0" marR="0" indent="0" algn="just" rtl="1">
              <a:lnSpc>
                <a:spcPct val="107000"/>
              </a:lnSpc>
              <a:spcBef>
                <a:spcPts val="0"/>
              </a:spcBef>
              <a:spcAft>
                <a:spcPts val="0"/>
              </a:spcAft>
              <a:buNone/>
            </a:pPr>
            <a:r>
              <a:rPr lang="fa-IR" sz="1800" b="1" dirty="0">
                <a:effectLst/>
                <a:latin typeface="B Zar" panose="00000400000000000000" pitchFamily="2" charset="-78"/>
                <a:ea typeface="Calibri" panose="020F0502020204030204" pitchFamily="34" charset="0"/>
                <a:cs typeface="+mj-cs"/>
              </a:rPr>
              <a:t>نشانه های احساسی- عاطفی: </a:t>
            </a:r>
            <a:r>
              <a:rPr lang="fa-IR" sz="1800" dirty="0">
                <a:effectLst/>
                <a:latin typeface="B Zar" panose="00000400000000000000" pitchFamily="2" charset="-78"/>
                <a:ea typeface="Calibri" panose="020F0502020204030204" pitchFamily="34" charset="0"/>
                <a:cs typeface="+mj-cs"/>
              </a:rPr>
              <a:t>احساس غمگینی- خشم- ناامیدی- اضطراب-  بی ارزشی و بی کفایتی- احساس تنهایی و دوست داشتنی نبودن- احساس بی لذتی- بهبود ناگهانی خلق بعد از یک دوره طولانی</a:t>
            </a:r>
            <a:endParaRPr lang="en-US" sz="1800" dirty="0">
              <a:effectLst/>
              <a:latin typeface="Calibri" panose="020F0502020204030204" pitchFamily="34" charset="0"/>
              <a:ea typeface="Calibri" panose="020F0502020204030204" pitchFamily="34" charset="0"/>
              <a:cs typeface="+mj-cs"/>
            </a:endParaRPr>
          </a:p>
          <a:p>
            <a:pPr marL="0" marR="0" indent="0" algn="just" rtl="1">
              <a:lnSpc>
                <a:spcPct val="107000"/>
              </a:lnSpc>
              <a:spcBef>
                <a:spcPts val="0"/>
              </a:spcBef>
              <a:spcAft>
                <a:spcPts val="0"/>
              </a:spcAft>
              <a:buNone/>
            </a:pPr>
            <a:r>
              <a:rPr lang="fa-IR" sz="1800" b="1" dirty="0">
                <a:effectLst/>
                <a:latin typeface="B Zar" panose="00000400000000000000" pitchFamily="2" charset="-78"/>
                <a:ea typeface="Calibri" panose="020F0502020204030204" pitchFamily="34" charset="0"/>
                <a:cs typeface="+mj-cs"/>
              </a:rPr>
              <a:t>نشانه های</a:t>
            </a:r>
            <a:r>
              <a:rPr lang="fa-IR" sz="1800" dirty="0">
                <a:effectLst/>
                <a:latin typeface="B Zar" panose="00000400000000000000" pitchFamily="2" charset="-78"/>
                <a:ea typeface="Calibri" panose="020F0502020204030204" pitchFamily="34" charset="0"/>
                <a:cs typeface="+mj-cs"/>
              </a:rPr>
              <a:t> </a:t>
            </a:r>
            <a:r>
              <a:rPr lang="fa-IR" sz="1800" b="1" dirty="0">
                <a:effectLst/>
                <a:latin typeface="B Zar" panose="00000400000000000000" pitchFamily="2" charset="-78"/>
                <a:ea typeface="Calibri" panose="020F0502020204030204" pitchFamily="34" charset="0"/>
                <a:cs typeface="+mj-cs"/>
              </a:rPr>
              <a:t>شناختی:  </a:t>
            </a:r>
            <a:r>
              <a:rPr lang="fa-IR" sz="1800" dirty="0">
                <a:effectLst/>
                <a:latin typeface="B Zar" panose="00000400000000000000" pitchFamily="2" charset="-78"/>
                <a:ea typeface="Calibri" panose="020F0502020204030204" pitchFamily="34" charset="0"/>
                <a:cs typeface="+mj-cs"/>
              </a:rPr>
              <a:t>اشتغالات ذهنی</a:t>
            </a:r>
            <a:r>
              <a:rPr lang="fa-IR" sz="1800" b="1" dirty="0">
                <a:effectLst/>
                <a:latin typeface="B Zar" panose="00000400000000000000" pitchFamily="2" charset="-78"/>
                <a:ea typeface="Calibri" panose="020F0502020204030204" pitchFamily="34" charset="0"/>
                <a:cs typeface="+mj-cs"/>
              </a:rPr>
              <a:t>، </a:t>
            </a:r>
            <a:r>
              <a:rPr lang="fa-IR" sz="1800" dirty="0">
                <a:effectLst/>
                <a:latin typeface="B Zar" panose="00000400000000000000" pitchFamily="2" charset="-78"/>
                <a:ea typeface="Calibri" panose="020F0502020204030204" pitchFamily="34" charset="0"/>
                <a:cs typeface="+mj-cs"/>
              </a:rPr>
              <a:t>توجه و تمرکز پایین</a:t>
            </a:r>
            <a:r>
              <a:rPr lang="fa-IR" sz="1800" b="1" dirty="0">
                <a:effectLst/>
                <a:latin typeface="B Zar" panose="00000400000000000000" pitchFamily="2" charset="-78"/>
                <a:ea typeface="Calibri" panose="020F0502020204030204" pitchFamily="34" charset="0"/>
                <a:cs typeface="+mj-cs"/>
              </a:rPr>
              <a:t>، </a:t>
            </a:r>
            <a:r>
              <a:rPr lang="fa-IR" sz="1800" dirty="0">
                <a:effectLst/>
                <a:latin typeface="B Zar" panose="00000400000000000000" pitchFamily="2" charset="-78"/>
                <a:ea typeface="Calibri" panose="020F0502020204030204" pitchFamily="34" charset="0"/>
                <a:cs typeface="+mj-cs"/>
              </a:rPr>
              <a:t>قدرت تصمیم گیری پایین</a:t>
            </a:r>
            <a:r>
              <a:rPr lang="fa-IR" sz="1800" b="1" dirty="0">
                <a:effectLst/>
                <a:latin typeface="B Zar" panose="00000400000000000000" pitchFamily="2" charset="-78"/>
                <a:ea typeface="Calibri" panose="020F0502020204030204" pitchFamily="34" charset="0"/>
                <a:cs typeface="+mj-cs"/>
              </a:rPr>
              <a:t>، </a:t>
            </a:r>
            <a:r>
              <a:rPr lang="fa-IR" sz="1800" dirty="0">
                <a:effectLst/>
                <a:latin typeface="B Zar" panose="00000400000000000000" pitchFamily="2" charset="-78"/>
                <a:ea typeface="Calibri" panose="020F0502020204030204" pitchFamily="34" charset="0"/>
                <a:cs typeface="+mj-cs"/>
              </a:rPr>
              <a:t>توجه منفی به جزییات</a:t>
            </a:r>
            <a:r>
              <a:rPr lang="fa-IR" sz="1800" b="1" dirty="0">
                <a:effectLst/>
                <a:latin typeface="B Zar" panose="00000400000000000000" pitchFamily="2" charset="-78"/>
                <a:ea typeface="Calibri" panose="020F0502020204030204" pitchFamily="34" charset="0"/>
                <a:cs typeface="+mj-cs"/>
              </a:rPr>
              <a:t>، </a:t>
            </a:r>
            <a:r>
              <a:rPr lang="fa-IR" sz="1800" dirty="0">
                <a:effectLst/>
                <a:latin typeface="B Zar" panose="00000400000000000000" pitchFamily="2" charset="-78"/>
                <a:ea typeface="Calibri" panose="020F0502020204030204" pitchFamily="34" charset="0"/>
                <a:cs typeface="+mj-cs"/>
              </a:rPr>
              <a:t>تفکر منفی </a:t>
            </a:r>
            <a:endParaRPr lang="en-US" sz="1800" dirty="0">
              <a:effectLst/>
              <a:latin typeface="Calibri" panose="020F0502020204030204" pitchFamily="34" charset="0"/>
              <a:ea typeface="Calibri" panose="020F0502020204030204" pitchFamily="34" charset="0"/>
              <a:cs typeface="+mj-cs"/>
            </a:endParaRPr>
          </a:p>
          <a:p>
            <a:pPr marL="0" marR="0" indent="0" algn="just" rtl="1">
              <a:lnSpc>
                <a:spcPct val="107000"/>
              </a:lnSpc>
              <a:spcBef>
                <a:spcPts val="0"/>
              </a:spcBef>
              <a:spcAft>
                <a:spcPts val="0"/>
              </a:spcAft>
              <a:buNone/>
            </a:pPr>
            <a:r>
              <a:rPr lang="fa-IR" sz="1800" dirty="0">
                <a:effectLst/>
                <a:latin typeface="B Zar" panose="00000400000000000000" pitchFamily="2" charset="-78"/>
                <a:ea typeface="Calibri" panose="020F0502020204030204" pitchFamily="34" charset="0"/>
                <a:cs typeface="+mj-cs"/>
              </a:rPr>
              <a:t>و یا </a:t>
            </a:r>
            <a:r>
              <a:rPr lang="fa-IR" sz="1800" dirty="0">
                <a:solidFill>
                  <a:srgbClr val="FF0000"/>
                </a:solidFill>
                <a:effectLst/>
                <a:latin typeface="B Zar" panose="00000400000000000000" pitchFamily="2" charset="-78"/>
                <a:ea typeface="Calibri" panose="020F0502020204030204" pitchFamily="34" charset="0"/>
                <a:cs typeface="+mj-cs"/>
              </a:rPr>
              <a:t>عوامل خطر متعدد </a:t>
            </a:r>
            <a:r>
              <a:rPr lang="fa-IR" sz="1800" dirty="0">
                <a:effectLst/>
                <a:latin typeface="B Zar" panose="00000400000000000000" pitchFamily="2" charset="-78"/>
                <a:ea typeface="Calibri" panose="020F0502020204030204" pitchFamily="34" charset="0"/>
                <a:cs typeface="+mj-cs"/>
              </a:rPr>
              <a:t>( به عنوان مثال سابقه خودکشی و یا ابتلا به افسردگی ) و یا علایم هشدار دهنده وجود دارد </a:t>
            </a:r>
            <a:r>
              <a:rPr lang="fa-IR" sz="1800" b="1" u="sng" dirty="0">
                <a:solidFill>
                  <a:srgbClr val="FF0000"/>
                </a:solidFill>
                <a:effectLst/>
                <a:latin typeface="B Zar" panose="00000400000000000000" pitchFamily="2" charset="-78"/>
                <a:ea typeface="Calibri" panose="020F0502020204030204" pitchFamily="34" charset="0"/>
                <a:cs typeface="+mj-cs"/>
              </a:rPr>
              <a:t>مستقیم از افکار خودکشی بپرسید</a:t>
            </a:r>
            <a:r>
              <a:rPr lang="fa-IR" sz="1800" b="1" dirty="0">
                <a:solidFill>
                  <a:srgbClr val="FF0000"/>
                </a:solidFill>
                <a:effectLst/>
                <a:latin typeface="B Zar" panose="00000400000000000000" pitchFamily="2" charset="-78"/>
                <a:ea typeface="Calibri" panose="020F0502020204030204" pitchFamily="34" charset="0"/>
                <a:cs typeface="+mj-cs"/>
              </a:rPr>
              <a:t> </a:t>
            </a:r>
            <a:endParaRPr lang="en-US" sz="1800" b="1" dirty="0">
              <a:solidFill>
                <a:srgbClr val="FF0000"/>
              </a:solidFill>
              <a:effectLst/>
              <a:latin typeface="Calibri" panose="020F0502020204030204" pitchFamily="34" charset="0"/>
              <a:ea typeface="Calibri" panose="020F0502020204030204" pitchFamily="34" charset="0"/>
              <a:cs typeface="+mj-cs"/>
            </a:endParaRPr>
          </a:p>
          <a:p>
            <a:pPr marL="0" marR="0" algn="just" rtl="1">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mj-cs"/>
            </a:endParaRPr>
          </a:p>
        </p:txBody>
      </p:sp>
      <p:sp>
        <p:nvSpPr>
          <p:cNvPr id="4" name="Rounded Rectangle 3"/>
          <p:cNvSpPr/>
          <p:nvPr/>
        </p:nvSpPr>
        <p:spPr>
          <a:xfrm>
            <a:off x="1223494" y="136441"/>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algn="ctr"/>
            <a:r>
              <a:rPr lang="fa-IR" sz="2000" dirty="0">
                <a:solidFill>
                  <a:srgbClr val="000000"/>
                </a:solidFill>
                <a:latin typeface="B Nazanin,Bold"/>
              </a:rPr>
              <a:t>از افرادی که نشانه های خودکشی را بروز میدهند ولی در مورد خودکشی حرف </a:t>
            </a:r>
            <a:r>
              <a:rPr lang="fa-IR" sz="2000" dirty="0" smtClean="0">
                <a:solidFill>
                  <a:srgbClr val="000000"/>
                </a:solidFill>
                <a:latin typeface="B Nazanin,Bold"/>
              </a:rPr>
              <a:t>نمیزنند سوال </a:t>
            </a:r>
            <a:r>
              <a:rPr lang="fa-IR" sz="2000" dirty="0">
                <a:solidFill>
                  <a:srgbClr val="FF0000"/>
                </a:solidFill>
                <a:latin typeface="B Nazanin,Bold"/>
              </a:rPr>
              <a:t>بپرسیم </a:t>
            </a:r>
            <a:r>
              <a:rPr lang="fa-IR" sz="2000" dirty="0" smtClean="0">
                <a:solidFill>
                  <a:srgbClr val="FF0000"/>
                </a:solidFill>
                <a:latin typeface="B Nazanin,Bold"/>
              </a:rPr>
              <a:t>(ب)</a:t>
            </a:r>
            <a:endParaRPr lang="fa-IR" sz="2000" dirty="0" smtClean="0">
              <a:ln w="12700">
                <a:solidFill>
                  <a:schemeClr val="accent5"/>
                </a:solidFill>
                <a:prstDash val="solid"/>
              </a:ln>
              <a:pattFill prst="ltDnDiag">
                <a:fgClr>
                  <a:schemeClr val="accent5">
                    <a:lumMod val="60000"/>
                    <a:lumOff val="40000"/>
                  </a:schemeClr>
                </a:fgClr>
                <a:bgClr>
                  <a:schemeClr val="bg1"/>
                </a:bgClr>
              </a:pattFill>
              <a:latin typeface="B Nazanin,Bold"/>
            </a:endParaRPr>
          </a:p>
        </p:txBody>
      </p:sp>
    </p:spTree>
    <p:extLst>
      <p:ext uri="{BB962C8B-B14F-4D97-AF65-F5344CB8AC3E}">
        <p14:creationId xmlns:p14="http://schemas.microsoft.com/office/powerpoint/2010/main" val="31771802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0" marR="0" indent="0" algn="just" rtl="1">
              <a:lnSpc>
                <a:spcPct val="107000"/>
              </a:lnSpc>
              <a:spcBef>
                <a:spcPts val="0"/>
              </a:spcBef>
              <a:spcAft>
                <a:spcPts val="0"/>
              </a:spcAft>
              <a:buNone/>
            </a:pPr>
            <a:r>
              <a:rPr lang="fa-IR" sz="1800" b="1" dirty="0">
                <a:effectLst/>
                <a:latin typeface="B Zar" panose="00000400000000000000" pitchFamily="2" charset="-78"/>
                <a:ea typeface="Calibri" panose="020F0502020204030204" pitchFamily="34" charset="0"/>
                <a:cs typeface="+mj-cs"/>
              </a:rPr>
              <a:t>چگونه بپرسیم؟</a:t>
            </a:r>
            <a:endParaRPr lang="en-US" sz="1800" dirty="0">
              <a:effectLst/>
              <a:latin typeface="Calibri" panose="020F0502020204030204" pitchFamily="34" charset="0"/>
              <a:ea typeface="Calibri" panose="020F0502020204030204" pitchFamily="34" charset="0"/>
              <a:cs typeface="+mj-cs"/>
            </a:endParaRPr>
          </a:p>
          <a:p>
            <a:pPr marL="0" marR="0" indent="0" algn="just" rtl="1">
              <a:lnSpc>
                <a:spcPct val="107000"/>
              </a:lnSpc>
              <a:spcBef>
                <a:spcPts val="0"/>
              </a:spcBef>
              <a:spcAft>
                <a:spcPts val="0"/>
              </a:spcAft>
              <a:buNone/>
            </a:pPr>
            <a:r>
              <a:rPr lang="fa-IR" sz="1800" dirty="0">
                <a:effectLst/>
                <a:latin typeface="B Zar" panose="00000400000000000000" pitchFamily="2" charset="-78"/>
                <a:ea typeface="Calibri" panose="020F0502020204030204" pitchFamily="34" charset="0"/>
                <a:cs typeface="+mj-cs"/>
              </a:rPr>
              <a:t>سئوال کردن درباره افکار خودکشی آسان نیست. بهتر است به تدریج بیمار را به سمت موضوع سئوال هدایت کنید</a:t>
            </a:r>
            <a:r>
              <a:rPr lang="en-US" sz="1800" b="1" dirty="0">
                <a:effectLst/>
                <a:latin typeface="B Zar" panose="00000400000000000000" pitchFamily="2" charset="-78"/>
                <a:ea typeface="Calibri" panose="020F0502020204030204" pitchFamily="34" charset="0"/>
                <a:cs typeface="+mj-cs"/>
              </a:rPr>
              <a:t>.</a:t>
            </a:r>
            <a:endParaRPr lang="en-US" sz="1800" dirty="0">
              <a:effectLst/>
              <a:latin typeface="Calibri" panose="020F0502020204030204" pitchFamily="34" charset="0"/>
              <a:ea typeface="Calibri" panose="020F0502020204030204" pitchFamily="34" charset="0"/>
              <a:cs typeface="+mj-cs"/>
            </a:endParaRPr>
          </a:p>
          <a:p>
            <a:pPr marL="0" marR="0" indent="0" algn="just" rtl="1">
              <a:lnSpc>
                <a:spcPct val="107000"/>
              </a:lnSpc>
              <a:spcBef>
                <a:spcPts val="0"/>
              </a:spcBef>
              <a:spcAft>
                <a:spcPts val="0"/>
              </a:spcAft>
              <a:buNone/>
            </a:pPr>
            <a:r>
              <a:rPr lang="fa-IR" sz="1800" b="1" dirty="0">
                <a:effectLst/>
                <a:latin typeface="B Zar" panose="00000400000000000000" pitchFamily="2" charset="-78"/>
                <a:ea typeface="Calibri" panose="020F0502020204030204" pitchFamily="34" charset="0"/>
                <a:cs typeface="+mj-cs"/>
              </a:rPr>
              <a:t>برخی از سئوالات مفید عبارتند از</a:t>
            </a:r>
            <a:r>
              <a:rPr lang="en-US" sz="1800" b="1" dirty="0" smtClean="0">
                <a:effectLst/>
                <a:latin typeface="B Zar" panose="00000400000000000000" pitchFamily="2" charset="-78"/>
                <a:ea typeface="Calibri" panose="020F0502020204030204" pitchFamily="34" charset="0"/>
                <a:cs typeface="+mj-cs"/>
              </a:rPr>
              <a:t>:</a:t>
            </a:r>
            <a:r>
              <a:rPr lang="fa-IR" sz="1800" b="1" dirty="0" smtClean="0">
                <a:effectLst/>
                <a:latin typeface="B Zar" panose="00000400000000000000" pitchFamily="2" charset="-78"/>
                <a:ea typeface="Calibri" panose="020F0502020204030204" pitchFamily="34" charset="0"/>
                <a:cs typeface="+mj-cs"/>
              </a:rPr>
              <a:t> (به ترتیب بپرسید)</a:t>
            </a:r>
            <a:endParaRPr lang="en-US" sz="1800" dirty="0">
              <a:effectLst/>
              <a:latin typeface="Calibri" panose="020F0502020204030204" pitchFamily="34" charset="0"/>
              <a:ea typeface="Calibri" panose="020F0502020204030204" pitchFamily="34" charset="0"/>
              <a:cs typeface="+mj-cs"/>
            </a:endParaRPr>
          </a:p>
          <a:p>
            <a:pPr marL="0" marR="0" indent="0" algn="just" rtl="1">
              <a:lnSpc>
                <a:spcPct val="107000"/>
              </a:lnSpc>
              <a:spcBef>
                <a:spcPts val="0"/>
              </a:spcBef>
              <a:spcAft>
                <a:spcPts val="0"/>
              </a:spcAft>
              <a:buNone/>
            </a:pPr>
            <a:r>
              <a:rPr lang="fa-IR" sz="1800" dirty="0">
                <a:effectLst/>
                <a:latin typeface="B Zar" panose="00000400000000000000" pitchFamily="2" charset="-78"/>
                <a:ea typeface="Calibri" panose="020F0502020204030204" pitchFamily="34" charset="0"/>
                <a:cs typeface="+mj-cs"/>
              </a:rPr>
              <a:t>آیا احساس غمگینی می کنی؟</a:t>
            </a:r>
            <a:endParaRPr lang="en-US" sz="1800" dirty="0">
              <a:effectLst/>
              <a:latin typeface="Calibri" panose="020F0502020204030204" pitchFamily="34" charset="0"/>
              <a:ea typeface="Calibri" panose="020F0502020204030204" pitchFamily="34" charset="0"/>
              <a:cs typeface="+mj-cs"/>
            </a:endParaRPr>
          </a:p>
          <a:p>
            <a:pPr marL="0" marR="0" indent="0" algn="just" rtl="1">
              <a:lnSpc>
                <a:spcPct val="107000"/>
              </a:lnSpc>
              <a:spcBef>
                <a:spcPts val="0"/>
              </a:spcBef>
              <a:spcAft>
                <a:spcPts val="0"/>
              </a:spcAft>
              <a:buNone/>
            </a:pPr>
            <a:r>
              <a:rPr lang="fa-IR" sz="1800" dirty="0">
                <a:effectLst/>
                <a:latin typeface="Calibri" panose="020F0502020204030204" pitchFamily="34" charset="0"/>
                <a:ea typeface="Calibri" panose="020F0502020204030204" pitchFamily="34" charset="0"/>
                <a:cs typeface="+mj-cs"/>
              </a:rPr>
              <a:t>آیا احساس می کنی زندگی ارزش زنده بودن ندارد؟</a:t>
            </a:r>
          </a:p>
          <a:p>
            <a:pPr marL="0" marR="0" indent="0" algn="just" rtl="1">
              <a:lnSpc>
                <a:spcPct val="107000"/>
              </a:lnSpc>
              <a:spcBef>
                <a:spcPts val="0"/>
              </a:spcBef>
              <a:spcAft>
                <a:spcPts val="0"/>
              </a:spcAft>
              <a:buNone/>
            </a:pPr>
            <a:r>
              <a:rPr lang="fa-IR" sz="1800" dirty="0">
                <a:effectLst/>
                <a:latin typeface="Calibri" panose="020F0502020204030204" pitchFamily="34" charset="0"/>
                <a:ea typeface="Calibri" panose="020F0502020204030204" pitchFamily="34" charset="0"/>
                <a:cs typeface="+mj-cs"/>
              </a:rPr>
              <a:t>آیا ارزوی مردن میکنی؟</a:t>
            </a:r>
          </a:p>
          <a:p>
            <a:pPr marL="0" marR="0" indent="0" algn="just" rtl="1">
              <a:lnSpc>
                <a:spcPct val="107000"/>
              </a:lnSpc>
              <a:spcBef>
                <a:spcPts val="0"/>
              </a:spcBef>
              <a:spcAft>
                <a:spcPts val="0"/>
              </a:spcAft>
              <a:buNone/>
            </a:pPr>
            <a:r>
              <a:rPr lang="fa-IR" sz="1800" dirty="0">
                <a:effectLst/>
                <a:latin typeface="Calibri" panose="020F0502020204030204" pitchFamily="34" charset="0"/>
                <a:ea typeface="Calibri" panose="020F0502020204030204" pitchFamily="34" charset="0"/>
                <a:cs typeface="+mj-cs"/>
              </a:rPr>
              <a:t>آیا به پایان دادن به زندگیت فکر میکنی؟ </a:t>
            </a:r>
          </a:p>
          <a:p>
            <a:pPr marL="0" marR="0" indent="0" algn="just" rtl="1">
              <a:lnSpc>
                <a:spcPct val="107000"/>
              </a:lnSpc>
              <a:spcBef>
                <a:spcPts val="0"/>
              </a:spcBef>
              <a:spcAft>
                <a:spcPts val="0"/>
              </a:spcAft>
              <a:buNone/>
            </a:pPr>
            <a:r>
              <a:rPr lang="fa-IR" sz="1800" dirty="0">
                <a:effectLst/>
                <a:latin typeface="Calibri" panose="020F0502020204030204" pitchFamily="34" charset="0"/>
                <a:ea typeface="Calibri" panose="020F0502020204030204" pitchFamily="34" charset="0"/>
                <a:cs typeface="+mj-cs"/>
              </a:rPr>
              <a:t>آیا به خودکشی کردن فکر میکنی؟ آیا همین حالا به آن فکر میکنی؟ این افکار چقدر شدید هستند؟</a:t>
            </a:r>
          </a:p>
          <a:p>
            <a:pPr marL="0" marR="0" indent="0" algn="just" rtl="1">
              <a:lnSpc>
                <a:spcPct val="107000"/>
              </a:lnSpc>
              <a:spcBef>
                <a:spcPts val="0"/>
              </a:spcBef>
              <a:spcAft>
                <a:spcPts val="0"/>
              </a:spcAft>
              <a:buNone/>
            </a:pPr>
            <a:r>
              <a:rPr lang="fa-IR" sz="1800" dirty="0">
                <a:effectLst/>
                <a:latin typeface="Calibri" panose="020F0502020204030204" pitchFamily="34" charset="0"/>
                <a:ea typeface="Calibri" panose="020F0502020204030204" pitchFamily="34" charset="0"/>
                <a:cs typeface="+mj-cs"/>
              </a:rPr>
              <a:t>آیا نقشه یا برنامه ای برای پایان دادن به زندگیت داری؟</a:t>
            </a:r>
          </a:p>
          <a:p>
            <a:pPr marL="0" marR="0" indent="0" algn="just" rtl="1">
              <a:lnSpc>
                <a:spcPct val="107000"/>
              </a:lnSpc>
              <a:spcBef>
                <a:spcPts val="0"/>
              </a:spcBef>
              <a:spcAft>
                <a:spcPts val="0"/>
              </a:spcAft>
              <a:buNone/>
            </a:pPr>
            <a:r>
              <a:rPr lang="fa-IR" sz="1800" dirty="0">
                <a:effectLst/>
                <a:latin typeface="Calibri" panose="020F0502020204030204" pitchFamily="34" charset="0"/>
                <a:ea typeface="Calibri" panose="020F0502020204030204" pitchFamily="34" charset="0"/>
                <a:cs typeface="+mj-cs"/>
              </a:rPr>
              <a:t>آیا طرح و نقشه ای برای صدمه زدن به خودت- کشتن خودت- داری؟</a:t>
            </a:r>
          </a:p>
          <a:p>
            <a:pPr marL="0" marR="0" indent="0" algn="just" rtl="1">
              <a:lnSpc>
                <a:spcPct val="107000"/>
              </a:lnSpc>
              <a:spcBef>
                <a:spcPts val="0"/>
              </a:spcBef>
              <a:spcAft>
                <a:spcPts val="0"/>
              </a:spcAft>
              <a:buNone/>
            </a:pPr>
            <a:r>
              <a:rPr lang="fa-IR" sz="1800" dirty="0">
                <a:effectLst/>
                <a:latin typeface="Calibri" panose="020F0502020204030204" pitchFamily="34" charset="0"/>
                <a:ea typeface="Calibri" panose="020F0502020204030204" pitchFamily="34" charset="0"/>
                <a:cs typeface="+mj-cs"/>
              </a:rPr>
              <a:t>کی، کجا و چگونه؟</a:t>
            </a:r>
          </a:p>
          <a:p>
            <a:pPr marL="0" marR="0" indent="0" algn="just" rtl="1">
              <a:lnSpc>
                <a:spcPct val="107000"/>
              </a:lnSpc>
              <a:spcBef>
                <a:spcPts val="0"/>
              </a:spcBef>
              <a:spcAft>
                <a:spcPts val="0"/>
              </a:spcAft>
              <a:buNone/>
            </a:pPr>
            <a:r>
              <a:rPr lang="fa-IR" sz="1800" dirty="0">
                <a:effectLst/>
                <a:latin typeface="Calibri" panose="020F0502020204030204" pitchFamily="34" charset="0"/>
                <a:ea typeface="Calibri" panose="020F0502020204030204" pitchFamily="34" charset="0"/>
                <a:cs typeface="+mj-cs"/>
              </a:rPr>
              <a:t>آیا واقعا قصد این کار را داری؟</a:t>
            </a:r>
          </a:p>
          <a:p>
            <a:pPr marL="0" marR="0" indent="0" algn="just" rtl="1">
              <a:lnSpc>
                <a:spcPct val="107000"/>
              </a:lnSpc>
              <a:spcBef>
                <a:spcPts val="0"/>
              </a:spcBef>
              <a:spcAft>
                <a:spcPts val="0"/>
              </a:spcAft>
              <a:buNone/>
            </a:pPr>
            <a:r>
              <a:rPr lang="fa-IR" sz="1800" dirty="0">
                <a:effectLst/>
                <a:latin typeface="Calibri" panose="020F0502020204030204" pitchFamily="34" charset="0"/>
                <a:ea typeface="Calibri" panose="020F0502020204030204" pitchFamily="34" charset="0"/>
                <a:cs typeface="+mj-cs"/>
              </a:rPr>
              <a:t>آیا چیزی هست که مانع پایان دادن به زندگیت شود</a:t>
            </a:r>
            <a:r>
              <a:rPr lang="fa-IR" sz="1800" dirty="0" smtClean="0">
                <a:effectLst/>
                <a:latin typeface="Calibri" panose="020F0502020204030204" pitchFamily="34" charset="0"/>
                <a:ea typeface="Calibri" panose="020F0502020204030204" pitchFamily="34" charset="0"/>
                <a:cs typeface="+mj-cs"/>
              </a:rPr>
              <a:t>؟</a:t>
            </a:r>
          </a:p>
          <a:p>
            <a:pPr marL="0" marR="0" indent="0" algn="just" rtl="1">
              <a:lnSpc>
                <a:spcPct val="107000"/>
              </a:lnSpc>
              <a:spcBef>
                <a:spcPts val="0"/>
              </a:spcBef>
              <a:spcAft>
                <a:spcPts val="0"/>
              </a:spcAft>
              <a:buNone/>
            </a:pPr>
            <a:r>
              <a:rPr lang="fa-IR" sz="1800" dirty="0">
                <a:latin typeface="Calibri" panose="020F0502020204030204" pitchFamily="34" charset="0"/>
                <a:ea typeface="Calibri" panose="020F0502020204030204" pitchFamily="34" charset="0"/>
                <a:cs typeface="+mj-cs"/>
              </a:rPr>
              <a:t>به هنگام سوال از اصطلاحاتی مثل آسیب رساندن به خود یا کشتن خود استفاده کنید و از او بخواهید که </a:t>
            </a:r>
            <a:r>
              <a:rPr lang="fa-IR" sz="1800" dirty="0" smtClean="0">
                <a:latin typeface="Calibri" panose="020F0502020204030204" pitchFamily="34" charset="0"/>
                <a:ea typeface="Calibri" panose="020F0502020204030204" pitchFamily="34" charset="0"/>
                <a:cs typeface="+mj-cs"/>
              </a:rPr>
              <a:t>حرف بزند</a:t>
            </a:r>
            <a:endParaRPr lang="fa-IR" sz="1800" dirty="0">
              <a:effectLst/>
              <a:latin typeface="Calibri" panose="020F0502020204030204" pitchFamily="34" charset="0"/>
              <a:ea typeface="Calibri" panose="020F0502020204030204" pitchFamily="34" charset="0"/>
              <a:cs typeface="+mj-cs"/>
            </a:endParaRPr>
          </a:p>
          <a:p>
            <a:pPr marL="0" marR="0" indent="0" algn="just" rtl="1">
              <a:lnSpc>
                <a:spcPct val="107000"/>
              </a:lnSpc>
              <a:spcBef>
                <a:spcPts val="0"/>
              </a:spcBef>
              <a:spcAft>
                <a:spcPts val="0"/>
              </a:spcAft>
              <a:buNone/>
            </a:pPr>
            <a:r>
              <a:rPr lang="fa-IR" sz="1800" dirty="0">
                <a:solidFill>
                  <a:srgbClr val="FF0000"/>
                </a:solidFill>
                <a:effectLst/>
                <a:latin typeface="Calibri" panose="020F0502020204030204" pitchFamily="34" charset="0"/>
                <a:ea typeface="Calibri" panose="020F0502020204030204" pitchFamily="34" charset="0"/>
                <a:cs typeface="+mj-cs"/>
              </a:rPr>
              <a:t>پرسیدن در مورد تمایلات به خودکشی نیست که ایده خودکشی را در مغز دیگران قرار می‌دهد اما سوال‌کردن در این مورد می‌تواند به دیگران کمک کند که در مورد مسائلشان حرف بزنند. </a:t>
            </a:r>
          </a:p>
        </p:txBody>
      </p:sp>
      <p:sp>
        <p:nvSpPr>
          <p:cNvPr id="4" name="Rounded Rectangle 3"/>
          <p:cNvSpPr/>
          <p:nvPr/>
        </p:nvSpPr>
        <p:spPr>
          <a:xfrm>
            <a:off x="1223494" y="136441"/>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algn="ctr"/>
            <a:r>
              <a:rPr lang="fa-IR" sz="2000" dirty="0">
                <a:solidFill>
                  <a:srgbClr val="000000"/>
                </a:solidFill>
                <a:latin typeface="B Nazanin,Bold"/>
              </a:rPr>
              <a:t>از افرادی که نشانه های خودکشی را بروز میدهند ولی در مورد خودکشی حرف </a:t>
            </a:r>
            <a:r>
              <a:rPr lang="fa-IR" sz="2000" dirty="0" smtClean="0">
                <a:solidFill>
                  <a:srgbClr val="000000"/>
                </a:solidFill>
                <a:latin typeface="B Nazanin,Bold"/>
              </a:rPr>
              <a:t>نمیزنند سوال </a:t>
            </a:r>
            <a:r>
              <a:rPr lang="fa-IR" sz="2000" dirty="0">
                <a:solidFill>
                  <a:srgbClr val="FF0000"/>
                </a:solidFill>
                <a:latin typeface="B Nazanin,Bold"/>
              </a:rPr>
              <a:t>بپرسیم </a:t>
            </a:r>
            <a:r>
              <a:rPr lang="fa-IR" sz="2000" dirty="0" smtClean="0">
                <a:solidFill>
                  <a:srgbClr val="FF0000"/>
                </a:solidFill>
                <a:latin typeface="B Nazanin,Bold"/>
              </a:rPr>
              <a:t>(ب)</a:t>
            </a:r>
            <a:endParaRPr lang="fa-IR" sz="2000" dirty="0" smtClean="0">
              <a:ln w="12700">
                <a:solidFill>
                  <a:schemeClr val="accent5"/>
                </a:solidFill>
                <a:prstDash val="solid"/>
              </a:ln>
              <a:pattFill prst="ltDnDiag">
                <a:fgClr>
                  <a:schemeClr val="accent5">
                    <a:lumMod val="60000"/>
                    <a:lumOff val="40000"/>
                  </a:schemeClr>
                </a:fgClr>
                <a:bgClr>
                  <a:schemeClr val="bg1"/>
                </a:bgClr>
              </a:pattFill>
              <a:latin typeface="B Nazanin,Bold"/>
            </a:endParaRPr>
          </a:p>
        </p:txBody>
      </p:sp>
    </p:spTree>
    <p:extLst>
      <p:ext uri="{BB962C8B-B14F-4D97-AF65-F5344CB8AC3E}">
        <p14:creationId xmlns:p14="http://schemas.microsoft.com/office/powerpoint/2010/main" val="34414742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marR="0" algn="just" rtl="1">
              <a:lnSpc>
                <a:spcPct val="107000"/>
              </a:lnSpc>
              <a:spcBef>
                <a:spcPts val="0"/>
              </a:spcBef>
              <a:spcAft>
                <a:spcPts val="0"/>
              </a:spcAft>
            </a:pP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چیز هایی که </a:t>
            </a:r>
            <a:r>
              <a:rPr lang="fa-IR" b="1" u="sng"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نباید بگویید</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چه طور می‌توانی به خودکشی فکر کنی؟ زندگی تو تا این حد بد نیست</a:t>
            </a:r>
            <a:r>
              <a:rPr lang="fa-IR"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 </a:t>
            </a:r>
            <a:r>
              <a:rPr lang="fa-IR"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 گفتن این جملات ممنوع است)</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r>
              <a:rPr lang="fa-IR"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درد زیر پوسته است. اگر فرد احساس کند کسی او را درک می‌کند، خیلی برایش مفید خواهد بود. چنین جمله‌هایی القاکننده‌ی عدم باور و قضاوت است، نه درک کردن</a:t>
            </a:r>
            <a:r>
              <a:rPr lang="en-US"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تو نمی‌دانی اگر خودت را بکشی من نابود می‌شوم؟ چه ‌طور می‌توانی فکرش را بکنی که چنین آسیبی به من بزنی؟ </a:t>
            </a:r>
            <a:r>
              <a:rPr lang="fa-IR"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 گفتن این جملات ممنوع است)</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r>
              <a:rPr lang="fa-IR"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عزیز شما به خودی خود حس بدی دارد. انباشتن بار گناه روی شانه‌هایش قرار نیست به او احساس آرامش یا درک شدن بدهد یا او را تشویق کند که بیش‌تر با شما حرف بزند.</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خودکشی خود خواهی است</a:t>
            </a:r>
            <a:r>
              <a:rPr lang="en-US"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a:t>
            </a:r>
            <a:r>
              <a:rPr lang="en-US" b="1" kern="1200" dirty="0">
                <a:solidFill>
                  <a:srgbClr val="000000"/>
                </a:solidFill>
                <a:effectLst/>
                <a:latin typeface="B Nazanin" panose="00000400000000000000" pitchFamily="2" charset="-78"/>
                <a:ea typeface="Calibri" panose="020F0502020204030204" pitchFamily="34" charset="0"/>
                <a:cs typeface="Arial" panose="020B0604020202020204" pitchFamily="34" charset="0"/>
              </a:rPr>
              <a:t> </a:t>
            </a:r>
            <a:r>
              <a:rPr lang="fa-IR"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 گفتن این جملات ممنوع است)</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r>
              <a:rPr lang="fa-IR"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این جمله احساس گناه بیش‌تری را به او القا می‌کند. این‌جا ۲ نکته اهمیت دارد. یکی این‌که بسیاری از آدم‌هایی که به خودکشی فکر می‌کنند، تصور می‌کنند زنده ماندن‌شان باری به دوش خانواده‌شان است. دوم، آیا در واکنش به دردی مشقت ‌بار طبیعی نیست که اول به فکر رهایی خودشان از این رنج باشند؟</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خودکشی کار آدم‌های ضعیف است </a:t>
            </a:r>
            <a:r>
              <a:rPr lang="fa-IR"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 گفتن این جملات ممنوع است)</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r>
              <a:rPr lang="fa-IR"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این جمله حس خجالت را القا می‌کند. و اصلا منطقی نیست. بیشتر آدم‌ها از مرگ می‌ترسند. پس غلبه بر ترس از مرگ ضعف تلقی نمی‌شود</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0" marR="0" lvl="0" indent="0" algn="just" rtl="1">
              <a:lnSpc>
                <a:spcPct val="107000"/>
              </a:lnSpc>
              <a:spcBef>
                <a:spcPts val="0"/>
              </a:spcBef>
              <a:spcAft>
                <a:spcPts val="0"/>
              </a:spcAft>
              <a:buClrTx/>
              <a:buNone/>
            </a:pPr>
            <a:endParaRPr lang="en-US" sz="1800" dirty="0">
              <a:effectLst/>
              <a:latin typeface="Calibri" panose="020F0502020204030204" pitchFamily="34" charset="0"/>
              <a:ea typeface="Calibri" panose="020F0502020204030204" pitchFamily="34" charset="0"/>
              <a:cs typeface="+mj-cs"/>
            </a:endParaRPr>
          </a:p>
        </p:txBody>
      </p:sp>
      <p:sp>
        <p:nvSpPr>
          <p:cNvPr id="4" name="Rounded Rectangle 3"/>
          <p:cNvSpPr/>
          <p:nvPr/>
        </p:nvSpPr>
        <p:spPr>
          <a:xfrm>
            <a:off x="1223494" y="136441"/>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algn="ctr"/>
            <a:r>
              <a:rPr lang="fa-IR" sz="2000" dirty="0">
                <a:solidFill>
                  <a:srgbClr val="000000"/>
                </a:solidFill>
                <a:latin typeface="B Nazanin,Bold"/>
              </a:rPr>
              <a:t>از افرادی که نشانه های خودکشی را بروز میدهند ولی در مورد خودکشی حرف </a:t>
            </a:r>
            <a:r>
              <a:rPr lang="fa-IR" sz="2000" dirty="0" smtClean="0">
                <a:solidFill>
                  <a:srgbClr val="000000"/>
                </a:solidFill>
                <a:latin typeface="B Nazanin,Bold"/>
              </a:rPr>
              <a:t>نمیزنند سوال </a:t>
            </a:r>
            <a:r>
              <a:rPr lang="fa-IR" sz="2000" dirty="0">
                <a:solidFill>
                  <a:srgbClr val="FF0000"/>
                </a:solidFill>
                <a:latin typeface="B Nazanin,Bold"/>
              </a:rPr>
              <a:t>بپرسیم </a:t>
            </a:r>
            <a:r>
              <a:rPr lang="fa-IR" sz="2000" dirty="0" smtClean="0">
                <a:solidFill>
                  <a:srgbClr val="FF0000"/>
                </a:solidFill>
                <a:latin typeface="B Nazanin,Bold"/>
              </a:rPr>
              <a:t>(ب)</a:t>
            </a:r>
            <a:endParaRPr lang="fa-IR" sz="2000" dirty="0" smtClean="0">
              <a:ln w="12700">
                <a:solidFill>
                  <a:schemeClr val="accent5"/>
                </a:solidFill>
                <a:prstDash val="solid"/>
              </a:ln>
              <a:pattFill prst="ltDnDiag">
                <a:fgClr>
                  <a:schemeClr val="accent5">
                    <a:lumMod val="60000"/>
                    <a:lumOff val="40000"/>
                  </a:schemeClr>
                </a:fgClr>
                <a:bgClr>
                  <a:schemeClr val="bg1"/>
                </a:bgClr>
              </a:pattFill>
              <a:latin typeface="B Nazanin,Bold"/>
            </a:endParaRPr>
          </a:p>
        </p:txBody>
      </p:sp>
    </p:spTree>
    <p:extLst>
      <p:ext uri="{BB962C8B-B14F-4D97-AF65-F5344CB8AC3E}">
        <p14:creationId xmlns:p14="http://schemas.microsoft.com/office/powerpoint/2010/main" val="42189974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9085" y="1523999"/>
            <a:ext cx="10071278" cy="4698548"/>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indent="0" algn="just" rtl="1">
              <a:buNone/>
            </a:pPr>
            <a:endParaRPr lang="fa-IR" dirty="0">
              <a:solidFill>
                <a:schemeClr val="bg1"/>
              </a:solidFill>
              <a:cs typeface="+mj-cs"/>
            </a:endParaRPr>
          </a:p>
          <a:p>
            <a:pPr marL="0" indent="0" algn="just" rtl="1">
              <a:buNone/>
            </a:pPr>
            <a:r>
              <a:rPr lang="fa-IR" dirty="0">
                <a:solidFill>
                  <a:schemeClr val="bg1"/>
                </a:solidFill>
                <a:cs typeface="+mj-cs"/>
              </a:rPr>
              <a:t>کارکنان مراکز بهداشتی و </a:t>
            </a:r>
            <a:r>
              <a:rPr lang="fa-IR" dirty="0" smtClean="0">
                <a:solidFill>
                  <a:schemeClr val="bg1"/>
                </a:solidFill>
                <a:cs typeface="+mj-cs"/>
              </a:rPr>
              <a:t>درمانی و سایر سازمان ها </a:t>
            </a:r>
            <a:r>
              <a:rPr lang="fa-IR" dirty="0">
                <a:solidFill>
                  <a:schemeClr val="bg1"/>
                </a:solidFill>
                <a:cs typeface="+mj-cs"/>
              </a:rPr>
              <a:t>باید نسبت به </a:t>
            </a:r>
            <a:r>
              <a:rPr lang="fa-IR" u="sng" dirty="0">
                <a:solidFill>
                  <a:schemeClr val="bg1"/>
                </a:solidFill>
                <a:cs typeface="+mj-cs"/>
              </a:rPr>
              <a:t>علائم و نشانه های هشدار دهنده خودکشی حساس </a:t>
            </a:r>
            <a:r>
              <a:rPr lang="fa-IR" dirty="0" smtClean="0">
                <a:solidFill>
                  <a:schemeClr val="bg1"/>
                </a:solidFill>
                <a:cs typeface="+mj-cs"/>
              </a:rPr>
              <a:t>بوده </a:t>
            </a:r>
            <a:r>
              <a:rPr lang="fa-IR" dirty="0">
                <a:solidFill>
                  <a:schemeClr val="bg1"/>
                </a:solidFill>
                <a:cs typeface="+mj-cs"/>
              </a:rPr>
              <a:t>و در صورت مشاهده علایم، ارزیابی خطر و اقدامات لازم را جهت پیشگیری انجام دهند.</a:t>
            </a:r>
          </a:p>
          <a:p>
            <a:pPr marL="0" indent="0" algn="just" rtl="1">
              <a:buNone/>
            </a:pPr>
            <a:r>
              <a:rPr lang="fa-IR" dirty="0">
                <a:solidFill>
                  <a:schemeClr val="bg1"/>
                </a:solidFill>
                <a:cs typeface="+mj-cs"/>
              </a:rPr>
              <a:t>همچنین کارکنان مراکز بهداشتی و </a:t>
            </a:r>
            <a:r>
              <a:rPr lang="fa-IR" dirty="0" smtClean="0">
                <a:solidFill>
                  <a:schemeClr val="bg1"/>
                </a:solidFill>
                <a:cs typeface="+mj-cs"/>
              </a:rPr>
              <a:t>درمانی و سایر سازمان ها </a:t>
            </a:r>
            <a:r>
              <a:rPr lang="fa-IR" dirty="0">
                <a:solidFill>
                  <a:schemeClr val="bg1"/>
                </a:solidFill>
                <a:cs typeface="+mj-cs"/>
              </a:rPr>
              <a:t>باید نسبت به </a:t>
            </a:r>
            <a:r>
              <a:rPr lang="fa-IR" u="sng">
                <a:solidFill>
                  <a:schemeClr val="bg1"/>
                </a:solidFill>
                <a:cs typeface="+mj-cs"/>
              </a:rPr>
              <a:t>چگونگی </a:t>
            </a:r>
            <a:r>
              <a:rPr lang="fa-IR" u="sng" smtClean="0">
                <a:solidFill>
                  <a:schemeClr val="bg1"/>
                </a:solidFill>
                <a:cs typeface="+mj-cs"/>
              </a:rPr>
              <a:t>برخورد </a:t>
            </a:r>
            <a:r>
              <a:rPr lang="fa-IR" u="sng" dirty="0">
                <a:solidFill>
                  <a:schemeClr val="bg1"/>
                </a:solidFill>
                <a:cs typeface="+mj-cs"/>
              </a:rPr>
              <a:t>و واکنش مناسب نسبت به بیماران اقدام کننده به خودکشی </a:t>
            </a:r>
            <a:r>
              <a:rPr lang="fa-IR" dirty="0">
                <a:solidFill>
                  <a:schemeClr val="bg1"/>
                </a:solidFill>
                <a:cs typeface="+mj-cs"/>
              </a:rPr>
              <a:t>و </a:t>
            </a:r>
            <a:r>
              <a:rPr lang="fa-IR" u="sng" dirty="0">
                <a:solidFill>
                  <a:schemeClr val="bg1"/>
                </a:solidFill>
                <a:cs typeface="+mj-cs"/>
              </a:rPr>
              <a:t>خانواده افراد فوت شده به دلیل خودکشی آگاهی و دانش لازم را داشته باشند. </a:t>
            </a: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a-IR" sz="2400" b="1" i="0" u="none" strike="noStrike" kern="1200" cap="none" spc="0" normalizeH="0" baseline="0" noProof="0" dirty="0">
                <a:ln w="12700">
                  <a:solidFill>
                    <a:srgbClr val="E87D37"/>
                  </a:solidFill>
                  <a:prstDash val="solid"/>
                </a:ln>
                <a:pattFill prst="ltDnDiag">
                  <a:fgClr>
                    <a:srgbClr val="E87D37">
                      <a:lumMod val="60000"/>
                      <a:lumOff val="40000"/>
                    </a:srgbClr>
                  </a:fgClr>
                  <a:bgClr>
                    <a:prstClr val="black"/>
                  </a:bgClr>
                </a:pattFill>
                <a:effectLst/>
                <a:uLnTx/>
                <a:uFillTx/>
                <a:latin typeface="Century Gothic"/>
                <a:ea typeface="+mn-ea"/>
                <a:cs typeface="Tahoma" panose="020B0604030504040204" pitchFamily="34" charset="0"/>
              </a:rPr>
              <a:t>مقدمه</a:t>
            </a:r>
          </a:p>
        </p:txBody>
      </p:sp>
    </p:spTree>
    <p:extLst>
      <p:ext uri="{BB962C8B-B14F-4D97-AF65-F5344CB8AC3E}">
        <p14:creationId xmlns:p14="http://schemas.microsoft.com/office/powerpoint/2010/main" val="289709053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marR="0" lvl="0" indent="-342900" algn="just" rtl="1">
              <a:lnSpc>
                <a:spcPct val="107000"/>
              </a:lnSpc>
              <a:spcBef>
                <a:spcPts val="0"/>
              </a:spcBef>
              <a:spcAft>
                <a:spcPts val="0"/>
              </a:spcAft>
              <a:buFont typeface="Wingdings" panose="05000000000000000000" pitchFamily="2" charset="2"/>
              <a:buChar char=""/>
            </a:pP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منظورت این نیست. تو واقعا نمی‌خواهی بمیری </a:t>
            </a:r>
            <a:r>
              <a:rPr lang="fa-IR"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 گفتن این جملات ممنوع است)</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r>
              <a:rPr lang="fa-IR"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پیام این جمله که اغلب به خاطر اضطراب یا ترس گفته می‌شود، بی‌اعتباری و بی‌اعتنایی فرد است. فرض کنید منظور آن شخص واقعا این است که می‌خواهد بمیرد. اگر به فردی که حقیقتا قصد خودکشی دارد، بی‌اعتنایی کنید خیلی زیان‌بارتر از این است که کسی را که قصد خودکشی ندارد جدی بگیرید. بنابراین چرا همه را جدی نمی‌گیرید؟</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تو چیزهای زیادی داری که به خاطرشان زندگی کنی </a:t>
            </a:r>
            <a:r>
              <a:rPr lang="fa-IR"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 گفتن این جملات ممنوع است)</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r>
              <a:rPr lang="fa-IR"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برای بسیاری از آدم‌ها که به خودکشی فکر می‌کنند و اصلا احساس نمی‌کنند چیز زیادی برای زندگی کردن دارند، این گفته می‌تواند عدم درک بسیار عمقی را انتقال دهد</a:t>
            </a:r>
          </a:p>
          <a:p>
            <a:pPr marL="457200" marR="0" algn="just" rtl="1">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endParaRPr lang="en-US" sz="1800" dirty="0">
              <a:effectLst/>
              <a:latin typeface="Calibri" panose="020F0502020204030204" pitchFamily="34" charset="0"/>
              <a:ea typeface="Calibri" panose="020F0502020204030204" pitchFamily="34" charset="0"/>
              <a:cs typeface="+mj-cs"/>
            </a:endParaRPr>
          </a:p>
        </p:txBody>
      </p:sp>
      <p:sp>
        <p:nvSpPr>
          <p:cNvPr id="4" name="Rounded Rectangle 3"/>
          <p:cNvSpPr/>
          <p:nvPr/>
        </p:nvSpPr>
        <p:spPr>
          <a:xfrm>
            <a:off x="1223494" y="136441"/>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algn="ctr"/>
            <a:r>
              <a:rPr lang="fa-IR" sz="2000" dirty="0">
                <a:solidFill>
                  <a:srgbClr val="000000"/>
                </a:solidFill>
                <a:latin typeface="B Nazanin,Bold"/>
              </a:rPr>
              <a:t>از افرادی که نشانه های خودکشی را بروز میدهند ولی در مورد خودکشی حرف </a:t>
            </a:r>
            <a:r>
              <a:rPr lang="fa-IR" sz="2000" dirty="0" smtClean="0">
                <a:solidFill>
                  <a:srgbClr val="000000"/>
                </a:solidFill>
                <a:latin typeface="B Nazanin,Bold"/>
              </a:rPr>
              <a:t>نمیزنند سوال </a:t>
            </a:r>
            <a:r>
              <a:rPr lang="fa-IR" sz="2000" dirty="0">
                <a:solidFill>
                  <a:srgbClr val="FF0000"/>
                </a:solidFill>
                <a:latin typeface="B Nazanin,Bold"/>
              </a:rPr>
              <a:t>بپرسیم </a:t>
            </a:r>
            <a:r>
              <a:rPr lang="fa-IR" sz="2000" dirty="0" smtClean="0">
                <a:solidFill>
                  <a:srgbClr val="FF0000"/>
                </a:solidFill>
                <a:latin typeface="B Nazanin,Bold"/>
              </a:rPr>
              <a:t>(ب)</a:t>
            </a:r>
            <a:endParaRPr lang="fa-IR" sz="2000" dirty="0" smtClean="0">
              <a:ln w="12700">
                <a:solidFill>
                  <a:schemeClr val="accent5"/>
                </a:solidFill>
                <a:prstDash val="solid"/>
              </a:ln>
              <a:pattFill prst="ltDnDiag">
                <a:fgClr>
                  <a:schemeClr val="accent5">
                    <a:lumMod val="60000"/>
                    <a:lumOff val="40000"/>
                  </a:schemeClr>
                </a:fgClr>
                <a:bgClr>
                  <a:schemeClr val="bg1"/>
                </a:bgClr>
              </a:pattFill>
              <a:latin typeface="B Nazanin,Bold"/>
            </a:endParaRPr>
          </a:p>
        </p:txBody>
      </p:sp>
    </p:spTree>
    <p:extLst>
      <p:ext uri="{BB962C8B-B14F-4D97-AF65-F5344CB8AC3E}">
        <p14:creationId xmlns:p14="http://schemas.microsoft.com/office/powerpoint/2010/main" val="402041133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342900" marR="0" lvl="0" indent="-342900" algn="just" rtl="1">
              <a:lnSpc>
                <a:spcPct val="107000"/>
              </a:lnSpc>
              <a:spcBef>
                <a:spcPts val="0"/>
              </a:spcBef>
              <a:spcAft>
                <a:spcPts val="0"/>
              </a:spcAft>
              <a:buFont typeface="Wingdings" panose="05000000000000000000" pitchFamily="2" charset="2"/>
              <a:buChar char=""/>
            </a:pP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اوضاع می‌توانست بدتر از این باشد </a:t>
            </a:r>
            <a:r>
              <a:rPr lang="fa-IR"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 گفتن این جملات ممنوع است)</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r>
              <a:rPr lang="fa-IR"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آدم‌هایی که به خودکشی فکر می‌کنند، حتی اگر چیزهای خوب زیادی برایشان وجود داشته‌باشد، حتی اگر زندگی‌شان می‌توانست خیلی بدتر باشد، باز هم اوضاعی را تجربه می‌کنند که ظاهرا غیرقابل تحمل است و باعث شده‌است بخواهند بمیرند.</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b="1" dirty="0">
                <a:effectLst/>
                <a:latin typeface="Calibri" panose="020F0502020204030204" pitchFamily="34" charset="0"/>
                <a:ea typeface="Calibri" panose="020F0502020204030204" pitchFamily="34" charset="0"/>
                <a:cs typeface="B Nazanin" panose="00000400000000000000" pitchFamily="2" charset="-78"/>
              </a:rPr>
              <a:t>آدم‌های دیگر مشکلاتی بدتر از تو دارند و نمی‌خواهند بمیرند </a:t>
            </a:r>
            <a:r>
              <a:rPr lang="fa-IR"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 گفتن این جملات ممنوع است)</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r>
              <a:rPr lang="en-US" b="1" dirty="0">
                <a:effectLst/>
                <a:latin typeface="Calibri" panose="020F0502020204030204" pitchFamily="34" charset="0"/>
                <a:ea typeface="Calibri" panose="020F0502020204030204" pitchFamily="34" charset="0"/>
                <a:cs typeface="B Nazanin" panose="00000400000000000000" pitchFamily="2" charset="-78"/>
              </a:rPr>
              <a:t> </a:t>
            </a:r>
            <a:r>
              <a:rPr lang="fa-IR" dirty="0">
                <a:effectLst/>
                <a:latin typeface="Calibri" panose="020F0502020204030204" pitchFamily="34" charset="0"/>
                <a:ea typeface="Calibri" panose="020F0502020204030204" pitchFamily="34" charset="0"/>
                <a:cs typeface="B Nazanin" panose="00000400000000000000" pitchFamily="2" charset="-78"/>
              </a:rPr>
              <a:t>مقایسه‌ی او با کسانی که بهتر با مشکلات کنار می‌پایند ممکن است فقط حس محکوم کردن خود را در او تشدید کند.</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b="1" dirty="0">
                <a:effectLst/>
                <a:latin typeface="Calibri" panose="020F0502020204030204" pitchFamily="34" charset="0"/>
                <a:ea typeface="Calibri" panose="020F0502020204030204" pitchFamily="34" charset="0"/>
                <a:cs typeface="B Nazanin" panose="00000400000000000000" pitchFamily="2" charset="-78"/>
              </a:rPr>
              <a:t>خودکشی راه‌ حلی دائمی به یک مشکل موقت است </a:t>
            </a:r>
            <a:r>
              <a:rPr lang="fa-IR"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 گفتن این جملات ممنوع است)</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r>
              <a:rPr lang="fa-IR" dirty="0">
                <a:effectLst/>
                <a:latin typeface="Calibri" panose="020F0502020204030204" pitchFamily="34" charset="0"/>
                <a:ea typeface="Calibri" panose="020F0502020204030204" pitchFamily="34" charset="0"/>
                <a:cs typeface="B Nazanin" panose="00000400000000000000" pitchFamily="2" charset="-78"/>
              </a:rPr>
              <a:t>من آدم‌ها، به‌ویژه نوجوانانی را می‌شناسم که این جمله برایشان بی‌نهایت مفید بوده‌است. اما در عین حال این پیام را منتقل می‌کند که مشکلات یک فرد موقتی است، در حالی که ممکن است این‌طور نباشد. در چنین اوضاعی، یک هدف واقع‌گرایانه برای آن فرد می‌تواند این باشد که یاد بگیرد با مشکلات کنار بیاید و با وجود آنها زندگی معناداری داشته ‌باشد. مشکل دیگر چنین جمله‌ای پیامی است که القا می‌کند: خودکشی یک راه‌حل است </a:t>
            </a:r>
            <a:r>
              <a:rPr lang="fa-IR" dirty="0">
                <a:effectLst/>
                <a:latin typeface="Calibri" panose="020F0502020204030204" pitchFamily="34" charset="0"/>
                <a:ea typeface="Calibri" panose="020F0502020204030204" pitchFamily="34" charset="0"/>
                <a:cs typeface="Arial" panose="020B0604020202020204" pitchFamily="34" charset="0"/>
              </a:rPr>
              <a:t>–</a:t>
            </a:r>
            <a:r>
              <a:rPr lang="fa-IR" dirty="0">
                <a:effectLst/>
                <a:latin typeface="Calibri" panose="020F0502020204030204" pitchFamily="34" charset="0"/>
                <a:ea typeface="Calibri" panose="020F0502020204030204" pitchFamily="34" charset="0"/>
                <a:cs typeface="B Nazanin" panose="00000400000000000000" pitchFamily="2" charset="-78"/>
              </a:rPr>
              <a:t>بله یک راه‌حل دائمی. من توصیه می‌کنم حداقل کلمه‌ی “راه‌حل” را با “اقدام” یا “کنش” عوض کنید</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endParaRPr lang="en-US" sz="1800" dirty="0">
              <a:effectLst/>
              <a:latin typeface="Calibri" panose="020F0502020204030204" pitchFamily="34" charset="0"/>
              <a:ea typeface="Calibri" panose="020F0502020204030204" pitchFamily="34" charset="0"/>
              <a:cs typeface="+mj-cs"/>
            </a:endParaRPr>
          </a:p>
        </p:txBody>
      </p:sp>
      <p:sp>
        <p:nvSpPr>
          <p:cNvPr id="4" name="Rounded Rectangle 3"/>
          <p:cNvSpPr/>
          <p:nvPr/>
        </p:nvSpPr>
        <p:spPr>
          <a:xfrm>
            <a:off x="1223494" y="136441"/>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algn="ctr"/>
            <a:r>
              <a:rPr lang="fa-IR" sz="2000" dirty="0">
                <a:solidFill>
                  <a:srgbClr val="000000"/>
                </a:solidFill>
                <a:latin typeface="B Nazanin,Bold"/>
              </a:rPr>
              <a:t>از افرادی که نشانه های خودکشی را بروز میدهند ولی در مورد خودکشی حرف </a:t>
            </a:r>
            <a:r>
              <a:rPr lang="fa-IR" sz="2000" dirty="0" smtClean="0">
                <a:solidFill>
                  <a:srgbClr val="000000"/>
                </a:solidFill>
                <a:latin typeface="B Nazanin,Bold"/>
              </a:rPr>
              <a:t>نمیزنند سوال </a:t>
            </a:r>
            <a:r>
              <a:rPr lang="fa-IR" sz="2000" dirty="0">
                <a:solidFill>
                  <a:srgbClr val="FF0000"/>
                </a:solidFill>
                <a:latin typeface="B Nazanin,Bold"/>
              </a:rPr>
              <a:t>بپرسیم </a:t>
            </a:r>
            <a:r>
              <a:rPr lang="fa-IR" sz="2000" dirty="0" smtClean="0">
                <a:solidFill>
                  <a:srgbClr val="FF0000"/>
                </a:solidFill>
                <a:latin typeface="B Nazanin,Bold"/>
              </a:rPr>
              <a:t>(ب)</a:t>
            </a:r>
            <a:endParaRPr lang="fa-IR" sz="2000" dirty="0" smtClean="0">
              <a:ln w="12700">
                <a:solidFill>
                  <a:schemeClr val="accent5"/>
                </a:solidFill>
                <a:prstDash val="solid"/>
              </a:ln>
              <a:pattFill prst="ltDnDiag">
                <a:fgClr>
                  <a:schemeClr val="accent5">
                    <a:lumMod val="60000"/>
                    <a:lumOff val="40000"/>
                  </a:schemeClr>
                </a:fgClr>
                <a:bgClr>
                  <a:schemeClr val="bg1"/>
                </a:bgClr>
              </a:pattFill>
              <a:latin typeface="B Nazanin,Bold"/>
            </a:endParaRPr>
          </a:p>
        </p:txBody>
      </p:sp>
    </p:spTree>
    <p:extLst>
      <p:ext uri="{BB962C8B-B14F-4D97-AF65-F5344CB8AC3E}">
        <p14:creationId xmlns:p14="http://schemas.microsoft.com/office/powerpoint/2010/main" val="31856494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457200" marR="0" algn="just" rtl="1">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b="1" dirty="0">
                <a:effectLst/>
                <a:latin typeface="Calibri" panose="020F0502020204030204" pitchFamily="34" charset="0"/>
                <a:ea typeface="Calibri" panose="020F0502020204030204" pitchFamily="34" charset="0"/>
                <a:cs typeface="B Nazanin" panose="00000400000000000000" pitchFamily="2" charset="-78"/>
              </a:rPr>
              <a:t>اگر در اثر خودکشی بمیری به جهنم خواهی‌رفت </a:t>
            </a:r>
            <a:r>
              <a:rPr lang="fa-IR"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 گفتن این جملات ممنوع است)</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r>
              <a:rPr lang="fa-IR" dirty="0">
                <a:effectLst/>
                <a:latin typeface="Calibri" panose="020F0502020204030204" pitchFamily="34" charset="0"/>
                <a:ea typeface="Calibri" panose="020F0502020204030204" pitchFamily="34" charset="0"/>
                <a:cs typeface="B Nazanin" panose="00000400000000000000" pitchFamily="2" charset="-78"/>
              </a:rPr>
              <a:t>شاید او به جهنم اعتقاد ندارد. شاید اعتقاد دارد خدایی که او را می‌پرستد گناه خودکشی‌اش را خواهد بخشید. گفتن این جمله احساس بیگانگی را در او تشدید میکند</a:t>
            </a:r>
            <a:r>
              <a:rPr lang="en-US" dirty="0">
                <a:effectLst/>
                <a:latin typeface="Calibri" panose="020F0502020204030204" pitchFamily="34" charset="0"/>
                <a:ea typeface="Calibri" panose="020F0502020204030204" pitchFamily="34" charset="0"/>
                <a:cs typeface="B Nazanin" panose="00000400000000000000" pitchFamily="2" charset="-78"/>
              </a:rPr>
              <a:t>.</a:t>
            </a:r>
            <a:r>
              <a:rPr lang="en-US" dirty="0">
                <a:effectLst/>
                <a:latin typeface="B Nazanin" panose="00000400000000000000" pitchFamily="2" charset="-78"/>
                <a:ea typeface="Calibri" panose="020F0502020204030204" pitchFamily="34" charset="0"/>
                <a:cs typeface="Arial" panose="020B0604020202020204" pitchFamily="34" charset="0"/>
              </a:rPr>
              <a:t> </a:t>
            </a:r>
            <a:r>
              <a:rPr lang="fa-IR" dirty="0">
                <a:effectLst/>
                <a:latin typeface="B Nazanin" panose="00000400000000000000" pitchFamily="2" charset="-78"/>
                <a:ea typeface="Calibri" panose="020F0502020204030204" pitchFamily="34" charset="0"/>
                <a:cs typeface="Arial" panose="020B0604020202020204" pitchFamily="34" charset="0"/>
              </a:rPr>
              <a:t>سعی نکنید بحثی در مورد ارزش و اهمیت زندگی یا معنای آن شروع کنید</a:t>
            </a:r>
            <a:r>
              <a:rPr lang="fa-IR" dirty="0">
                <a:effectLst/>
                <a:latin typeface="Calibri" panose="020F0502020204030204" pitchFamily="34" charset="0"/>
                <a:ea typeface="Calibri" panose="020F0502020204030204" pitchFamily="34" charset="0"/>
                <a:cs typeface="B Nazanin" panose="00000400000000000000" pitchFamily="2" charset="-78"/>
              </a:rPr>
              <a:t>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b="1" dirty="0">
                <a:effectLst/>
                <a:latin typeface="Calibri" panose="020F0502020204030204" pitchFamily="34" charset="0"/>
                <a:ea typeface="Calibri" panose="020F0502020204030204" pitchFamily="34" charset="0"/>
                <a:cs typeface="B Nazanin" panose="00000400000000000000" pitchFamily="2" charset="-78"/>
              </a:rPr>
              <a:t>اینکه می‌توانید وضعیت او را تغییر دهید یا می‌توانید مشکلات او را حل کنید </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r>
              <a:rPr lang="fa-IR" b="1" dirty="0">
                <a:effectLst/>
                <a:latin typeface="Calibri" panose="020F0502020204030204" pitchFamily="34" charset="0"/>
                <a:ea typeface="Calibri" panose="020F0502020204030204" pitchFamily="34" charset="0"/>
                <a:cs typeface="B Nazanin" panose="00000400000000000000" pitchFamily="2" charset="-78"/>
              </a:rPr>
              <a:t>‌چانه نزنید  </a:t>
            </a:r>
            <a:r>
              <a:rPr lang="fa-IR"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 گفتن این جملات ممنوع است)</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b="1" dirty="0">
                <a:effectLst/>
                <a:latin typeface="Calibri" panose="020F0502020204030204" pitchFamily="34" charset="0"/>
                <a:ea typeface="Calibri" panose="020F0502020204030204" pitchFamily="34" charset="0"/>
                <a:cs typeface="B Nazanin" panose="00000400000000000000" pitchFamily="2" charset="-78"/>
              </a:rPr>
              <a:t>زمان همه مسائل را حل می‌کند و حالت بهتر می‌شود. </a:t>
            </a:r>
            <a:r>
              <a:rPr lang="fa-IR"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 گفتن این جملات ممنوع است)</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مرتبا صحبت های فرد را قطع </a:t>
            </a:r>
            <a:r>
              <a:rPr lang="fa-IR" b="1" u="sng"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نکنید</a:t>
            </a:r>
            <a:r>
              <a:rPr lang="en-US"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07000"/>
              </a:lnSpc>
              <a:spcBef>
                <a:spcPts val="0"/>
              </a:spcBef>
              <a:spcAft>
                <a:spcPts val="0"/>
              </a:spcAft>
              <a:buFont typeface="Wingdings" panose="05000000000000000000" pitchFamily="2" charset="2"/>
              <a:buChar char=""/>
            </a:pP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هیجانی یا شوک زده </a:t>
            </a:r>
            <a:r>
              <a:rPr lang="fa-IR" b="1" u="sng"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نشوید</a:t>
            </a:r>
            <a:r>
              <a:rPr lang="en-US"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a:t>
            </a:r>
            <a:endPar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endParaRPr>
          </a:p>
          <a:p>
            <a:pPr marL="342900" marR="0" lvl="0" indent="-342900" algn="just" rtl="1">
              <a:lnSpc>
                <a:spcPct val="107000"/>
              </a:lnSpc>
              <a:spcBef>
                <a:spcPts val="0"/>
              </a:spcBef>
              <a:spcAft>
                <a:spcPts val="0"/>
              </a:spcAft>
              <a:buFont typeface="Wingdings" panose="05000000000000000000" pitchFamily="2" charset="2"/>
              <a:buChar char=""/>
            </a:pP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به گونه ای با بیمار برخورد </a:t>
            </a:r>
            <a:r>
              <a:rPr lang="fa-IR" b="1" u="sng"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نکنید</a:t>
            </a:r>
            <a:r>
              <a:rPr lang="fa-IR" b="1"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 </a:t>
            </a: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که وی را فاقد عقل، اراده یا تصمیم گیری تلقی </a:t>
            </a:r>
            <a:r>
              <a:rPr lang="fa-IR" b="1" kern="120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کنید</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ounded Rectangle 3"/>
          <p:cNvSpPr/>
          <p:nvPr/>
        </p:nvSpPr>
        <p:spPr>
          <a:xfrm>
            <a:off x="1223494" y="97804"/>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algn="ctr"/>
            <a:r>
              <a:rPr lang="fa-IR" sz="2000" dirty="0">
                <a:solidFill>
                  <a:srgbClr val="000000"/>
                </a:solidFill>
                <a:latin typeface="B Nazanin,Bold"/>
              </a:rPr>
              <a:t>از افرادی که نشانه های خودکشی را بروز میدهند ولی در مورد خودکشی حرف </a:t>
            </a:r>
            <a:r>
              <a:rPr lang="fa-IR" sz="2000" dirty="0" smtClean="0">
                <a:solidFill>
                  <a:srgbClr val="000000"/>
                </a:solidFill>
                <a:latin typeface="B Nazanin,Bold"/>
              </a:rPr>
              <a:t>نمیزنند سوال </a:t>
            </a:r>
            <a:r>
              <a:rPr lang="fa-IR" sz="2000" dirty="0">
                <a:solidFill>
                  <a:srgbClr val="FF0000"/>
                </a:solidFill>
                <a:latin typeface="B Nazanin,Bold"/>
              </a:rPr>
              <a:t>بپرسیم </a:t>
            </a:r>
            <a:r>
              <a:rPr lang="fa-IR" sz="2000" dirty="0" smtClean="0">
                <a:solidFill>
                  <a:srgbClr val="FF0000"/>
                </a:solidFill>
                <a:latin typeface="B Nazanin,Bold"/>
              </a:rPr>
              <a:t>(ب)</a:t>
            </a:r>
            <a:endParaRPr lang="fa-IR" sz="2000" dirty="0" smtClean="0">
              <a:ln w="12700">
                <a:solidFill>
                  <a:schemeClr val="accent5"/>
                </a:solidFill>
                <a:prstDash val="solid"/>
              </a:ln>
              <a:pattFill prst="ltDnDiag">
                <a:fgClr>
                  <a:schemeClr val="accent5">
                    <a:lumMod val="60000"/>
                    <a:lumOff val="40000"/>
                  </a:schemeClr>
                </a:fgClr>
                <a:bgClr>
                  <a:schemeClr val="bg1"/>
                </a:bgClr>
              </a:pattFill>
              <a:latin typeface="B Nazanin,Bold"/>
            </a:endParaRPr>
          </a:p>
        </p:txBody>
      </p:sp>
    </p:spTree>
    <p:extLst>
      <p:ext uri="{BB962C8B-B14F-4D97-AF65-F5344CB8AC3E}">
        <p14:creationId xmlns:p14="http://schemas.microsoft.com/office/powerpoint/2010/main" val="2264146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457200" algn="just" rtl="1">
              <a:lnSpc>
                <a:spcPct val="107000"/>
              </a:lnSpc>
              <a:spcBef>
                <a:spcPts val="0"/>
              </a:spcBef>
              <a:spcAft>
                <a:spcPts val="0"/>
              </a:spcAft>
            </a:pPr>
            <a:r>
              <a:rPr lang="fa-IR" sz="1600" b="1" kern="1200" dirty="0">
                <a:solidFill>
                  <a:srgbClr val="000000"/>
                </a:solidFill>
                <a:effectLst/>
                <a:latin typeface="Calibri" panose="020F0502020204030204" pitchFamily="34" charset="0"/>
                <a:ea typeface="Calibri" panose="020F0502020204030204" pitchFamily="34" charset="0"/>
                <a:cs typeface="+mj-cs"/>
              </a:rPr>
              <a:t>پس از شنیدن همدلانه افکار و احساسات فرد و پرسش مستقیم از افکار خودکشی و شناسایی افکار و برقراری ارتباط توام با اعتماد، احترام، حمایت و همدلی و پذیرش، فرد را </a:t>
            </a:r>
            <a:r>
              <a:rPr lang="fa-IR" sz="1600" b="1" kern="1200" dirty="0">
                <a:solidFill>
                  <a:srgbClr val="FF0000"/>
                </a:solidFill>
                <a:effectLst/>
                <a:latin typeface="Calibri" panose="020F0502020204030204" pitchFamily="34" charset="0"/>
                <a:ea typeface="Calibri" panose="020F0502020204030204" pitchFamily="34" charset="0"/>
                <a:cs typeface="+mj-cs"/>
              </a:rPr>
              <a:t>ترغیب کنید </a:t>
            </a:r>
            <a:r>
              <a:rPr lang="fa-IR" sz="1600" b="1" kern="1200" dirty="0">
                <a:solidFill>
                  <a:srgbClr val="000000"/>
                </a:solidFill>
                <a:effectLst/>
                <a:latin typeface="Calibri" panose="020F0502020204030204" pitchFamily="34" charset="0"/>
                <a:ea typeface="Calibri" panose="020F0502020204030204" pitchFamily="34" charset="0"/>
                <a:cs typeface="+mj-cs"/>
              </a:rPr>
              <a:t>کمک حرفه ای و تخصصی بگیرد</a:t>
            </a:r>
            <a:r>
              <a:rPr lang="fa-IR" sz="1600" b="1" u="sng" kern="1200" dirty="0">
                <a:solidFill>
                  <a:srgbClr val="000000"/>
                </a:solidFill>
                <a:effectLst/>
                <a:latin typeface="Calibri" panose="020F0502020204030204" pitchFamily="34" charset="0"/>
                <a:ea typeface="Calibri" panose="020F0502020204030204" pitchFamily="34" charset="0"/>
                <a:cs typeface="+mj-cs"/>
              </a:rPr>
              <a:t> </a:t>
            </a:r>
            <a:endParaRPr lang="en-US" sz="1600" dirty="0">
              <a:effectLst/>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ounded Rectangle 3"/>
          <p:cNvSpPr/>
          <p:nvPr/>
        </p:nvSpPr>
        <p:spPr>
          <a:xfrm>
            <a:off x="1223494" y="59167"/>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algn="ctr"/>
            <a:r>
              <a:rPr lang="fa-IR" sz="2000" dirty="0" smtClean="0">
                <a:solidFill>
                  <a:srgbClr val="000000"/>
                </a:solidFill>
                <a:latin typeface="B Nazanin,Bold"/>
              </a:rPr>
              <a:t>پس از شناسایی فرد درمعرض خطر وی را </a:t>
            </a:r>
            <a:r>
              <a:rPr lang="fa-IR" sz="2000" dirty="0" smtClean="0">
                <a:solidFill>
                  <a:srgbClr val="FF0000"/>
                </a:solidFill>
                <a:latin typeface="B Nazanin,Bold"/>
              </a:rPr>
              <a:t>ترغیب</a:t>
            </a:r>
            <a:r>
              <a:rPr lang="fa-IR" sz="2000" dirty="0" smtClean="0">
                <a:solidFill>
                  <a:srgbClr val="000000"/>
                </a:solidFill>
                <a:latin typeface="B Nazanin,Bold"/>
              </a:rPr>
              <a:t> کنید کمک تخصصی بگیرد </a:t>
            </a:r>
            <a:r>
              <a:rPr lang="fa-IR" sz="2000" b="1" dirty="0" smtClean="0">
                <a:solidFill>
                  <a:srgbClr val="FF0000"/>
                </a:solidFill>
                <a:latin typeface="B Nazanin,Bold"/>
              </a:rPr>
              <a:t>(ت)</a:t>
            </a:r>
            <a:endParaRPr lang="fa-IR" sz="2000" b="1" dirty="0" smtClean="0">
              <a:ln w="12700">
                <a:solidFill>
                  <a:schemeClr val="accent5"/>
                </a:solidFill>
                <a:prstDash val="solid"/>
              </a:ln>
              <a:solidFill>
                <a:srgbClr val="FF0000"/>
              </a:solidFill>
              <a:latin typeface="B Nazanin,Bold"/>
            </a:endParaRPr>
          </a:p>
        </p:txBody>
      </p:sp>
    </p:spTree>
    <p:extLst>
      <p:ext uri="{BB962C8B-B14F-4D97-AF65-F5344CB8AC3E}">
        <p14:creationId xmlns:p14="http://schemas.microsoft.com/office/powerpoint/2010/main" val="32755021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marR="0" algn="just" rtl="1">
              <a:lnSpc>
                <a:spcPct val="107000"/>
              </a:lnSpc>
              <a:spcBef>
                <a:spcPts val="0"/>
              </a:spcBef>
              <a:spcAft>
                <a:spcPts val="0"/>
              </a:spcAft>
            </a:pPr>
            <a:r>
              <a:rPr lang="fa-IR" sz="1600" b="1" kern="1200" dirty="0">
                <a:solidFill>
                  <a:srgbClr val="000000"/>
                </a:solidFill>
                <a:effectLst/>
                <a:latin typeface="Calibri" panose="020F0502020204030204" pitchFamily="34" charset="0"/>
                <a:ea typeface="Calibri" panose="020F0502020204030204" pitchFamily="34" charset="0"/>
                <a:cs typeface="+mj-cs"/>
              </a:rPr>
              <a:t>افکار خودکشی به آسانی و خود به خود از بین نمی رود </a:t>
            </a:r>
            <a:endParaRPr lang="en-US" sz="1600" dirty="0">
              <a:effectLst/>
              <a:latin typeface="Calibri" panose="020F0502020204030204" pitchFamily="34" charset="0"/>
              <a:ea typeface="Calibri" panose="020F0502020204030204" pitchFamily="34" charset="0"/>
              <a:cs typeface="+mj-cs"/>
            </a:endParaRPr>
          </a:p>
          <a:p>
            <a:pPr marL="228600" marR="0" algn="just" rtl="1">
              <a:lnSpc>
                <a:spcPct val="107000"/>
              </a:lnSpc>
              <a:spcBef>
                <a:spcPts val="0"/>
              </a:spcBef>
              <a:spcAft>
                <a:spcPts val="0"/>
              </a:spcAft>
            </a:pPr>
            <a:r>
              <a:rPr lang="fa-IR" sz="1600" b="1" kern="1200" dirty="0">
                <a:solidFill>
                  <a:srgbClr val="000000"/>
                </a:solidFill>
                <a:effectLst/>
                <a:latin typeface="Calibri" panose="020F0502020204030204" pitchFamily="34" charset="0"/>
                <a:ea typeface="Calibri" panose="020F0502020204030204" pitchFamily="34" charset="0"/>
                <a:cs typeface="+mj-cs"/>
              </a:rPr>
              <a:t>افراد برای چیره شدن بر این افکار نیاز به کمک دارند</a:t>
            </a:r>
            <a:endParaRPr lang="en-US" sz="1600" dirty="0">
              <a:effectLst/>
              <a:latin typeface="Calibri" panose="020F0502020204030204" pitchFamily="34" charset="0"/>
              <a:ea typeface="Calibri" panose="020F0502020204030204" pitchFamily="34" charset="0"/>
              <a:cs typeface="+mj-cs"/>
            </a:endParaRPr>
          </a:p>
          <a:p>
            <a:pPr marL="228600" marR="0" algn="just" rtl="1">
              <a:lnSpc>
                <a:spcPct val="107000"/>
              </a:lnSpc>
              <a:spcBef>
                <a:spcPts val="0"/>
              </a:spcBef>
              <a:spcAft>
                <a:spcPts val="0"/>
              </a:spcAft>
            </a:pPr>
            <a:r>
              <a:rPr lang="fa-IR" sz="1600" b="1" kern="1200" dirty="0">
                <a:solidFill>
                  <a:srgbClr val="000000"/>
                </a:solidFill>
                <a:effectLst/>
                <a:latin typeface="Calibri" panose="020F0502020204030204" pitchFamily="34" charset="0"/>
                <a:ea typeface="Calibri" panose="020F0502020204030204" pitchFamily="34" charset="0"/>
                <a:cs typeface="+mj-cs"/>
              </a:rPr>
              <a:t>اگر تا اینجای کار با او همراه بوده‌اید، کمک زیادی به او کرده‌اید، اما کمک حرفه‌ای و تخصصی برای افرادی که با مسائل سلامت روان درگیر هستند </a:t>
            </a:r>
            <a:r>
              <a:rPr lang="fa-IR" sz="1600" b="1" kern="1200" dirty="0">
                <a:solidFill>
                  <a:srgbClr val="FF0000"/>
                </a:solidFill>
                <a:effectLst/>
                <a:latin typeface="Calibri" panose="020F0502020204030204" pitchFamily="34" charset="0"/>
                <a:ea typeface="Calibri" panose="020F0502020204030204" pitchFamily="34" charset="0"/>
                <a:cs typeface="+mj-cs"/>
              </a:rPr>
              <a:t>ضروری </a:t>
            </a:r>
            <a:r>
              <a:rPr lang="fa-IR" sz="1600" b="1" kern="1200" dirty="0">
                <a:solidFill>
                  <a:srgbClr val="000000"/>
                </a:solidFill>
                <a:effectLst/>
                <a:latin typeface="Calibri" panose="020F0502020204030204" pitchFamily="34" charset="0"/>
                <a:ea typeface="Calibri" panose="020F0502020204030204" pitchFamily="34" charset="0"/>
                <a:cs typeface="+mj-cs"/>
              </a:rPr>
              <a:t>است. </a:t>
            </a:r>
            <a:endParaRPr lang="en-US" sz="1600" dirty="0">
              <a:effectLst/>
              <a:latin typeface="Calibri" panose="020F0502020204030204" pitchFamily="34" charset="0"/>
              <a:ea typeface="Calibri" panose="020F0502020204030204" pitchFamily="34" charset="0"/>
              <a:cs typeface="+mj-cs"/>
            </a:endParaRPr>
          </a:p>
          <a:p>
            <a:pPr marL="228600" marR="0" algn="just" rtl="1">
              <a:lnSpc>
                <a:spcPct val="107000"/>
              </a:lnSpc>
              <a:spcBef>
                <a:spcPts val="0"/>
              </a:spcBef>
              <a:spcAft>
                <a:spcPts val="0"/>
              </a:spcAft>
            </a:pPr>
            <a:r>
              <a:rPr lang="fa-IR" sz="1600" b="1" kern="1200" dirty="0">
                <a:solidFill>
                  <a:srgbClr val="000000"/>
                </a:solidFill>
                <a:effectLst/>
                <a:latin typeface="Calibri" panose="020F0502020204030204" pitchFamily="34" charset="0"/>
                <a:ea typeface="Calibri" panose="020F0502020204030204" pitchFamily="34" charset="0"/>
                <a:cs typeface="+mj-cs"/>
              </a:rPr>
              <a:t>پیشنهاد حمایت کنید و نشان دهید که به آنها اهمیت می دهید</a:t>
            </a:r>
            <a:endParaRPr lang="en-US" sz="1600" dirty="0">
              <a:effectLst/>
              <a:latin typeface="Calibri" panose="020F0502020204030204" pitchFamily="34" charset="0"/>
              <a:ea typeface="Calibri" panose="020F0502020204030204" pitchFamily="34" charset="0"/>
              <a:cs typeface="+mj-cs"/>
            </a:endParaRPr>
          </a:p>
          <a:p>
            <a:pPr marL="228600" marR="0" algn="just" rtl="1">
              <a:lnSpc>
                <a:spcPct val="107000"/>
              </a:lnSpc>
              <a:spcBef>
                <a:spcPts val="0"/>
              </a:spcBef>
              <a:spcAft>
                <a:spcPts val="0"/>
              </a:spcAft>
            </a:pPr>
            <a:r>
              <a:rPr lang="fa-IR" sz="1600" b="1" kern="1200" dirty="0">
                <a:solidFill>
                  <a:srgbClr val="000000"/>
                </a:solidFill>
                <a:effectLst/>
                <a:latin typeface="Calibri" panose="020F0502020204030204" pitchFamily="34" charset="0"/>
                <a:ea typeface="Calibri" panose="020F0502020204030204" pitchFamily="34" charset="0"/>
                <a:cs typeface="+mj-cs"/>
              </a:rPr>
              <a:t>مرتب به آنها سر بزنید تنهایشان نگذارید تا نشان دهید واقعا برای شما اهمیت دارند.</a:t>
            </a:r>
            <a:endParaRPr lang="en-US" sz="1600" dirty="0">
              <a:effectLst/>
              <a:latin typeface="Calibri" panose="020F0502020204030204" pitchFamily="34" charset="0"/>
              <a:ea typeface="Calibri" panose="020F0502020204030204" pitchFamily="34" charset="0"/>
              <a:cs typeface="+mj-cs"/>
            </a:endParaRPr>
          </a:p>
          <a:p>
            <a:pPr marL="228600" marR="0" algn="just" rtl="1">
              <a:lnSpc>
                <a:spcPct val="107000"/>
              </a:lnSpc>
              <a:spcBef>
                <a:spcPts val="0"/>
              </a:spcBef>
              <a:spcAft>
                <a:spcPts val="0"/>
              </a:spcAft>
            </a:pPr>
            <a:r>
              <a:rPr lang="fa-IR" sz="1600" b="1" u="sng" dirty="0" smtClean="0">
                <a:solidFill>
                  <a:srgbClr val="FF0000"/>
                </a:solidFill>
                <a:latin typeface="Calibri" panose="020F0502020204030204" pitchFamily="34" charset="0"/>
                <a:ea typeface="Calibri" panose="020F0502020204030204" pitchFamily="34" charset="0"/>
                <a:cs typeface="+mj-cs"/>
              </a:rPr>
              <a:t>(ابزار </a:t>
            </a:r>
            <a:r>
              <a:rPr lang="fa-IR" sz="1600" b="1" u="sng" dirty="0">
                <a:solidFill>
                  <a:srgbClr val="FF0000"/>
                </a:solidFill>
                <a:latin typeface="Calibri" panose="020F0502020204030204" pitchFamily="34" charset="0"/>
                <a:ea typeface="Calibri" panose="020F0502020204030204" pitchFamily="34" charset="0"/>
                <a:cs typeface="+mj-cs"/>
              </a:rPr>
              <a:t>کشنده را از دسترس فرد دور </a:t>
            </a:r>
            <a:r>
              <a:rPr lang="fa-IR" sz="1600" b="1" u="sng" dirty="0" smtClean="0">
                <a:solidFill>
                  <a:srgbClr val="FF0000"/>
                </a:solidFill>
                <a:latin typeface="Calibri" panose="020F0502020204030204" pitchFamily="34" charset="0"/>
                <a:ea typeface="Calibri" panose="020F0502020204030204" pitchFamily="34" charset="0"/>
                <a:cs typeface="+mj-cs"/>
              </a:rPr>
              <a:t>کنید)</a:t>
            </a:r>
            <a:endParaRPr lang="fa-IR" sz="1600" b="1" u="sng" dirty="0">
              <a:solidFill>
                <a:srgbClr val="FF0000"/>
              </a:solidFill>
              <a:latin typeface="Calibri" panose="020F0502020204030204" pitchFamily="34" charset="0"/>
              <a:ea typeface="Calibri" panose="020F0502020204030204" pitchFamily="34" charset="0"/>
              <a:cs typeface="+mj-cs"/>
            </a:endParaRPr>
          </a:p>
          <a:p>
            <a:pPr marL="228600" marR="0" algn="just" rtl="1">
              <a:lnSpc>
                <a:spcPct val="107000"/>
              </a:lnSpc>
              <a:spcBef>
                <a:spcPts val="0"/>
              </a:spcBef>
              <a:spcAft>
                <a:spcPts val="0"/>
              </a:spcAft>
            </a:pPr>
            <a:r>
              <a:rPr lang="fa-IR" sz="1600" b="1" u="sng" kern="1200" dirty="0" smtClean="0">
                <a:solidFill>
                  <a:srgbClr val="000000"/>
                </a:solidFill>
                <a:effectLst/>
                <a:latin typeface="Calibri" panose="020F0502020204030204" pitchFamily="34" charset="0"/>
                <a:ea typeface="Calibri" panose="020F0502020204030204" pitchFamily="34" charset="0"/>
                <a:cs typeface="+mj-cs"/>
              </a:rPr>
              <a:t>روانشناسان مراکز خدمات جامع سلامت ،‌ </a:t>
            </a:r>
            <a:r>
              <a:rPr lang="fa-IR" sz="1600" b="1" u="sng" kern="1200" dirty="0">
                <a:solidFill>
                  <a:srgbClr val="000000"/>
                </a:solidFill>
                <a:effectLst/>
                <a:latin typeface="Calibri" panose="020F0502020204030204" pitchFamily="34" charset="0"/>
                <a:ea typeface="Calibri" panose="020F0502020204030204" pitchFamily="34" charset="0"/>
                <a:cs typeface="+mj-cs"/>
              </a:rPr>
              <a:t>روانپزشکان یا روان‌درمانگران</a:t>
            </a:r>
            <a:r>
              <a:rPr lang="fa-IR" sz="1600" b="1" kern="1200" dirty="0">
                <a:solidFill>
                  <a:srgbClr val="000000"/>
                </a:solidFill>
                <a:effectLst/>
                <a:latin typeface="Calibri" panose="020F0502020204030204" pitchFamily="34" charset="0"/>
                <a:ea typeface="Calibri" panose="020F0502020204030204" pitchFamily="34" charset="0"/>
                <a:cs typeface="+mj-cs"/>
              </a:rPr>
              <a:t>، می‌توانند افراد مناسبی برای مراجعه و کمک‌گرفتن باشند. </a:t>
            </a:r>
            <a:endParaRPr lang="en-US" sz="1600" dirty="0">
              <a:effectLst/>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ounded Rectangle 3"/>
          <p:cNvSpPr/>
          <p:nvPr/>
        </p:nvSpPr>
        <p:spPr>
          <a:xfrm>
            <a:off x="1223494" y="59167"/>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algn="ctr"/>
            <a:r>
              <a:rPr lang="fa-IR" sz="2000" dirty="0" smtClean="0">
                <a:solidFill>
                  <a:srgbClr val="000000"/>
                </a:solidFill>
                <a:latin typeface="B Nazanin,Bold"/>
              </a:rPr>
              <a:t>پس از شناسایی فرد درمعرض خطر وی را </a:t>
            </a:r>
            <a:r>
              <a:rPr lang="fa-IR" sz="2000" dirty="0" smtClean="0">
                <a:solidFill>
                  <a:srgbClr val="FF0000"/>
                </a:solidFill>
                <a:latin typeface="B Nazanin,Bold"/>
              </a:rPr>
              <a:t>ترغیب</a:t>
            </a:r>
            <a:r>
              <a:rPr lang="fa-IR" sz="2000" dirty="0" smtClean="0">
                <a:solidFill>
                  <a:srgbClr val="000000"/>
                </a:solidFill>
                <a:latin typeface="B Nazanin,Bold"/>
              </a:rPr>
              <a:t> کنید کمک تخصصی بگیرد </a:t>
            </a:r>
            <a:r>
              <a:rPr lang="fa-IR" sz="2000" b="1" dirty="0" smtClean="0">
                <a:solidFill>
                  <a:srgbClr val="FF0000"/>
                </a:solidFill>
                <a:latin typeface="B Nazanin,Bold"/>
              </a:rPr>
              <a:t>(ت)</a:t>
            </a:r>
            <a:endParaRPr lang="fa-IR" sz="2000" b="1" dirty="0" smtClean="0">
              <a:ln w="12700">
                <a:solidFill>
                  <a:schemeClr val="accent5"/>
                </a:solidFill>
                <a:prstDash val="solid"/>
              </a:ln>
              <a:solidFill>
                <a:srgbClr val="FF0000"/>
              </a:solidFill>
              <a:latin typeface="B Nazanin,Bold"/>
            </a:endParaRPr>
          </a:p>
        </p:txBody>
      </p:sp>
    </p:spTree>
    <p:extLst>
      <p:ext uri="{BB962C8B-B14F-4D97-AF65-F5344CB8AC3E}">
        <p14:creationId xmlns:p14="http://schemas.microsoft.com/office/powerpoint/2010/main" val="10656941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marR="0" algn="just" rtl="1">
              <a:lnSpc>
                <a:spcPct val="107000"/>
              </a:lnSpc>
              <a:spcBef>
                <a:spcPts val="0"/>
              </a:spcBef>
              <a:spcAft>
                <a:spcPts val="0"/>
              </a:spcAft>
            </a:pP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حتی در صورتی فرد ناامید باشد و امیدی به تغییر یا دریافت کمک نداشته باشد </a:t>
            </a:r>
            <a:r>
              <a:rPr lang="fa-IR" b="1"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او را ترغیب کنید </a:t>
            </a: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این فرصت را به خود بدهد و از کمک حرفه ای استفاده کند ( </a:t>
            </a:r>
            <a:r>
              <a:rPr lang="fa-IR" b="1" u="sng"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برای خودکشی دیر نمیشود</a:t>
            </a: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0"/>
              </a:spcAft>
            </a:pP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اگر فرد قبلا درمان گرفته و رضایت از درمان دارویی و رواندرمانی نداشته است </a:t>
            </a:r>
            <a:r>
              <a:rPr lang="fa-IR" b="1"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او را ترغیب کنید </a:t>
            </a: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مجددا از خدمات درمانی استفاده کند این باور را ایجاد کنید که </a:t>
            </a:r>
            <a:r>
              <a:rPr lang="fa-IR" b="1" u="sng"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حتی برای مشکلات جسمی و طبی بعضی اوقات لازم است از پرشکان مختلفی استفاده کنیم تا نتیجه بگیریم.</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0"/>
              </a:spcAft>
            </a:pP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افرادی که تمایلات خودکشی دارند معمولا احساس خستگی و سطح انرژی پایین، و انگیزه درمانی پایینی دارند در نتیجه شما </a:t>
            </a:r>
            <a:r>
              <a:rPr lang="fa-IR" b="1" u="sng"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باید بیشتر تلاش کنید و فعال باشید</a:t>
            </a: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 و ضمن همدلی و حمایت فرد را </a:t>
            </a:r>
            <a:r>
              <a:rPr lang="fa-IR" b="1"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ترغیب کنید </a:t>
            </a: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کمک تخصصی بگیرد.</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0"/>
              </a:spcAft>
            </a:pPr>
            <a:r>
              <a:rPr lang="fa-IR"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ترس ها و تردید های او را بپذیرید و به ان ها بپردازید اگر فرد ترس ار افشا اطلاعات و سرزنش شدن دارد </a:t>
            </a:r>
            <a:r>
              <a:rPr lang="fa-IR" b="1" u="sng"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بر رازداری و محرمانگی اطلاعات او توسط </a:t>
            </a:r>
            <a:r>
              <a:rPr lang="fa-IR" b="1" u="sng" kern="1200" dirty="0" smtClean="0">
                <a:solidFill>
                  <a:srgbClr val="000000"/>
                </a:solidFill>
                <a:effectLst/>
                <a:latin typeface="Calibri" panose="020F0502020204030204" pitchFamily="34" charset="0"/>
                <a:ea typeface="Calibri" panose="020F0502020204030204" pitchFamily="34" charset="0"/>
                <a:cs typeface="B Nazanin" panose="00000400000000000000" pitchFamily="2" charset="-78"/>
              </a:rPr>
              <a:t>تیم </a:t>
            </a:r>
            <a:r>
              <a:rPr lang="fa-IR" b="1" u="sng"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درمان تاکید کنید.</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ounded Rectangle 3"/>
          <p:cNvSpPr/>
          <p:nvPr/>
        </p:nvSpPr>
        <p:spPr>
          <a:xfrm>
            <a:off x="1223494" y="59167"/>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algn="ctr"/>
            <a:r>
              <a:rPr lang="fa-IR" sz="2000" dirty="0" smtClean="0">
                <a:solidFill>
                  <a:srgbClr val="000000"/>
                </a:solidFill>
                <a:latin typeface="B Nazanin,Bold"/>
              </a:rPr>
              <a:t>پس از شناسایی فرد درمعرض خطر وی را </a:t>
            </a:r>
            <a:r>
              <a:rPr lang="fa-IR" sz="2000" dirty="0" smtClean="0">
                <a:solidFill>
                  <a:srgbClr val="FF0000"/>
                </a:solidFill>
                <a:latin typeface="B Nazanin,Bold"/>
              </a:rPr>
              <a:t>ترغیب</a:t>
            </a:r>
            <a:r>
              <a:rPr lang="fa-IR" sz="2000" dirty="0" smtClean="0">
                <a:solidFill>
                  <a:srgbClr val="000000"/>
                </a:solidFill>
                <a:latin typeface="B Nazanin,Bold"/>
              </a:rPr>
              <a:t> کنید کمک تخصصی بگیرد </a:t>
            </a:r>
            <a:r>
              <a:rPr lang="fa-IR" sz="2000" b="1" dirty="0" smtClean="0">
                <a:solidFill>
                  <a:srgbClr val="FF0000"/>
                </a:solidFill>
                <a:latin typeface="B Nazanin,Bold"/>
              </a:rPr>
              <a:t>(ت)</a:t>
            </a:r>
            <a:endParaRPr lang="fa-IR" sz="2000" b="1" dirty="0" smtClean="0">
              <a:ln w="12700">
                <a:solidFill>
                  <a:schemeClr val="accent5"/>
                </a:solidFill>
                <a:prstDash val="solid"/>
              </a:ln>
              <a:solidFill>
                <a:srgbClr val="FF0000"/>
              </a:solidFill>
              <a:latin typeface="B Nazanin,Bold"/>
            </a:endParaRPr>
          </a:p>
        </p:txBody>
      </p:sp>
    </p:spTree>
    <p:extLst>
      <p:ext uri="{BB962C8B-B14F-4D97-AF65-F5344CB8AC3E}">
        <p14:creationId xmlns:p14="http://schemas.microsoft.com/office/powerpoint/2010/main" val="18350546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457200" algn="just" rtl="1">
              <a:lnSpc>
                <a:spcPct val="107000"/>
              </a:lnSpc>
              <a:spcBef>
                <a:spcPts val="0"/>
              </a:spcBef>
              <a:spcAft>
                <a:spcPts val="0"/>
              </a:spcAft>
            </a:pPr>
            <a:r>
              <a:rPr lang="fa-IR" sz="1800" b="1" kern="1200" dirty="0">
                <a:solidFill>
                  <a:srgbClr val="000000"/>
                </a:solidFill>
                <a:effectLst/>
                <a:latin typeface="Calibri" panose="020F0502020204030204" pitchFamily="34" charset="0"/>
                <a:ea typeface="Calibri" panose="020F0502020204030204" pitchFamily="34" charset="0"/>
                <a:cs typeface="+mj-cs"/>
              </a:rPr>
              <a:t>بیش از حد فرد را امیدوار نکنید و سعی نکنید بیماری را که نا امید است متقاعد کنید که روانشناس، پزشک یا روانپزشک همه مشکلات را برطرف میکنند راه حل هایی میدهند که </a:t>
            </a:r>
            <a:r>
              <a:rPr lang="fa-IR" sz="1800" b="1" u="sng" kern="1200" dirty="0">
                <a:solidFill>
                  <a:srgbClr val="000000"/>
                </a:solidFill>
                <a:effectLst/>
                <a:latin typeface="Calibri" panose="020F0502020204030204" pitchFamily="34" charset="0"/>
                <a:ea typeface="Calibri" panose="020F0502020204030204" pitchFamily="34" charset="0"/>
                <a:cs typeface="+mj-cs"/>
              </a:rPr>
              <a:t>قطعا</a:t>
            </a:r>
            <a:r>
              <a:rPr lang="fa-IR" sz="1800" b="1" kern="1200" dirty="0">
                <a:solidFill>
                  <a:srgbClr val="000000"/>
                </a:solidFill>
                <a:effectLst/>
                <a:latin typeface="Calibri" panose="020F0502020204030204" pitchFamily="34" charset="0"/>
                <a:ea typeface="Calibri" panose="020F0502020204030204" pitchFamily="34" charset="0"/>
                <a:cs typeface="+mj-cs"/>
              </a:rPr>
              <a:t> موثر خواهد بود. </a:t>
            </a:r>
            <a:r>
              <a:rPr lang="fa-IR" sz="1800" b="1" u="sng" kern="1200" dirty="0">
                <a:solidFill>
                  <a:srgbClr val="FF0000"/>
                </a:solidFill>
                <a:effectLst/>
                <a:latin typeface="Calibri" panose="020F0502020204030204" pitchFamily="34" charset="0"/>
                <a:ea typeface="Calibri" panose="020F0502020204030204" pitchFamily="34" charset="0"/>
                <a:cs typeface="+mj-cs"/>
              </a:rPr>
              <a:t>وی را به شکل غیرواقع بینانه ای تشویق به خوش بینی که ممکن است منتهی به نومیدی ناگهانی شود، نکنید</a:t>
            </a:r>
            <a:r>
              <a:rPr lang="en-US" sz="1800" b="1" u="sng" kern="1200" dirty="0">
                <a:solidFill>
                  <a:srgbClr val="FF0000"/>
                </a:solidFill>
                <a:effectLst/>
                <a:latin typeface="Calibri" panose="020F0502020204030204" pitchFamily="34" charset="0"/>
                <a:ea typeface="Calibri" panose="020F0502020204030204" pitchFamily="34" charset="0"/>
                <a:cs typeface="+mj-cs"/>
              </a:rPr>
              <a:t>.</a:t>
            </a:r>
            <a:endParaRPr lang="en-US" sz="1800" dirty="0">
              <a:solidFill>
                <a:srgbClr val="FF0000"/>
              </a:solidFill>
              <a:effectLst/>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pPr>
            <a:endParaRPr lang="fa-IR" sz="16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endParaRPr lang="fa-IR" sz="18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Bef>
                <a:spcPts val="0"/>
              </a:spcBef>
              <a:spcAft>
                <a:spcPts val="0"/>
              </a:spcAft>
            </a:pPr>
            <a:r>
              <a:rPr lang="fa-IR" sz="2400" b="1" kern="1200" dirty="0">
                <a:solidFill>
                  <a:srgbClr val="000000"/>
                </a:solidFill>
                <a:effectLst/>
                <a:latin typeface="Calibri" panose="020F0502020204030204" pitchFamily="34" charset="0"/>
                <a:ea typeface="Calibri" panose="020F0502020204030204" pitchFamily="34" charset="0"/>
                <a:cs typeface="B Nazanin" panose="00000400000000000000" pitchFamily="2" charset="-78"/>
              </a:rPr>
              <a:t>پس از ترغیب فرد، و جلب رضایت او، فرد را برای دریافت خدمات تخصصی </a:t>
            </a:r>
            <a:r>
              <a:rPr lang="fa-IR" sz="2400" b="1" kern="1200" dirty="0">
                <a:solidFill>
                  <a:srgbClr val="FF0000"/>
                </a:solidFill>
                <a:effectLst/>
                <a:latin typeface="Calibri" panose="020F0502020204030204" pitchFamily="34" charset="0"/>
                <a:ea typeface="Calibri" panose="020F0502020204030204" pitchFamily="34" charset="0"/>
                <a:cs typeface="B Nazanin" panose="00000400000000000000" pitchFamily="2" charset="-78"/>
              </a:rPr>
              <a:t>ارجاع دهید.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ounded Rectangle 3"/>
          <p:cNvSpPr/>
          <p:nvPr/>
        </p:nvSpPr>
        <p:spPr>
          <a:xfrm>
            <a:off x="1223494" y="20531"/>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algn="ctr"/>
            <a:r>
              <a:rPr lang="fa-IR" sz="2000" dirty="0" smtClean="0">
                <a:solidFill>
                  <a:srgbClr val="000000"/>
                </a:solidFill>
                <a:latin typeface="B Nazanin,Bold"/>
              </a:rPr>
              <a:t>پس از شناسایی فرد درمعرض خطر وی را </a:t>
            </a:r>
            <a:r>
              <a:rPr lang="fa-IR" sz="2000" dirty="0" smtClean="0">
                <a:solidFill>
                  <a:srgbClr val="FF0000"/>
                </a:solidFill>
                <a:latin typeface="B Nazanin,Bold"/>
              </a:rPr>
              <a:t>ترغیب</a:t>
            </a:r>
            <a:r>
              <a:rPr lang="fa-IR" sz="2000" dirty="0" smtClean="0">
                <a:solidFill>
                  <a:srgbClr val="000000"/>
                </a:solidFill>
                <a:latin typeface="B Nazanin,Bold"/>
              </a:rPr>
              <a:t> کنید کمک تخصصی بگیرد </a:t>
            </a:r>
            <a:r>
              <a:rPr lang="fa-IR" sz="2000" b="1" dirty="0" smtClean="0">
                <a:solidFill>
                  <a:srgbClr val="FF0000"/>
                </a:solidFill>
                <a:latin typeface="B Nazanin,Bold"/>
              </a:rPr>
              <a:t>(ت)</a:t>
            </a:r>
            <a:endParaRPr lang="fa-IR" sz="2000" b="1" dirty="0" smtClean="0">
              <a:ln w="12700">
                <a:solidFill>
                  <a:schemeClr val="accent5"/>
                </a:solidFill>
                <a:prstDash val="solid"/>
              </a:ln>
              <a:solidFill>
                <a:srgbClr val="FF0000"/>
              </a:solidFill>
              <a:latin typeface="B Nazanin,Bold"/>
            </a:endParaRPr>
          </a:p>
        </p:txBody>
      </p:sp>
    </p:spTree>
    <p:extLst>
      <p:ext uri="{BB962C8B-B14F-4D97-AF65-F5344CB8AC3E}">
        <p14:creationId xmlns:p14="http://schemas.microsoft.com/office/powerpoint/2010/main" val="828721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marR="0" algn="just" rtl="1">
              <a:lnSpc>
                <a:spcPct val="107000"/>
              </a:lnSpc>
              <a:spcBef>
                <a:spcPts val="0"/>
              </a:spcBef>
              <a:spcAft>
                <a:spcPts val="0"/>
              </a:spcAft>
            </a:pPr>
            <a:r>
              <a:rPr lang="fa-IR"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علت ارجاع را مجددا توضیح دهید ( تو برای من مهمی و دوست ندارم اتفاقی برای تو بیوفتد، خیلی وقت ها ما نمیتوانیم به تنهایی با مشکلاتمان مواجه شویم، افسردگی یک بیماری است و نیاز به درمان دارد. به خودت فرصت بده و از درمانگران کمک بگیر)</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0"/>
              </a:spcAft>
            </a:pPr>
            <a:r>
              <a:rPr lang="fa-IR"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تاکید کنید معنی ارجاع ترک یا جدایی از شما نیست</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0"/>
              </a:spcAft>
            </a:pPr>
            <a:r>
              <a:rPr lang="fa-IR"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فرد را تنها رها نکنید و او را تا مراجعه به پزشک و روانشناس همراهی کنید</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0"/>
              </a:spcAft>
            </a:pPr>
            <a:r>
              <a:rPr lang="fa-IR"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اگر فرد جهت دریافت خدمات رضایت نمیدهد سعی کنید رضایت او را جلب کنید اگر باز هم رضایت نمیدهد به یکی از اعضا خانواده یا (منابع حمایتی بستگان، دوستان، ‌آشنايان) اطلاع دهید. رازداری را نقض کنید. </a:t>
            </a:r>
            <a:r>
              <a:rPr lang="fa-IR" b="1" kern="1200" dirty="0">
                <a:solidFill>
                  <a:srgbClr val="FF0000"/>
                </a:solidFill>
                <a:effectLst/>
                <a:latin typeface="Calibri Light" panose="020F0302020204030204" pitchFamily="34" charset="0"/>
                <a:ea typeface="Times New Roman" panose="02020603050405020304" pitchFamily="18" charset="0"/>
                <a:cs typeface="B Nazanin" panose="00000400000000000000" pitchFamily="2" charset="-78"/>
              </a:rPr>
              <a:t>نترسید بی معرفت قلمداد شوید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ounded Rectangle 3"/>
          <p:cNvSpPr/>
          <p:nvPr/>
        </p:nvSpPr>
        <p:spPr>
          <a:xfrm>
            <a:off x="1223494" y="-18105"/>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algn="ctr"/>
            <a:r>
              <a:rPr lang="fa-IR" sz="2400" dirty="0">
                <a:solidFill>
                  <a:srgbClr val="000000"/>
                </a:solidFill>
                <a:latin typeface="Calibri" panose="020F0502020204030204" pitchFamily="34" charset="0"/>
                <a:ea typeface="Calibri" panose="020F0502020204030204" pitchFamily="34" charset="0"/>
                <a:cs typeface="B Nazanin" panose="00000400000000000000" pitchFamily="2" charset="-78"/>
              </a:rPr>
              <a:t>پس از ترغیب فرد، و جلب رضایت او، فرد را برای دریافت خدمات تخصصی </a:t>
            </a:r>
            <a:r>
              <a:rPr lang="fa-IR" sz="2400" dirty="0">
                <a:solidFill>
                  <a:srgbClr val="FF0000"/>
                </a:solidFill>
                <a:latin typeface="Calibri" panose="020F0502020204030204" pitchFamily="34" charset="0"/>
                <a:ea typeface="Calibri" panose="020F0502020204030204" pitchFamily="34" charset="0"/>
                <a:cs typeface="B Nazanin" panose="00000400000000000000" pitchFamily="2" charset="-78"/>
              </a:rPr>
              <a:t>ارجاع </a:t>
            </a:r>
            <a:r>
              <a:rPr lang="fa-IR" sz="2400"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دهید </a:t>
            </a:r>
            <a:r>
              <a:rPr lang="fa-IR" sz="24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(ا)</a:t>
            </a:r>
            <a:endPar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endParaRPr>
          </a:p>
        </p:txBody>
      </p:sp>
    </p:spTree>
    <p:extLst>
      <p:ext uri="{BB962C8B-B14F-4D97-AF65-F5344CB8AC3E}">
        <p14:creationId xmlns:p14="http://schemas.microsoft.com/office/powerpoint/2010/main" val="2979441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marR="0" algn="just" rtl="1">
              <a:lnSpc>
                <a:spcPct val="107000"/>
              </a:lnSpc>
              <a:spcBef>
                <a:spcPts val="0"/>
              </a:spcBef>
              <a:spcAft>
                <a:spcPts val="0"/>
              </a:spcAft>
            </a:pPr>
            <a:r>
              <a:rPr lang="fa-IR"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اگر فرد </a:t>
            </a:r>
            <a:r>
              <a:rPr lang="fa-IR" b="1" u="sng"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در سطح خطر بالا و وضعیت اورژانسی</a:t>
            </a:r>
            <a:r>
              <a:rPr lang="fa-IR"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 است ( </a:t>
            </a:r>
            <a:r>
              <a:rPr lang="fa-IR" b="1" u="sng"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تهدید جدی میکند، افکار جدی و شدیدی دارد ، برنامه مشخصی برای خودکشی دارد و ابزار خودکشی تهیه کرده است سابقه افسردگی و اقدام به خودکشی دارد، و دلیلی برای زندگی کردن ندارد</a:t>
            </a:r>
            <a:r>
              <a:rPr lang="fa-IR"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 سعی کنید رضایت بیمار را جهت اطلاع به خانواده به دست اورید اگر فرد رضایت نداد رازداری را نقض کنید و خانواده را حتما در جریان قرار دهید. </a:t>
            </a:r>
            <a:r>
              <a:rPr lang="fa-IR" b="1" kern="1200" dirty="0">
                <a:solidFill>
                  <a:srgbClr val="FF0000"/>
                </a:solidFill>
                <a:effectLst/>
                <a:latin typeface="Calibri Light" panose="020F0302020204030204" pitchFamily="34" charset="0"/>
                <a:ea typeface="Times New Roman" panose="02020603050405020304" pitchFamily="18" charset="0"/>
                <a:cs typeface="B Nazanin" panose="00000400000000000000" pitchFamily="2" charset="-78"/>
              </a:rPr>
              <a:t>نترسید بی معرفت قلمداد شوید (فرد را تنها نگذارید)</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0"/>
              </a:spcAft>
            </a:pPr>
            <a:r>
              <a:rPr lang="fa-IR" b="1" kern="1200" dirty="0">
                <a:solidFill>
                  <a:srgbClr val="FF0000"/>
                </a:solidFill>
                <a:effectLst/>
                <a:latin typeface="Calibri Light" panose="020F0302020204030204" pitchFamily="34" charset="0"/>
                <a:ea typeface="Times New Roman" panose="02020603050405020304" pitchFamily="18" charset="0"/>
                <a:cs typeface="B Nazanin" panose="00000400000000000000" pitchFamily="2" charset="-78"/>
              </a:rPr>
              <a:t>خودکشی راز نیست و اگر بیمار باز هم همکاری نکرد باید به 123 ،125 یا115 یا 110 تماس بگیرید</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ounded Rectangle 3"/>
          <p:cNvSpPr/>
          <p:nvPr/>
        </p:nvSpPr>
        <p:spPr>
          <a:xfrm>
            <a:off x="1223494" y="-18105"/>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algn="ctr"/>
            <a:r>
              <a:rPr lang="fa-IR" sz="2400" dirty="0">
                <a:solidFill>
                  <a:srgbClr val="000000"/>
                </a:solidFill>
                <a:latin typeface="Calibri" panose="020F0502020204030204" pitchFamily="34" charset="0"/>
                <a:ea typeface="Calibri" panose="020F0502020204030204" pitchFamily="34" charset="0"/>
                <a:cs typeface="B Nazanin" panose="00000400000000000000" pitchFamily="2" charset="-78"/>
              </a:rPr>
              <a:t>پس از ترغیب فرد، و جلب رضایت او، فرد را برای دریافت خدمات تخصصی </a:t>
            </a:r>
            <a:r>
              <a:rPr lang="fa-IR" sz="2400" dirty="0">
                <a:solidFill>
                  <a:srgbClr val="FF0000"/>
                </a:solidFill>
                <a:latin typeface="Calibri" panose="020F0502020204030204" pitchFamily="34" charset="0"/>
                <a:ea typeface="Calibri" panose="020F0502020204030204" pitchFamily="34" charset="0"/>
                <a:cs typeface="B Nazanin" panose="00000400000000000000" pitchFamily="2" charset="-78"/>
              </a:rPr>
              <a:t>ارجاع </a:t>
            </a:r>
            <a:r>
              <a:rPr lang="fa-IR" sz="2400"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دهید </a:t>
            </a:r>
            <a:r>
              <a:rPr lang="fa-IR" sz="24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(ا)</a:t>
            </a:r>
            <a:endPar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endParaRPr>
          </a:p>
        </p:txBody>
      </p:sp>
    </p:spTree>
    <p:extLst>
      <p:ext uri="{BB962C8B-B14F-4D97-AF65-F5344CB8AC3E}">
        <p14:creationId xmlns:p14="http://schemas.microsoft.com/office/powerpoint/2010/main" val="193971645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marR="0" algn="just" rtl="1">
              <a:lnSpc>
                <a:spcPct val="107000"/>
              </a:lnSpc>
              <a:spcBef>
                <a:spcPts val="0"/>
              </a:spcBef>
              <a:spcAft>
                <a:spcPts val="0"/>
              </a:spcAft>
            </a:pPr>
            <a:r>
              <a:rPr lang="fa-IR" sz="1800"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اگر فرد در وضعیت اورژانسی نیست باز سعی کنید رضایت بیمار را جهت اطلاع به خانواده جلب کنید و به خانواده اطلاع دهید (حتی اگر فرد اجازه نداد، تلاش کنید شخصی را که به طور ویژه بتواند از فرد مستعد خودکشی حمایت کند در کنار او قرار دهید.)</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0"/>
              </a:spcAft>
            </a:pPr>
            <a:r>
              <a:rPr lang="fa-IR" sz="1800"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وسایل و ابزار کشنده از قبیل سم، دارو، طناب، ابزار تیز و برنده و غیرو را از دسترس فرد دور کنید</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0"/>
              </a:spcAft>
            </a:pPr>
            <a:r>
              <a:rPr lang="fa-IR" sz="1800" b="1" u="sng" kern="1200" dirty="0">
                <a:solidFill>
                  <a:srgbClr val="FF0000"/>
                </a:solidFill>
                <a:effectLst/>
                <a:latin typeface="Calibri Light" panose="020F0302020204030204" pitchFamily="34" charset="0"/>
                <a:ea typeface="Times New Roman" panose="02020603050405020304" pitchFamily="18" charset="0"/>
                <a:cs typeface="B Nazanin" panose="00000400000000000000" pitchFamily="2" charset="-78"/>
              </a:rPr>
              <a:t>فرد به پزشک خانواده، روانپزشک، یا روانشناس و یا نزدیک ترین مرکز خدمات جامع سلامت ارجاع دهید</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0"/>
              </a:spcAft>
            </a:pPr>
            <a:r>
              <a:rPr lang="fa-IR" sz="1800" b="1" u="sng"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فرد را همراهی کنید و زمان و مکان ویزیت و ملاقات را هماهنگ کنید</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0"/>
              </a:spcAft>
            </a:pPr>
            <a:r>
              <a:rPr lang="fa-IR" sz="1800"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فرد را تشویق کنید مراجعات منظم به پزشک و کارشناس بهداشت روان داشته باشد</a:t>
            </a:r>
            <a:r>
              <a:rPr lang="en-US" sz="1800"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0"/>
              </a:spcAft>
            </a:pPr>
            <a:r>
              <a:rPr lang="fa-IR" sz="1800"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 شما یا یکی از اعضای خانواده حتماً در ویزیت های پزشک یا کارشناس همراه او برود.</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ounded Rectangle 3"/>
          <p:cNvSpPr/>
          <p:nvPr/>
        </p:nvSpPr>
        <p:spPr>
          <a:xfrm>
            <a:off x="1223494" y="-18105"/>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algn="ctr"/>
            <a:r>
              <a:rPr lang="fa-IR" sz="2400" dirty="0">
                <a:solidFill>
                  <a:srgbClr val="000000"/>
                </a:solidFill>
                <a:latin typeface="Calibri" panose="020F0502020204030204" pitchFamily="34" charset="0"/>
                <a:ea typeface="Calibri" panose="020F0502020204030204" pitchFamily="34" charset="0"/>
                <a:cs typeface="B Nazanin" panose="00000400000000000000" pitchFamily="2" charset="-78"/>
              </a:rPr>
              <a:t>پس از ترغیب فرد، و جلب رضایت او، فرد را برای دریافت خدمات تخصصی </a:t>
            </a:r>
            <a:r>
              <a:rPr lang="fa-IR" sz="2400" dirty="0">
                <a:solidFill>
                  <a:srgbClr val="FF0000"/>
                </a:solidFill>
                <a:latin typeface="Calibri" panose="020F0502020204030204" pitchFamily="34" charset="0"/>
                <a:ea typeface="Calibri" panose="020F0502020204030204" pitchFamily="34" charset="0"/>
                <a:cs typeface="B Nazanin" panose="00000400000000000000" pitchFamily="2" charset="-78"/>
              </a:rPr>
              <a:t>ارجاع </a:t>
            </a:r>
            <a:r>
              <a:rPr lang="fa-IR" sz="2400"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دهید </a:t>
            </a:r>
            <a:r>
              <a:rPr lang="fa-IR" sz="24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(ا)</a:t>
            </a:r>
            <a:endPar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endParaRPr>
          </a:p>
        </p:txBody>
      </p:sp>
    </p:spTree>
    <p:extLst>
      <p:ext uri="{BB962C8B-B14F-4D97-AF65-F5344CB8AC3E}">
        <p14:creationId xmlns:p14="http://schemas.microsoft.com/office/powerpoint/2010/main" val="3141784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marR="0" indent="0" algn="just" rtl="1">
              <a:lnSpc>
                <a:spcPct val="107000"/>
              </a:lnSpc>
              <a:spcBef>
                <a:spcPts val="0"/>
              </a:spcBef>
              <a:spcAft>
                <a:spcPts val="800"/>
              </a:spcAft>
              <a:buNone/>
            </a:pPr>
            <a:r>
              <a:rPr lang="fa-IR" sz="2400" dirty="0">
                <a:solidFill>
                  <a:srgbClr val="000000"/>
                </a:solidFill>
                <a:latin typeface="Century Schoolbook"/>
                <a:cs typeface="B Nazanin"/>
              </a:rPr>
              <a:t>باورهاي نادرستی در مورد خودکشی وجود دارد که ممکن است در شناسایی  افرادي که در خطر خودکشی هستند تداخل ایجاد کند. شایع ترین این باورها در زیر آمده است</a:t>
            </a:r>
            <a:r>
              <a:rPr lang="fa-IR" sz="2400" dirty="0" smtClean="0">
                <a:solidFill>
                  <a:srgbClr val="000000"/>
                </a:solidFill>
                <a:latin typeface="Century Schoolbook"/>
                <a:cs typeface="B Nazanin"/>
              </a:rPr>
              <a:t>:</a:t>
            </a:r>
          </a:p>
          <a:p>
            <a:pPr marL="0" marR="0" indent="0" algn="just" rtl="1">
              <a:lnSpc>
                <a:spcPct val="107000"/>
              </a:lnSpc>
              <a:spcBef>
                <a:spcPts val="0"/>
              </a:spcBef>
              <a:spcAft>
                <a:spcPts val="800"/>
              </a:spcAft>
              <a:buNone/>
            </a:pPr>
            <a:r>
              <a:rPr lang="fa-IR" sz="2400" b="1" dirty="0" smtClean="0">
                <a:solidFill>
                  <a:srgbClr val="FF0000"/>
                </a:solidFill>
                <a:latin typeface="Century Schoolbook"/>
                <a:cs typeface="B Nazanin"/>
              </a:rPr>
              <a:t>باور غلط</a:t>
            </a:r>
            <a:r>
              <a:rPr lang="fa-IR" sz="2400" dirty="0" smtClean="0">
                <a:solidFill>
                  <a:srgbClr val="000000"/>
                </a:solidFill>
                <a:latin typeface="Century Schoolbook"/>
                <a:cs typeface="B Nazanin"/>
              </a:rPr>
              <a:t>: کسانی </a:t>
            </a:r>
            <a:r>
              <a:rPr lang="fa-IR" sz="2400" dirty="0">
                <a:solidFill>
                  <a:srgbClr val="000000"/>
                </a:solidFill>
                <a:latin typeface="Century Schoolbook"/>
                <a:cs typeface="B Nazanin"/>
              </a:rPr>
              <a:t>که راجع به خودکشی و قصدشان مبنی بر خودکشی صحبت میکنند، واقعاً به خود </a:t>
            </a:r>
            <a:r>
              <a:rPr lang="fa-IR" sz="2400" dirty="0" smtClean="0">
                <a:solidFill>
                  <a:srgbClr val="000000"/>
                </a:solidFill>
                <a:latin typeface="Century Schoolbook"/>
                <a:cs typeface="B Nazanin"/>
              </a:rPr>
              <a:t>آسیبی نخواهند </a:t>
            </a:r>
            <a:r>
              <a:rPr lang="fa-IR" sz="2400" dirty="0">
                <a:solidFill>
                  <a:srgbClr val="000000"/>
                </a:solidFill>
                <a:latin typeface="Century Schoolbook"/>
                <a:cs typeface="B Nazanin"/>
              </a:rPr>
              <a:t>زد و فقط قصد جلب توجه </a:t>
            </a:r>
            <a:r>
              <a:rPr lang="fa-IR" sz="2400" dirty="0" smtClean="0">
                <a:solidFill>
                  <a:srgbClr val="000000"/>
                </a:solidFill>
                <a:latin typeface="Century Schoolbook"/>
                <a:cs typeface="B Nazanin"/>
              </a:rPr>
              <a:t>دارند</a:t>
            </a:r>
          </a:p>
          <a:p>
            <a:pPr marL="0" marR="0" indent="0" algn="just" rtl="1">
              <a:lnSpc>
                <a:spcPct val="107000"/>
              </a:lnSpc>
              <a:spcBef>
                <a:spcPts val="0"/>
              </a:spcBef>
              <a:spcAft>
                <a:spcPts val="800"/>
              </a:spcAft>
              <a:buNone/>
            </a:pPr>
            <a:endParaRPr lang="fa-IR" sz="2400" dirty="0" smtClean="0">
              <a:solidFill>
                <a:srgbClr val="000000"/>
              </a:solidFill>
              <a:latin typeface="Century Schoolbook"/>
              <a:cs typeface="B Nazanin"/>
            </a:endParaRPr>
          </a:p>
          <a:p>
            <a:pPr marL="0" marR="0" indent="0" algn="just" rtl="1">
              <a:lnSpc>
                <a:spcPct val="107000"/>
              </a:lnSpc>
              <a:spcBef>
                <a:spcPts val="0"/>
              </a:spcBef>
              <a:spcAft>
                <a:spcPts val="800"/>
              </a:spcAft>
              <a:buNone/>
            </a:pPr>
            <a:r>
              <a:rPr lang="fa-IR" sz="2400" b="1" dirty="0" smtClean="0">
                <a:solidFill>
                  <a:srgbClr val="00B050"/>
                </a:solidFill>
                <a:latin typeface="Century Schoolbook"/>
                <a:cs typeface="B Nazanin"/>
              </a:rPr>
              <a:t>واقعیت</a:t>
            </a:r>
            <a:r>
              <a:rPr lang="fa-IR" sz="2400" b="1" dirty="0">
                <a:solidFill>
                  <a:srgbClr val="00B050"/>
                </a:solidFill>
                <a:latin typeface="Century Schoolbook"/>
                <a:cs typeface="B Nazanin"/>
              </a:rPr>
              <a:t>: </a:t>
            </a:r>
            <a:r>
              <a:rPr lang="fa-IR" sz="2400" dirty="0">
                <a:solidFill>
                  <a:srgbClr val="000000"/>
                </a:solidFill>
                <a:latin typeface="Century Schoolbook"/>
                <a:cs typeface="B Nazanin"/>
              </a:rPr>
              <a:t>بسیاری از کسانی که در اثر خودکشی جان خود را از دست می دهند، احساسات، افکار و </a:t>
            </a:r>
            <a:r>
              <a:rPr lang="fa-IR" sz="2400" dirty="0" smtClean="0">
                <a:solidFill>
                  <a:srgbClr val="000000"/>
                </a:solidFill>
                <a:latin typeface="Century Schoolbook"/>
                <a:cs typeface="B Nazanin"/>
              </a:rPr>
              <a:t>نقشه های </a:t>
            </a:r>
            <a:r>
              <a:rPr lang="fa-IR" sz="2400" dirty="0">
                <a:solidFill>
                  <a:srgbClr val="000000"/>
                </a:solidFill>
                <a:latin typeface="Century Schoolbook"/>
                <a:cs typeface="B Nazanin"/>
              </a:rPr>
              <a:t>خودکشی خود را قبل از مرگ، با دیگران در میان گذاشته اند. هنگامی که فردی درباره ی </a:t>
            </a:r>
            <a:r>
              <a:rPr lang="fa-IR" sz="2400" dirty="0" smtClean="0">
                <a:solidFill>
                  <a:srgbClr val="000000"/>
                </a:solidFill>
                <a:latin typeface="Century Schoolbook"/>
                <a:cs typeface="B Nazanin"/>
              </a:rPr>
              <a:t>افکار خودکشی </a:t>
            </a:r>
            <a:r>
              <a:rPr lang="fa-IR" sz="2400" dirty="0">
                <a:solidFill>
                  <a:srgbClr val="000000"/>
                </a:solidFill>
                <a:latin typeface="Century Schoolbook"/>
                <a:cs typeface="B Nazanin"/>
              </a:rPr>
              <a:t>یا قصد یا نقشه ای برای خودکشی صحبت می کند، مشاور باید تمام پیشگیری ها و </a:t>
            </a:r>
            <a:r>
              <a:rPr lang="fa-IR" sz="2400" dirty="0" smtClean="0">
                <a:solidFill>
                  <a:srgbClr val="000000"/>
                </a:solidFill>
                <a:latin typeface="Century Schoolbook"/>
                <a:cs typeface="B Nazanin"/>
              </a:rPr>
              <a:t>احتیاط های </a:t>
            </a:r>
            <a:r>
              <a:rPr lang="fa-IR" sz="2400" dirty="0">
                <a:solidFill>
                  <a:srgbClr val="000000"/>
                </a:solidFill>
                <a:latin typeface="Century Schoolbook"/>
                <a:cs typeface="B Nazanin"/>
              </a:rPr>
              <a:t>لازم را به عمل آورد . هرگونه تهدید مبنی بر آسیب رساندن به خود باید کامل اً جدی تلقی شود</a:t>
            </a:r>
            <a:endParaRPr lang="en-US" sz="2400" dirty="0">
              <a:solidFill>
                <a:srgbClr val="000000"/>
              </a:solidFill>
              <a:latin typeface="Century Schoolbook"/>
              <a:cs typeface="B Nazanin"/>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chemeClr val="accent5"/>
                  </a:solidFill>
                  <a:prstDash val="solid"/>
                </a:ln>
                <a:pattFill prst="ltDnDiag">
                  <a:fgClr>
                    <a:schemeClr val="accent5">
                      <a:lumMod val="60000"/>
                      <a:lumOff val="40000"/>
                    </a:schemeClr>
                  </a:fgClr>
                  <a:bgClr>
                    <a:schemeClr val="bg1"/>
                  </a:bgClr>
                </a:pattFill>
              </a:rPr>
              <a:t>باورهاي نادرست و واقعیت ها در مورد خودکشی</a:t>
            </a:r>
          </a:p>
        </p:txBody>
      </p:sp>
    </p:spTree>
    <p:extLst>
      <p:ext uri="{BB962C8B-B14F-4D97-AF65-F5344CB8AC3E}">
        <p14:creationId xmlns:p14="http://schemas.microsoft.com/office/powerpoint/2010/main" val="253783777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marR="0" algn="just" rtl="1">
              <a:lnSpc>
                <a:spcPct val="107000"/>
              </a:lnSpc>
              <a:spcBef>
                <a:spcPts val="0"/>
              </a:spcBef>
              <a:spcAft>
                <a:spcPts val="0"/>
              </a:spcAft>
            </a:pPr>
            <a:r>
              <a:rPr lang="fa-IR" sz="1800"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اگر فرد در خانه تنهاست و تلفن را جواب نمی‌دهد و یا اگر به جایی رفته است که می‌ترسید بتواند آسیبی به خودش بزند، اگر شما را در جریان قصدش برای خودکشی قرار داده است و می‌دانید که برای این کار برنامه‌ریزی کرده است،‌ می‌توانید با </a:t>
            </a:r>
            <a:r>
              <a:rPr lang="fa-IR" sz="1800" b="1" u="sng"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پلیس ۱۱۰</a:t>
            </a:r>
            <a:r>
              <a:rPr lang="fa-IR" sz="1800"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 </a:t>
            </a:r>
            <a:r>
              <a:rPr lang="fa-IR" sz="1800" b="1" u="sng"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آتشنشانی 125</a:t>
            </a:r>
            <a:r>
              <a:rPr lang="fa-IR" sz="1800"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 ، </a:t>
            </a:r>
            <a:r>
              <a:rPr lang="fa-IR" sz="1800" b="1" u="sng"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اورژانس اجتماعی 123</a:t>
            </a:r>
            <a:r>
              <a:rPr lang="fa-IR" sz="1800"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 </a:t>
            </a:r>
            <a:r>
              <a:rPr lang="fa-IR" sz="1800" b="1" u="sng"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و اورژانس 115</a:t>
            </a:r>
            <a:r>
              <a:rPr lang="fa-IR" sz="1800"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 تماس بگیرید. از اینکه این تماس شاید برای شما یا فرد و یا خانواده‌ ها مشکلی به وجود بیاورد، اصلا نترسید.</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0"/>
              </a:spcAft>
            </a:pPr>
            <a:r>
              <a:rPr lang="fa-IR" sz="1800"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برای مشاوره با خط تلفن </a:t>
            </a:r>
            <a:r>
              <a:rPr lang="fa-IR" sz="1800" b="1" u="sng"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4030</a:t>
            </a:r>
            <a:r>
              <a:rPr lang="fa-IR" sz="1800"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 </a:t>
            </a:r>
            <a:r>
              <a:rPr lang="fa-IR" sz="1800" b="1" kern="1200" dirty="0" smtClean="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a:t>
            </a:r>
            <a:r>
              <a:rPr lang="fa-IR" sz="1800" b="1" u="sng" kern="1200" dirty="0" smtClean="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1570</a:t>
            </a:r>
            <a:r>
              <a:rPr lang="fa-IR" sz="1800" b="1" kern="1200" dirty="0" smtClean="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a:t>
            </a:r>
            <a:r>
              <a:rPr lang="fa-IR" sz="1800" b="1" u="sng" kern="1200" dirty="0" smtClean="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1480</a:t>
            </a:r>
            <a:r>
              <a:rPr lang="fa-IR" sz="1800" b="1" kern="1200" dirty="0" smtClean="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 یا </a:t>
            </a:r>
            <a:r>
              <a:rPr lang="fa-IR" sz="1800" b="1" u="sng" kern="1200" dirty="0" smtClean="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1819</a:t>
            </a:r>
            <a:r>
              <a:rPr lang="fa-IR" sz="1800" b="1" kern="1200" dirty="0" smtClean="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 تماس </a:t>
            </a:r>
            <a:r>
              <a:rPr lang="fa-IR" sz="1800" b="1" kern="1200" dirty="0">
                <a:solidFill>
                  <a:srgbClr val="000000"/>
                </a:solidFill>
                <a:effectLst/>
                <a:latin typeface="Calibri Light" panose="020F0302020204030204" pitchFamily="34" charset="0"/>
                <a:ea typeface="Times New Roman" panose="02020603050405020304" pitchFamily="18" charset="0"/>
                <a:cs typeface="B Nazanin" panose="00000400000000000000" pitchFamily="2" charset="-78"/>
              </a:rPr>
              <a:t>بگیرید</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0"/>
              </a:spcAft>
            </a:pPr>
            <a:r>
              <a:rPr lang="fa-IR" sz="1800" b="1" kern="1200" dirty="0">
                <a:solidFill>
                  <a:srgbClr val="FF0000"/>
                </a:solidFill>
                <a:effectLst/>
                <a:latin typeface="Calibri Light" panose="020F0302020204030204" pitchFamily="34" charset="0"/>
                <a:ea typeface="Times New Roman" panose="02020603050405020304" pitchFamily="18" charset="0"/>
                <a:cs typeface="B Nazanin" panose="00000400000000000000" pitchFamily="2" charset="-78"/>
              </a:rPr>
              <a:t>خط تلفن هات لاین خودکشی در استان فارس 32263160 می باشد</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228600" marR="0" algn="just" rtl="1">
              <a:lnSpc>
                <a:spcPct val="107000"/>
              </a:lnSpc>
              <a:spcBef>
                <a:spcPts val="0"/>
              </a:spcBef>
              <a:spcAft>
                <a:spcPts val="0"/>
              </a:spcAft>
            </a:pPr>
            <a:r>
              <a:rPr lang="fa-IR" sz="1800" b="1" kern="1200" dirty="0">
                <a:solidFill>
                  <a:srgbClr val="FF0000"/>
                </a:solidFill>
                <a:effectLst/>
                <a:latin typeface="Calibri Light" panose="020F0302020204030204" pitchFamily="34" charset="0"/>
                <a:ea typeface="Times New Roman" panose="02020603050405020304" pitchFamily="18" charset="0"/>
                <a:cs typeface="B Nazanin" panose="00000400000000000000" pitchFamily="2" charset="-78"/>
              </a:rPr>
              <a:t>برای بستری بیمار وقتی که دستور پزشک وجود دارد تماس با 1819</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Rounded Rectangle 3"/>
          <p:cNvSpPr/>
          <p:nvPr/>
        </p:nvSpPr>
        <p:spPr>
          <a:xfrm>
            <a:off x="1210615" y="0"/>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0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در معرض خطر خودکشی چگونه برخورد کنیم</a:t>
            </a:r>
            <a:r>
              <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rPr>
              <a:t>؟</a:t>
            </a:r>
          </a:p>
          <a:p>
            <a:pPr algn="ctr"/>
            <a:r>
              <a:rPr lang="fa-IR" sz="2400" dirty="0">
                <a:solidFill>
                  <a:srgbClr val="000000"/>
                </a:solidFill>
                <a:latin typeface="Calibri" panose="020F0502020204030204" pitchFamily="34" charset="0"/>
                <a:ea typeface="Calibri" panose="020F0502020204030204" pitchFamily="34" charset="0"/>
                <a:cs typeface="B Nazanin" panose="00000400000000000000" pitchFamily="2" charset="-78"/>
              </a:rPr>
              <a:t>پس از ترغیب فرد، و جلب رضایت او، فرد را برای دریافت خدمات تخصصی </a:t>
            </a:r>
            <a:r>
              <a:rPr lang="fa-IR" sz="2400" dirty="0">
                <a:solidFill>
                  <a:srgbClr val="FF0000"/>
                </a:solidFill>
                <a:latin typeface="Calibri" panose="020F0502020204030204" pitchFamily="34" charset="0"/>
                <a:ea typeface="Calibri" panose="020F0502020204030204" pitchFamily="34" charset="0"/>
                <a:cs typeface="B Nazanin" panose="00000400000000000000" pitchFamily="2" charset="-78"/>
              </a:rPr>
              <a:t>ارجاع </a:t>
            </a:r>
            <a:r>
              <a:rPr lang="fa-IR" sz="2400"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دهید </a:t>
            </a:r>
            <a:r>
              <a:rPr lang="fa-IR" sz="2400" b="1" dirty="0" smtClean="0">
                <a:solidFill>
                  <a:srgbClr val="FF0000"/>
                </a:solidFill>
                <a:latin typeface="Calibri" panose="020F0502020204030204" pitchFamily="34" charset="0"/>
                <a:ea typeface="Calibri" panose="020F0502020204030204" pitchFamily="34" charset="0"/>
                <a:cs typeface="B Nazanin" panose="00000400000000000000" pitchFamily="2" charset="-78"/>
              </a:rPr>
              <a:t>(ا)</a:t>
            </a:r>
            <a:endParaRPr lang="fa-IR" sz="2000" b="1" dirty="0" smtClean="0">
              <a:ln w="12700">
                <a:solidFill>
                  <a:schemeClr val="accent5"/>
                </a:solidFill>
                <a:prstDash val="solid"/>
              </a:ln>
              <a:pattFill prst="ltDnDiag">
                <a:fgClr>
                  <a:schemeClr val="accent5">
                    <a:lumMod val="60000"/>
                    <a:lumOff val="40000"/>
                  </a:schemeClr>
                </a:fgClr>
                <a:bgClr>
                  <a:schemeClr val="bg1"/>
                </a:bgClr>
              </a:pattFill>
              <a:latin typeface="B Nazanin,Bold"/>
            </a:endParaRPr>
          </a:p>
        </p:txBody>
      </p:sp>
    </p:spTree>
    <p:extLst>
      <p:ext uri="{BB962C8B-B14F-4D97-AF65-F5344CB8AC3E}">
        <p14:creationId xmlns:p14="http://schemas.microsoft.com/office/powerpoint/2010/main" val="359160269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457200" marR="0" algn="just" rtl="1">
              <a:lnSpc>
                <a:spcPct val="107000"/>
              </a:lnSpc>
              <a:spcBef>
                <a:spcPts val="0"/>
              </a:spcBef>
              <a:spcAft>
                <a:spcPts val="0"/>
              </a:spcAft>
            </a:pPr>
            <a:r>
              <a:rPr lang="fa-IR" dirty="0">
                <a:cs typeface="+mj-cs"/>
              </a:rPr>
              <a:t>گاهی اوقات پیشگیری از خودکشی امکان پذیر نیست و با وجود همه مراقبت ها فرد اقدام به خودکشی میکند با توجه به اینکه اقدام به خودکشی یک عامل </a:t>
            </a:r>
            <a:r>
              <a:rPr lang="fa-IR" u="sng" dirty="0">
                <a:cs typeface="+mj-cs"/>
              </a:rPr>
              <a:t>خطر قوی و پیش بینی کننده برای اقدام بعدی می باشد</a:t>
            </a:r>
            <a:r>
              <a:rPr lang="fa-IR" dirty="0">
                <a:cs typeface="+mj-cs"/>
              </a:rPr>
              <a:t> </a:t>
            </a:r>
          </a:p>
          <a:p>
            <a:pPr marL="457200" marR="0" algn="just" rtl="1">
              <a:lnSpc>
                <a:spcPct val="107000"/>
              </a:lnSpc>
              <a:spcBef>
                <a:spcPts val="0"/>
              </a:spcBef>
              <a:spcAft>
                <a:spcPts val="0"/>
              </a:spcAft>
            </a:pPr>
            <a:endParaRPr lang="fa-IR" dirty="0">
              <a:effectLst/>
              <a:latin typeface="Calibri" panose="020F0502020204030204" pitchFamily="34" charset="0"/>
              <a:ea typeface="Calibri" panose="020F0502020204030204" pitchFamily="34" charset="0"/>
              <a:cs typeface="+mj-cs"/>
            </a:endParaRPr>
          </a:p>
          <a:p>
            <a:pPr marL="228600" algn="just" rtl="1">
              <a:lnSpc>
                <a:spcPct val="107000"/>
              </a:lnSpc>
              <a:spcAft>
                <a:spcPts val="0"/>
              </a:spcAft>
            </a:pPr>
            <a:r>
              <a:rPr lang="fa-IR" b="1" dirty="0">
                <a:solidFill>
                  <a:srgbClr val="FF0000"/>
                </a:solidFill>
                <a:latin typeface="Calibri" panose="020F0502020204030204" pitchFamily="34" charset="0"/>
                <a:ea typeface="Calibri" panose="020F0502020204030204" pitchFamily="34" charset="0"/>
                <a:cs typeface="B Nazanin" panose="00000400000000000000" pitchFamily="2" charset="-78"/>
              </a:rPr>
              <a:t>بیمار باید تحت </a:t>
            </a:r>
            <a:r>
              <a:rPr lang="fa-IR" b="1" u="sng" dirty="0">
                <a:solidFill>
                  <a:srgbClr val="FF0000"/>
                </a:solidFill>
                <a:latin typeface="Calibri" panose="020F0502020204030204" pitchFamily="34" charset="0"/>
                <a:ea typeface="Calibri" panose="020F0502020204030204" pitchFamily="34" charset="0"/>
                <a:cs typeface="B Nazanin" panose="00000400000000000000" pitchFamily="2" charset="-78"/>
              </a:rPr>
              <a:t>درمان</a:t>
            </a:r>
            <a:r>
              <a:rPr lang="fa-IR" b="1" dirty="0">
                <a:solidFill>
                  <a:srgbClr val="FF0000"/>
                </a:solidFill>
                <a:latin typeface="Calibri" panose="020F0502020204030204" pitchFamily="34" charset="0"/>
                <a:ea typeface="Calibri" panose="020F0502020204030204" pitchFamily="34" charset="0"/>
                <a:cs typeface="B Nazanin" panose="00000400000000000000" pitchFamily="2" charset="-78"/>
              </a:rPr>
              <a:t> قرار گیرد تا عوامل زمینه ای دخیل و سهیم در خودکشی شناسایی و درمان شوند  </a:t>
            </a:r>
            <a:endParaRPr lang="en-US" sz="1600" b="1" dirty="0">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endParaRPr lang="en-US" dirty="0">
              <a:effectLst/>
              <a:latin typeface="Calibri" panose="020F0502020204030204" pitchFamily="34" charset="0"/>
              <a:ea typeface="Calibri" panose="020F0502020204030204" pitchFamily="34" charset="0"/>
              <a:cs typeface="+mj-cs"/>
            </a:endParaRPr>
          </a:p>
        </p:txBody>
      </p:sp>
      <p:sp>
        <p:nvSpPr>
          <p:cNvPr id="4" name="Rounded Rectangle 3"/>
          <p:cNvSpPr/>
          <p:nvPr/>
        </p:nvSpPr>
        <p:spPr>
          <a:xfrm>
            <a:off x="1146220" y="51516"/>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4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اقدام کننده به خودکشی چگونه برخورد کنیم؟</a:t>
            </a:r>
            <a:endParaRPr lang="en-US" sz="24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25114164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457200" marR="0" algn="just" rtl="1">
              <a:lnSpc>
                <a:spcPct val="107000"/>
              </a:lnSpc>
              <a:spcBef>
                <a:spcPts val="0"/>
              </a:spcBef>
              <a:spcAft>
                <a:spcPts val="0"/>
              </a:spcAft>
            </a:pPr>
            <a:r>
              <a:rPr lang="fa-IR" dirty="0">
                <a:latin typeface="Calibri" panose="020F0502020204030204" pitchFamily="34" charset="0"/>
                <a:ea typeface="Calibri" panose="020F0502020204030204" pitchFamily="34" charset="0"/>
                <a:cs typeface="+mj-cs"/>
              </a:rPr>
              <a:t>گاهی اوقات پیشگیری از خودکشی امکان پذیر نیست و با وجود همه مراقبت ها فرد اقدام به </a:t>
            </a:r>
            <a:r>
              <a:rPr lang="fa-IR" dirty="0" smtClean="0">
                <a:latin typeface="Calibri" panose="020F0502020204030204" pitchFamily="34" charset="0"/>
                <a:ea typeface="Calibri" panose="020F0502020204030204" pitchFamily="34" charset="0"/>
                <a:cs typeface="+mj-cs"/>
              </a:rPr>
              <a:t>خودکشی میکند </a:t>
            </a:r>
            <a:r>
              <a:rPr lang="fa-IR" dirty="0">
                <a:latin typeface="Calibri" panose="020F0502020204030204" pitchFamily="34" charset="0"/>
                <a:ea typeface="Calibri" panose="020F0502020204030204" pitchFamily="34" charset="0"/>
                <a:cs typeface="+mj-cs"/>
              </a:rPr>
              <a:t>با توجه به اینکه اقدام به خودکشی یک عامل خطر قوی و پیش بینی کننده برای اقدام بعدی </a:t>
            </a:r>
            <a:r>
              <a:rPr lang="fa-IR" dirty="0" smtClean="0">
                <a:latin typeface="Calibri" panose="020F0502020204030204" pitchFamily="34" charset="0"/>
                <a:ea typeface="Calibri" panose="020F0502020204030204" pitchFamily="34" charset="0"/>
                <a:cs typeface="+mj-cs"/>
              </a:rPr>
              <a:t>می باشد </a:t>
            </a:r>
          </a:p>
          <a:p>
            <a:pPr marL="457200" marR="0" algn="just" rtl="1">
              <a:lnSpc>
                <a:spcPct val="107000"/>
              </a:lnSpc>
              <a:spcBef>
                <a:spcPts val="0"/>
              </a:spcBef>
              <a:spcAft>
                <a:spcPts val="0"/>
              </a:spcAft>
            </a:pPr>
            <a:endParaRPr lang="fa-IR" dirty="0">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pPr>
            <a:r>
              <a:rPr lang="fa-IR" dirty="0" smtClean="0">
                <a:latin typeface="Calibri" panose="020F0502020204030204" pitchFamily="34" charset="0"/>
                <a:ea typeface="Calibri" panose="020F0502020204030204" pitchFamily="34" charset="0"/>
                <a:cs typeface="+mj-cs"/>
              </a:rPr>
              <a:t>بیمار </a:t>
            </a:r>
            <a:r>
              <a:rPr lang="fa-IR" dirty="0">
                <a:latin typeface="Calibri" panose="020F0502020204030204" pitchFamily="34" charset="0"/>
                <a:ea typeface="Calibri" panose="020F0502020204030204" pitchFamily="34" charset="0"/>
                <a:cs typeface="+mj-cs"/>
              </a:rPr>
              <a:t>باید حتما تحت درمان قرار گیرد تا عوامل زمینه ای دخیل و سهیم در خودکشی شناسایی و </a:t>
            </a:r>
            <a:r>
              <a:rPr lang="fa-IR" dirty="0" smtClean="0">
                <a:latin typeface="Calibri" panose="020F0502020204030204" pitchFamily="34" charset="0"/>
                <a:ea typeface="Calibri" panose="020F0502020204030204" pitchFamily="34" charset="0"/>
                <a:cs typeface="+mj-cs"/>
              </a:rPr>
              <a:t>درمان شوند</a:t>
            </a:r>
            <a:r>
              <a:rPr lang="fa-IR" dirty="0">
                <a:latin typeface="Calibri" panose="020F0502020204030204" pitchFamily="34" charset="0"/>
                <a:ea typeface="Calibri" panose="020F0502020204030204" pitchFamily="34" charset="0"/>
                <a:cs typeface="+mj-cs"/>
              </a:rPr>
              <a:t>. رفتن به بیمارستان و رفع خطر فوری و پرداختن به مشکلات جسمی بیمار لازم است ولی </a:t>
            </a:r>
            <a:r>
              <a:rPr lang="fa-IR" dirty="0" smtClean="0">
                <a:latin typeface="Calibri" panose="020F0502020204030204" pitchFamily="34" charset="0"/>
                <a:ea typeface="Calibri" panose="020F0502020204030204" pitchFamily="34" charset="0"/>
                <a:cs typeface="+mj-cs"/>
              </a:rPr>
              <a:t>کافی نیست</a:t>
            </a:r>
            <a:r>
              <a:rPr lang="fa-IR" dirty="0">
                <a:latin typeface="Calibri" panose="020F0502020204030204" pitchFamily="34" charset="0"/>
                <a:ea typeface="Calibri" panose="020F0502020204030204" pitchFamily="34" charset="0"/>
                <a:cs typeface="+mj-cs"/>
              </a:rPr>
              <a:t>. بیمار بایستی پس از ترخیص حتما تحت درمان </a:t>
            </a:r>
            <a:r>
              <a:rPr lang="fa-IR" dirty="0">
                <a:solidFill>
                  <a:srgbClr val="FF0000"/>
                </a:solidFill>
                <a:latin typeface="Calibri" panose="020F0502020204030204" pitchFamily="34" charset="0"/>
                <a:ea typeface="Calibri" panose="020F0502020204030204" pitchFamily="34" charset="0"/>
                <a:cs typeface="+mj-cs"/>
              </a:rPr>
              <a:t>روانپزشک و روانشناس </a:t>
            </a:r>
            <a:r>
              <a:rPr lang="fa-IR" dirty="0">
                <a:latin typeface="Calibri" panose="020F0502020204030204" pitchFamily="34" charset="0"/>
                <a:ea typeface="Calibri" panose="020F0502020204030204" pitchFamily="34" charset="0"/>
                <a:cs typeface="+mj-cs"/>
              </a:rPr>
              <a:t>قرار گیرد</a:t>
            </a:r>
            <a:r>
              <a:rPr lang="fa-IR" dirty="0" smtClean="0">
                <a:latin typeface="Calibri" panose="020F0502020204030204" pitchFamily="34" charset="0"/>
                <a:ea typeface="Calibri" panose="020F0502020204030204" pitchFamily="34" charset="0"/>
                <a:cs typeface="+mj-cs"/>
              </a:rPr>
              <a:t>.</a:t>
            </a:r>
          </a:p>
          <a:p>
            <a:pPr marL="457200" marR="0" algn="just" rtl="1">
              <a:lnSpc>
                <a:spcPct val="107000"/>
              </a:lnSpc>
              <a:spcBef>
                <a:spcPts val="0"/>
              </a:spcBef>
              <a:spcAft>
                <a:spcPts val="0"/>
              </a:spcAft>
            </a:pPr>
            <a:r>
              <a:rPr lang="fa-IR" dirty="0" smtClean="0">
                <a:solidFill>
                  <a:srgbClr val="FF0000"/>
                </a:solidFill>
                <a:effectLst/>
                <a:latin typeface="Calibri" panose="020F0502020204030204" pitchFamily="34" charset="0"/>
                <a:ea typeface="Calibri" panose="020F0502020204030204" pitchFamily="34" charset="0"/>
                <a:cs typeface="+mj-cs"/>
              </a:rPr>
              <a:t>روانشناسان مراکز خدمات جامع سلامت پس از ترخیص آماده ارایه خدمات رایگان و در دسترس می باشند</a:t>
            </a:r>
            <a:endParaRPr lang="en-US" dirty="0">
              <a:solidFill>
                <a:srgbClr val="FF0000"/>
              </a:solidFill>
              <a:effectLst/>
              <a:latin typeface="Calibri" panose="020F0502020204030204" pitchFamily="34" charset="0"/>
              <a:ea typeface="Calibri" panose="020F0502020204030204" pitchFamily="34" charset="0"/>
              <a:cs typeface="+mj-cs"/>
            </a:endParaRPr>
          </a:p>
        </p:txBody>
      </p:sp>
      <p:sp>
        <p:nvSpPr>
          <p:cNvPr id="2" name="Rounded Rectangle 1"/>
          <p:cNvSpPr/>
          <p:nvPr/>
        </p:nvSpPr>
        <p:spPr>
          <a:xfrm>
            <a:off x="1146220" y="51516"/>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4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اقدام کننده به خودکشی چگونه برخورد کنیم؟</a:t>
            </a:r>
            <a:endParaRPr lang="en-US" sz="24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392971530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457200" marR="0" algn="just" rtl="1">
              <a:lnSpc>
                <a:spcPct val="107000"/>
              </a:lnSpc>
              <a:spcBef>
                <a:spcPts val="0"/>
              </a:spcBef>
              <a:spcAft>
                <a:spcPts val="0"/>
              </a:spcAft>
            </a:pPr>
            <a:r>
              <a:rPr lang="fa-IR" dirty="0">
                <a:solidFill>
                  <a:srgbClr val="FF0000"/>
                </a:solidFill>
                <a:latin typeface="Calibri" panose="020F0502020204030204" pitchFamily="34" charset="0"/>
                <a:ea typeface="Calibri" panose="020F0502020204030204" pitchFamily="34" charset="0"/>
                <a:cs typeface="+mj-cs"/>
              </a:rPr>
              <a:t>پس از اقدام</a:t>
            </a:r>
          </a:p>
          <a:p>
            <a:pPr marL="457200" marR="0" algn="just" rtl="1">
              <a:lnSpc>
                <a:spcPct val="107000"/>
              </a:lnSpc>
              <a:spcBef>
                <a:spcPts val="0"/>
              </a:spcBef>
              <a:spcAft>
                <a:spcPts val="0"/>
              </a:spcAft>
              <a:buClrTx/>
            </a:pPr>
            <a:endParaRPr lang="fa-IR" dirty="0">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buClrTx/>
            </a:pPr>
            <a:r>
              <a:rPr lang="fa-IR" sz="1800" dirty="0">
                <a:latin typeface="Calibri" panose="020F0502020204030204" pitchFamily="34" charset="0"/>
                <a:ea typeface="Calibri" panose="020F0502020204030204" pitchFamily="34" charset="0"/>
                <a:cs typeface="+mj-cs"/>
              </a:rPr>
              <a:t>به خاطر اقدام به خودکشی او را سرزنش نکنید. (این چه کاری بود کردی، آبرومون رو بردی، چی کم گذاشتیم، ...)</a:t>
            </a:r>
          </a:p>
          <a:p>
            <a:pPr marL="457200" marR="0" algn="just" rtl="1">
              <a:lnSpc>
                <a:spcPct val="107000"/>
              </a:lnSpc>
              <a:spcBef>
                <a:spcPts val="0"/>
              </a:spcBef>
              <a:spcAft>
                <a:spcPts val="0"/>
              </a:spcAft>
              <a:buClrTx/>
            </a:pPr>
            <a:r>
              <a:rPr lang="fa-IR" sz="1800" dirty="0">
                <a:latin typeface="Calibri" panose="020F0502020204030204" pitchFamily="34" charset="0"/>
                <a:ea typeface="Calibri" panose="020F0502020204030204" pitchFamily="34" charset="0"/>
                <a:cs typeface="+mj-cs"/>
              </a:rPr>
              <a:t>به خاطر اقدام به خودکشی خود را سرزنش نکنید. (خودکشی یک پدیده چند عاملی زیستی، روانی و  اجتماعی است)</a:t>
            </a:r>
          </a:p>
          <a:p>
            <a:pPr marL="457200" marR="0" algn="just" rtl="1">
              <a:lnSpc>
                <a:spcPct val="107000"/>
              </a:lnSpc>
              <a:spcBef>
                <a:spcPts val="0"/>
              </a:spcBef>
              <a:spcAft>
                <a:spcPts val="0"/>
              </a:spcAft>
              <a:buClrTx/>
            </a:pPr>
            <a:r>
              <a:rPr lang="fa-IR" sz="1800" dirty="0">
                <a:latin typeface="Calibri" panose="020F0502020204030204" pitchFamily="34" charset="0"/>
                <a:ea typeface="Calibri" panose="020F0502020204030204" pitchFamily="34" charset="0"/>
                <a:cs typeface="+mj-cs"/>
              </a:rPr>
              <a:t>به خاطر اقدام به خودکشی همدیگر را سرزنش نکنید. از انداختن تقصیر به گردن همدیگر خودداری کنید. این کار کمکی نمی کند. از جر و بحث در حضور اقدام کننده خودداری کنید.</a:t>
            </a:r>
          </a:p>
          <a:p>
            <a:pPr marL="457200" marR="0" algn="just" rtl="1">
              <a:lnSpc>
                <a:spcPct val="107000"/>
              </a:lnSpc>
              <a:spcBef>
                <a:spcPts val="0"/>
              </a:spcBef>
              <a:spcAft>
                <a:spcPts val="0"/>
              </a:spcAft>
              <a:buClrTx/>
            </a:pPr>
            <a:r>
              <a:rPr lang="fa-IR" dirty="0">
                <a:latin typeface="Calibri" panose="020F0502020204030204" pitchFamily="34" charset="0"/>
                <a:ea typeface="Calibri" panose="020F0502020204030204" pitchFamily="34" charset="0"/>
                <a:cs typeface="+mj-cs"/>
              </a:rPr>
              <a:t>اگر فرد اقدام کننده شما را به خاطر اقدامش به خودکشی سرزنش می کند، با او جر و بحث نکنید. او در وضعیتی نیست که بتواند کاملاً منطقی فکر کند. می توانید نظرات و احساسات خود را در جلسه با پزشک یا کارشناس در میان بگذارید.</a:t>
            </a:r>
            <a:endParaRPr lang="en-US" dirty="0">
              <a:effectLst/>
              <a:latin typeface="Calibri" panose="020F0502020204030204" pitchFamily="34" charset="0"/>
              <a:ea typeface="Calibri" panose="020F0502020204030204" pitchFamily="34" charset="0"/>
              <a:cs typeface="+mj-cs"/>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4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اقدام کننده به خودکشی چگونه برخورد کنیم؟</a:t>
            </a:r>
            <a:endParaRPr lang="en-US" sz="24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280578393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457200" marR="0" algn="just" rtl="1">
              <a:lnSpc>
                <a:spcPct val="107000"/>
              </a:lnSpc>
              <a:spcBef>
                <a:spcPts val="0"/>
              </a:spcBef>
              <a:spcAft>
                <a:spcPts val="0"/>
              </a:spcAft>
            </a:pPr>
            <a:r>
              <a:rPr lang="fa-IR" dirty="0">
                <a:solidFill>
                  <a:srgbClr val="FF0000"/>
                </a:solidFill>
                <a:latin typeface="Calibri" panose="020F0502020204030204" pitchFamily="34" charset="0"/>
                <a:ea typeface="Calibri" panose="020F0502020204030204" pitchFamily="34" charset="0"/>
                <a:cs typeface="+mj-cs"/>
              </a:rPr>
              <a:t>پس از اقدام</a:t>
            </a:r>
          </a:p>
          <a:p>
            <a:pPr marL="457200" marR="0" algn="just" rtl="1">
              <a:lnSpc>
                <a:spcPct val="107000"/>
              </a:lnSpc>
              <a:spcBef>
                <a:spcPts val="0"/>
              </a:spcBef>
              <a:spcAft>
                <a:spcPts val="0"/>
              </a:spcAft>
            </a:pPr>
            <a:endParaRPr lang="fa-IR" dirty="0">
              <a:solidFill>
                <a:srgbClr val="FF0000"/>
              </a:solidFill>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buClrTx/>
            </a:pPr>
            <a:r>
              <a:rPr lang="fa-IR" dirty="0">
                <a:latin typeface="Calibri" panose="020F0502020204030204" pitchFamily="34" charset="0"/>
                <a:ea typeface="Calibri" panose="020F0502020204030204" pitchFamily="34" charset="0"/>
                <a:cs typeface="+mj-cs"/>
              </a:rPr>
              <a:t>اگر بیمار عصبانی است اجازه دهید صحبت کند و حرفهای او را به دل نگیرید</a:t>
            </a:r>
          </a:p>
          <a:p>
            <a:pPr marL="457200" marR="0" algn="just" rtl="1">
              <a:lnSpc>
                <a:spcPct val="107000"/>
              </a:lnSpc>
              <a:spcBef>
                <a:spcPts val="0"/>
              </a:spcBef>
              <a:spcAft>
                <a:spcPts val="0"/>
              </a:spcAft>
              <a:buClrTx/>
            </a:pPr>
            <a:r>
              <a:rPr lang="fa-IR" dirty="0">
                <a:latin typeface="Calibri" panose="020F0502020204030204" pitchFamily="34" charset="0"/>
                <a:ea typeface="Calibri" panose="020F0502020204030204" pitchFamily="34" charset="0"/>
                <a:cs typeface="+mj-cs"/>
              </a:rPr>
              <a:t> اگرفرد نمی خواهد در مورد اقدام به خودکشی حرف بزند او را سوال پیچ نکنید.</a:t>
            </a:r>
          </a:p>
          <a:p>
            <a:pPr marL="457200" marR="0" algn="just" rtl="1">
              <a:lnSpc>
                <a:spcPct val="107000"/>
              </a:lnSpc>
              <a:spcBef>
                <a:spcPts val="0"/>
              </a:spcBef>
              <a:spcAft>
                <a:spcPts val="0"/>
              </a:spcAft>
              <a:buClrTx/>
            </a:pPr>
            <a:r>
              <a:rPr lang="fa-IR" dirty="0">
                <a:latin typeface="Calibri" panose="020F0502020204030204" pitchFamily="34" charset="0"/>
                <a:ea typeface="Calibri" panose="020F0502020204030204" pitchFamily="34" charset="0"/>
                <a:cs typeface="+mj-cs"/>
              </a:rPr>
              <a:t>با بیمار جر و بحث نکنید. حل مشکلات احتیاج به زمان دارد.</a:t>
            </a:r>
          </a:p>
          <a:p>
            <a:pPr marL="457200" marR="0" algn="just" rtl="1">
              <a:lnSpc>
                <a:spcPct val="107000"/>
              </a:lnSpc>
              <a:spcBef>
                <a:spcPts val="0"/>
              </a:spcBef>
              <a:spcAft>
                <a:spcPts val="0"/>
              </a:spcAft>
              <a:buClrTx/>
            </a:pPr>
            <a:r>
              <a:rPr lang="fa-IR" dirty="0">
                <a:latin typeface="Calibri" panose="020F0502020204030204" pitchFamily="34" charset="0"/>
                <a:ea typeface="Calibri" panose="020F0502020204030204" pitchFamily="34" charset="0"/>
                <a:cs typeface="+mj-cs"/>
              </a:rPr>
              <a:t>اگرفرد میخواهد، اجازه دهید در اتاقی تنها باشد اما در اتاق را قفل نکند</a:t>
            </a:r>
          </a:p>
          <a:p>
            <a:pPr marL="457200" marR="0" algn="just" rtl="1">
              <a:lnSpc>
                <a:spcPct val="107000"/>
              </a:lnSpc>
              <a:spcBef>
                <a:spcPts val="0"/>
              </a:spcBef>
              <a:spcAft>
                <a:spcPts val="0"/>
              </a:spcAft>
              <a:buClrTx/>
            </a:pPr>
            <a:r>
              <a:rPr lang="fa-IR" dirty="0">
                <a:latin typeface="Calibri" panose="020F0502020204030204" pitchFamily="34" charset="0"/>
                <a:ea typeface="Calibri" panose="020F0502020204030204" pitchFamily="34" charset="0"/>
                <a:cs typeface="+mj-cs"/>
              </a:rPr>
              <a:t>در صورتی که بیمار با اعضای خانواده مشکلاتی دارد به او اجازه دهید مدت کوتاهی در منزل یکی از بستگان یا دوستانی که خودش می خواهد زندگی کند تا پزشک و کارشناس فرصت داشته باشند روی مشکلات بیمار و خانواده شما کار کنند (راه حل موقتی)</a:t>
            </a:r>
          </a:p>
        </p:txBody>
      </p:sp>
      <p:sp>
        <p:nvSpPr>
          <p:cNvPr id="4" name="Rounded Rectangle 3"/>
          <p:cNvSpPr/>
          <p:nvPr/>
        </p:nvSpPr>
        <p:spPr>
          <a:xfrm>
            <a:off x="1146220" y="12879"/>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4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اقدام کننده به خودکشی چگونه برخورد کنیم؟</a:t>
            </a:r>
            <a:endParaRPr lang="en-US" sz="24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239569814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457200" marR="0" algn="just" rtl="1">
              <a:lnSpc>
                <a:spcPct val="107000"/>
              </a:lnSpc>
              <a:spcBef>
                <a:spcPts val="0"/>
              </a:spcBef>
              <a:spcAft>
                <a:spcPts val="0"/>
              </a:spcAft>
            </a:pPr>
            <a:r>
              <a:rPr lang="fa-IR" dirty="0">
                <a:solidFill>
                  <a:srgbClr val="FF0000"/>
                </a:solidFill>
                <a:latin typeface="Calibri" panose="020F0502020204030204" pitchFamily="34" charset="0"/>
                <a:ea typeface="Calibri" panose="020F0502020204030204" pitchFamily="34" charset="0"/>
                <a:cs typeface="+mj-cs"/>
              </a:rPr>
              <a:t>پس از اقدام</a:t>
            </a:r>
          </a:p>
          <a:p>
            <a:pPr marL="457200" marR="0" algn="just" rtl="1">
              <a:lnSpc>
                <a:spcPct val="107000"/>
              </a:lnSpc>
              <a:spcBef>
                <a:spcPts val="0"/>
              </a:spcBef>
              <a:spcAft>
                <a:spcPts val="0"/>
              </a:spcAft>
            </a:pPr>
            <a:endParaRPr lang="fa-IR" dirty="0">
              <a:solidFill>
                <a:srgbClr val="FF0000"/>
              </a:solidFill>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buClrTx/>
            </a:pPr>
            <a:r>
              <a:rPr lang="fa-IR" dirty="0">
                <a:solidFill>
                  <a:schemeClr val="bg1"/>
                </a:solidFill>
                <a:latin typeface="Calibri" panose="020F0502020204030204" pitchFamily="34" charset="0"/>
                <a:ea typeface="Calibri" panose="020F0502020204030204" pitchFamily="34" charset="0"/>
                <a:cs typeface="+mj-cs"/>
              </a:rPr>
              <a:t>فرد را تشویق کنید مراجعات منظم به پزشک و کارشناس بهداشت روان داشته باشد.</a:t>
            </a:r>
          </a:p>
          <a:p>
            <a:pPr marL="457200" marR="0" algn="just" rtl="1">
              <a:lnSpc>
                <a:spcPct val="107000"/>
              </a:lnSpc>
              <a:spcBef>
                <a:spcPts val="0"/>
              </a:spcBef>
              <a:spcAft>
                <a:spcPts val="0"/>
              </a:spcAft>
              <a:buClrTx/>
            </a:pPr>
            <a:r>
              <a:rPr lang="fa-IR" dirty="0">
                <a:solidFill>
                  <a:schemeClr val="bg1"/>
                </a:solidFill>
                <a:latin typeface="Calibri" panose="020F0502020204030204" pitchFamily="34" charset="0"/>
                <a:ea typeface="Calibri" panose="020F0502020204030204" pitchFamily="34" charset="0"/>
                <a:cs typeface="+mj-cs"/>
              </a:rPr>
              <a:t>یکی از اعضای خانواده حتماً در ویزیت های پزشک یا کارشناس همراه او برود.</a:t>
            </a:r>
          </a:p>
          <a:p>
            <a:pPr marL="457200" marR="0" algn="just" rtl="1">
              <a:lnSpc>
                <a:spcPct val="107000"/>
              </a:lnSpc>
              <a:spcBef>
                <a:spcPts val="0"/>
              </a:spcBef>
              <a:spcAft>
                <a:spcPts val="0"/>
              </a:spcAft>
              <a:buClrTx/>
            </a:pPr>
            <a:r>
              <a:rPr lang="fa-IR" dirty="0">
                <a:solidFill>
                  <a:schemeClr val="bg1"/>
                </a:solidFill>
                <a:latin typeface="Calibri" panose="020F0502020204030204" pitchFamily="34" charset="0"/>
                <a:ea typeface="Calibri" panose="020F0502020204030204" pitchFamily="34" charset="0"/>
                <a:cs typeface="+mj-cs"/>
              </a:rPr>
              <a:t>اقدام کننده را تشویق کنید تا درمان را تا آخر ادامه دهد، حتی اگر بعد از مدتی افسردگیش خوب شده باشد.</a:t>
            </a:r>
          </a:p>
          <a:p>
            <a:pPr marL="457200" marR="0" algn="just" rtl="1">
              <a:lnSpc>
                <a:spcPct val="107000"/>
              </a:lnSpc>
              <a:spcBef>
                <a:spcPts val="0"/>
              </a:spcBef>
              <a:spcAft>
                <a:spcPts val="0"/>
              </a:spcAft>
              <a:buClrTx/>
            </a:pPr>
            <a:r>
              <a:rPr lang="fa-IR" dirty="0">
                <a:solidFill>
                  <a:schemeClr val="bg1"/>
                </a:solidFill>
                <a:latin typeface="Calibri" panose="020F0502020204030204" pitchFamily="34" charset="0"/>
                <a:ea typeface="Calibri" panose="020F0502020204030204" pitchFamily="34" charset="0"/>
                <a:cs typeface="+mj-cs"/>
              </a:rPr>
              <a:t>با پزشک و </a:t>
            </a:r>
            <a:r>
              <a:rPr lang="fa-IR" dirty="0" smtClean="0">
                <a:solidFill>
                  <a:schemeClr val="bg1"/>
                </a:solidFill>
                <a:latin typeface="Calibri" panose="020F0502020204030204" pitchFamily="34" charset="0"/>
                <a:ea typeface="Calibri" panose="020F0502020204030204" pitchFamily="34" charset="0"/>
                <a:cs typeface="+mj-cs"/>
              </a:rPr>
              <a:t>کارشناس سلامت روان </a:t>
            </a:r>
            <a:r>
              <a:rPr lang="fa-IR" dirty="0">
                <a:solidFill>
                  <a:schemeClr val="bg1"/>
                </a:solidFill>
                <a:latin typeface="Calibri" panose="020F0502020204030204" pitchFamily="34" charset="0"/>
                <a:ea typeface="Calibri" panose="020F0502020204030204" pitchFamily="34" charset="0"/>
                <a:cs typeface="+mj-cs"/>
              </a:rPr>
              <a:t>همکاری کنید و کارهایی را که آنها می گویند انجام دهید.</a:t>
            </a:r>
          </a:p>
          <a:p>
            <a:pPr marL="457200" marR="0" algn="just" rtl="1">
              <a:lnSpc>
                <a:spcPct val="107000"/>
              </a:lnSpc>
              <a:spcBef>
                <a:spcPts val="0"/>
              </a:spcBef>
              <a:spcAft>
                <a:spcPts val="0"/>
              </a:spcAft>
            </a:pPr>
            <a:endParaRPr lang="fa-IR" dirty="0">
              <a:solidFill>
                <a:srgbClr val="FF0000"/>
              </a:solidFill>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pPr>
            <a:endParaRPr lang="fa-IR" dirty="0">
              <a:solidFill>
                <a:srgbClr val="FF0000"/>
              </a:solidFill>
              <a:latin typeface="Calibri" panose="020F0502020204030204" pitchFamily="34" charset="0"/>
              <a:ea typeface="Calibri" panose="020F0502020204030204" pitchFamily="34" charset="0"/>
              <a:cs typeface="+mj-cs"/>
            </a:endParaRPr>
          </a:p>
        </p:txBody>
      </p:sp>
      <p:sp>
        <p:nvSpPr>
          <p:cNvPr id="4" name="Rounded Rectangle 3"/>
          <p:cNvSpPr/>
          <p:nvPr/>
        </p:nvSpPr>
        <p:spPr>
          <a:xfrm>
            <a:off x="1146220" y="12879"/>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4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اقدام کننده به خودکشی چگونه برخورد کنیم؟</a:t>
            </a:r>
            <a:endParaRPr lang="en-US" sz="24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23779864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457200" marR="0" algn="just" rtl="1">
              <a:lnSpc>
                <a:spcPct val="107000"/>
              </a:lnSpc>
              <a:spcBef>
                <a:spcPts val="0"/>
              </a:spcBef>
              <a:spcAft>
                <a:spcPts val="0"/>
              </a:spcAft>
            </a:pPr>
            <a:r>
              <a:rPr lang="fa-IR" dirty="0">
                <a:solidFill>
                  <a:srgbClr val="FF0000"/>
                </a:solidFill>
                <a:latin typeface="Calibri" panose="020F0502020204030204" pitchFamily="34" charset="0"/>
                <a:ea typeface="Calibri" panose="020F0502020204030204" pitchFamily="34" charset="0"/>
                <a:cs typeface="+mj-cs"/>
              </a:rPr>
              <a:t>پس از اقدام</a:t>
            </a:r>
          </a:p>
          <a:p>
            <a:pPr marL="457200" marR="0" algn="just" rtl="1">
              <a:lnSpc>
                <a:spcPct val="107000"/>
              </a:lnSpc>
              <a:spcBef>
                <a:spcPts val="0"/>
              </a:spcBef>
              <a:spcAft>
                <a:spcPts val="0"/>
              </a:spcAft>
            </a:pPr>
            <a:endParaRPr lang="fa-IR" dirty="0">
              <a:solidFill>
                <a:srgbClr val="FF0000"/>
              </a:solidFill>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buClrTx/>
            </a:pPr>
            <a:r>
              <a:rPr lang="fa-IR" dirty="0">
                <a:solidFill>
                  <a:schemeClr val="bg1"/>
                </a:solidFill>
                <a:latin typeface="Calibri" panose="020F0502020204030204" pitchFamily="34" charset="0"/>
                <a:ea typeface="Calibri" panose="020F0502020204030204" pitchFamily="34" charset="0"/>
                <a:cs typeface="+mj-cs"/>
              </a:rPr>
              <a:t>پزشک در صورت لزوم فرد اقدام کننده را بستری می کند. بستری برای کمک به بیمار و اجرای درمان موثر است. بنابراین با موافقت کردن با بستری، از بیمارتان حمایت کنید.</a:t>
            </a:r>
          </a:p>
          <a:p>
            <a:pPr marL="457200" marR="0" algn="just" rtl="1">
              <a:lnSpc>
                <a:spcPct val="107000"/>
              </a:lnSpc>
              <a:spcBef>
                <a:spcPts val="0"/>
              </a:spcBef>
              <a:spcAft>
                <a:spcPts val="0"/>
              </a:spcAft>
              <a:buClrTx/>
            </a:pPr>
            <a:r>
              <a:rPr lang="fa-IR" dirty="0">
                <a:solidFill>
                  <a:schemeClr val="bg1"/>
                </a:solidFill>
                <a:latin typeface="Calibri" panose="020F0502020204030204" pitchFamily="34" charset="0"/>
                <a:ea typeface="Calibri" panose="020F0502020204030204" pitchFamily="34" charset="0"/>
                <a:cs typeface="+mj-cs"/>
              </a:rPr>
              <a:t>مسوولیت دادن داروی بیمار را – اگر با شما زندگی می کند-  خودتان بعهده بگیرید نه بیمار. لازم است هر بار فقط مقداری از دارو را که باید بخورد به او بدهید، مثلاً دو  قرص هر روز صبح.</a:t>
            </a:r>
          </a:p>
          <a:p>
            <a:pPr marL="457200" marR="0" algn="just" rtl="1">
              <a:lnSpc>
                <a:spcPct val="107000"/>
              </a:lnSpc>
              <a:spcBef>
                <a:spcPts val="0"/>
              </a:spcBef>
              <a:spcAft>
                <a:spcPts val="0"/>
              </a:spcAft>
              <a:buClrTx/>
            </a:pPr>
            <a:r>
              <a:rPr lang="fa-IR" dirty="0">
                <a:solidFill>
                  <a:schemeClr val="bg1"/>
                </a:solidFill>
                <a:latin typeface="Calibri" panose="020F0502020204030204" pitchFamily="34" charset="0"/>
                <a:ea typeface="Calibri" panose="020F0502020204030204" pitchFamily="34" charset="0"/>
                <a:cs typeface="+mj-cs"/>
              </a:rPr>
              <a:t>هر گونه وسایلی که می تواند برای اقدام به خودکشی به کار رود مثل چاقو، یا مواد سمی مثل حشره کش یا آفت کش، انواع داروها، مواد سوختنی مثل بنزین یا نفت، و یا هر چیزی که ممکن است بیمار از آن برای اقدام به خودکشی استفاده کند از دسترس بیمار دور کنید.</a:t>
            </a:r>
          </a:p>
          <a:p>
            <a:pPr marL="457200" marR="0" algn="just" rtl="1">
              <a:lnSpc>
                <a:spcPct val="107000"/>
              </a:lnSpc>
              <a:spcBef>
                <a:spcPts val="0"/>
              </a:spcBef>
              <a:spcAft>
                <a:spcPts val="0"/>
              </a:spcAft>
              <a:buClrTx/>
            </a:pPr>
            <a:r>
              <a:rPr lang="fa-IR" dirty="0">
                <a:solidFill>
                  <a:schemeClr val="bg1"/>
                </a:solidFill>
                <a:latin typeface="Calibri" panose="020F0502020204030204" pitchFamily="34" charset="0"/>
                <a:ea typeface="Calibri" panose="020F0502020204030204" pitchFamily="34" charset="0"/>
                <a:cs typeface="+mj-cs"/>
              </a:rPr>
              <a:t>علائم‌ هشداردهنده را بشناسید. چیزهایی که فرد می‌گوید،‌ رفتارهایی که انجام می‌دهد،‌ تغییر حال و هوا و چیزهایی از این قبیل، می‌تواند هشداردهنده باشد</a:t>
            </a:r>
          </a:p>
          <a:p>
            <a:pPr marL="457200" marR="0" algn="just" rtl="1">
              <a:lnSpc>
                <a:spcPct val="107000"/>
              </a:lnSpc>
              <a:spcBef>
                <a:spcPts val="0"/>
              </a:spcBef>
              <a:spcAft>
                <a:spcPts val="0"/>
              </a:spcAft>
              <a:buClrTx/>
            </a:pPr>
            <a:endParaRPr lang="fa-IR" dirty="0">
              <a:solidFill>
                <a:srgbClr val="FF0000"/>
              </a:solidFill>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pPr>
            <a:endParaRPr lang="fa-IR" dirty="0">
              <a:solidFill>
                <a:srgbClr val="FF0000"/>
              </a:solidFill>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pPr>
            <a:endParaRPr lang="fa-IR" dirty="0">
              <a:solidFill>
                <a:srgbClr val="FF0000"/>
              </a:solidFill>
              <a:latin typeface="Calibri" panose="020F0502020204030204" pitchFamily="34" charset="0"/>
              <a:ea typeface="Calibri" panose="020F0502020204030204" pitchFamily="34" charset="0"/>
              <a:cs typeface="+mj-cs"/>
            </a:endParaRPr>
          </a:p>
        </p:txBody>
      </p:sp>
      <p:sp>
        <p:nvSpPr>
          <p:cNvPr id="4" name="Rounded Rectangle 3"/>
          <p:cNvSpPr/>
          <p:nvPr/>
        </p:nvSpPr>
        <p:spPr>
          <a:xfrm>
            <a:off x="1146220" y="12879"/>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4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اقدام کننده به خودکشی چگونه برخورد کنیم؟</a:t>
            </a:r>
            <a:endParaRPr lang="en-US" sz="24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118313716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457200" marR="0" algn="just" rtl="1">
              <a:lnSpc>
                <a:spcPct val="107000"/>
              </a:lnSpc>
              <a:spcBef>
                <a:spcPts val="0"/>
              </a:spcBef>
              <a:spcAft>
                <a:spcPts val="0"/>
              </a:spcAft>
            </a:pPr>
            <a:r>
              <a:rPr lang="fa-IR" dirty="0">
                <a:solidFill>
                  <a:srgbClr val="FF0000"/>
                </a:solidFill>
                <a:latin typeface="Calibri" panose="020F0502020204030204" pitchFamily="34" charset="0"/>
                <a:ea typeface="Calibri" panose="020F0502020204030204" pitchFamily="34" charset="0"/>
                <a:cs typeface="+mj-cs"/>
              </a:rPr>
              <a:t>پس از اقدام</a:t>
            </a:r>
          </a:p>
          <a:p>
            <a:pPr marL="457200" marR="0" algn="just" rtl="1">
              <a:lnSpc>
                <a:spcPct val="107000"/>
              </a:lnSpc>
              <a:spcBef>
                <a:spcPts val="0"/>
              </a:spcBef>
              <a:spcAft>
                <a:spcPts val="0"/>
              </a:spcAft>
            </a:pPr>
            <a:endParaRPr lang="fa-IR" dirty="0">
              <a:solidFill>
                <a:srgbClr val="FF0000"/>
              </a:solidFill>
              <a:latin typeface="Calibri" panose="020F0502020204030204" pitchFamily="34" charset="0"/>
              <a:ea typeface="Calibri" panose="020F0502020204030204" pitchFamily="34" charset="0"/>
              <a:cs typeface="+mj-cs"/>
            </a:endParaRPr>
          </a:p>
          <a:p>
            <a:pPr lvl="0" algn="just" rtl="1">
              <a:buClrTx/>
            </a:pPr>
            <a:r>
              <a:rPr lang="fa-IR" dirty="0"/>
              <a:t>اگر تصور می‌کنید که بیمار شما به خودکشی فکر می‌کند اما اطمینان ندارد، با او حرف بزنید. به او بگویید که نگرانش هستید. از او در مورد حالات و روحیاتش بپرسید و پیشنهاد کمک بدهید.  </a:t>
            </a:r>
            <a:r>
              <a:rPr lang="fa-IR" dirty="0" smtClean="0"/>
              <a:t>گرچه </a:t>
            </a:r>
            <a:r>
              <a:rPr lang="fa-IR" dirty="0"/>
              <a:t>انجام این کار بسیار دشوار است، با نشان دادن محبت و نگرانی خود برای سلامت و ایمنی بیمار، می‌توانید او را تا حد زیادی با خود همراه </a:t>
            </a:r>
            <a:r>
              <a:rPr lang="fa-IR" dirty="0" smtClean="0"/>
              <a:t>کنید.</a:t>
            </a:r>
            <a:endParaRPr lang="fa-IR" dirty="0"/>
          </a:p>
          <a:p>
            <a:pPr lvl="0" algn="just" rtl="1">
              <a:buClrTx/>
            </a:pPr>
            <a:r>
              <a:rPr lang="fa-IR" dirty="0" smtClean="0"/>
              <a:t>در </a:t>
            </a:r>
            <a:r>
              <a:rPr lang="fa-IR" dirty="0"/>
              <a:t>صورتی که یقین حاصل کردید که فرد می‌خواهد خودکشی کند با پزشک خانواده او تماس بگیرید و از مراجعه فرد به پزشک و متخصص مربوطه اطمینان حاصل کنید. اگر فرد در این خصوص با شما همکاری لازم را نداشت، لازم است خود به تنهایی به روانپزشک، پزشک یا روانشناس مراجعه و راهنمایی و کمک لازم را دریافت نمایید.</a:t>
            </a:r>
            <a:endParaRPr lang="en-US" dirty="0"/>
          </a:p>
          <a:p>
            <a:pPr marL="457200" marR="0" algn="just" rtl="1">
              <a:lnSpc>
                <a:spcPct val="107000"/>
              </a:lnSpc>
              <a:spcBef>
                <a:spcPts val="0"/>
              </a:spcBef>
              <a:spcAft>
                <a:spcPts val="0"/>
              </a:spcAft>
              <a:buClrTx/>
            </a:pPr>
            <a:endParaRPr lang="fa-IR" dirty="0">
              <a:solidFill>
                <a:srgbClr val="FF0000"/>
              </a:solidFill>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pPr>
            <a:endParaRPr lang="fa-IR" dirty="0">
              <a:solidFill>
                <a:srgbClr val="FF0000"/>
              </a:solidFill>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pPr>
            <a:endParaRPr lang="fa-IR" dirty="0">
              <a:solidFill>
                <a:srgbClr val="FF0000"/>
              </a:solidFill>
              <a:latin typeface="Calibri" panose="020F0502020204030204" pitchFamily="34" charset="0"/>
              <a:ea typeface="Calibri" panose="020F0502020204030204" pitchFamily="34" charset="0"/>
              <a:cs typeface="+mj-cs"/>
            </a:endParaRPr>
          </a:p>
        </p:txBody>
      </p:sp>
      <p:sp>
        <p:nvSpPr>
          <p:cNvPr id="4" name="Rounded Rectangle 3"/>
          <p:cNvSpPr/>
          <p:nvPr/>
        </p:nvSpPr>
        <p:spPr>
          <a:xfrm>
            <a:off x="1146220" y="12879"/>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4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اقدام کننده به خودکشی چگونه برخورد کنیم؟</a:t>
            </a:r>
            <a:endParaRPr lang="en-US" sz="24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7488249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457200" marR="0" algn="just" rtl="1">
              <a:lnSpc>
                <a:spcPct val="107000"/>
              </a:lnSpc>
              <a:spcBef>
                <a:spcPts val="0"/>
              </a:spcBef>
              <a:spcAft>
                <a:spcPts val="0"/>
              </a:spcAft>
            </a:pPr>
            <a:r>
              <a:rPr lang="fa-IR" dirty="0">
                <a:solidFill>
                  <a:srgbClr val="FF0000"/>
                </a:solidFill>
                <a:latin typeface="Calibri" panose="020F0502020204030204" pitchFamily="34" charset="0"/>
                <a:ea typeface="Calibri" panose="020F0502020204030204" pitchFamily="34" charset="0"/>
                <a:cs typeface="+mj-cs"/>
              </a:rPr>
              <a:t>پس از اقدام</a:t>
            </a:r>
          </a:p>
          <a:p>
            <a:pPr marL="457200" marR="0" algn="just" rtl="1">
              <a:lnSpc>
                <a:spcPct val="107000"/>
              </a:lnSpc>
              <a:spcBef>
                <a:spcPts val="0"/>
              </a:spcBef>
              <a:spcAft>
                <a:spcPts val="0"/>
              </a:spcAft>
            </a:pPr>
            <a:endParaRPr lang="fa-IR" dirty="0">
              <a:solidFill>
                <a:srgbClr val="FF0000"/>
              </a:solidFill>
              <a:latin typeface="Calibri" panose="020F0502020204030204" pitchFamily="34" charset="0"/>
              <a:ea typeface="Calibri" panose="020F0502020204030204" pitchFamily="34" charset="0"/>
              <a:cs typeface="+mj-cs"/>
            </a:endParaRPr>
          </a:p>
          <a:p>
            <a:pPr marL="171450" marR="0" indent="0" algn="just" rtl="1">
              <a:lnSpc>
                <a:spcPct val="107000"/>
              </a:lnSpc>
              <a:spcBef>
                <a:spcPts val="0"/>
              </a:spcBef>
              <a:spcAft>
                <a:spcPts val="0"/>
              </a:spcAft>
              <a:buClrTx/>
              <a:buNone/>
            </a:pPr>
            <a:r>
              <a:rPr lang="fa-IR" dirty="0">
                <a:solidFill>
                  <a:schemeClr val="bg1"/>
                </a:solidFill>
                <a:latin typeface="Calibri" panose="020F0502020204030204" pitchFamily="34" charset="0"/>
                <a:ea typeface="Calibri" panose="020F0502020204030204" pitchFamily="34" charset="0"/>
                <a:cs typeface="+mj-cs"/>
              </a:rPr>
              <a:t>و در هر حالتی که تهدید به اقدام به خودکشی می‌کند ( به عنوان مثال در بلندی ایستاده است)، سریعا با  اورژانس اجتماعی 123 یا اورژانس 115 و پلیس </a:t>
            </a:r>
            <a:r>
              <a:rPr lang="fa-IR" dirty="0" smtClean="0">
                <a:solidFill>
                  <a:schemeClr val="bg1"/>
                </a:solidFill>
                <a:latin typeface="Calibri" panose="020F0502020204030204" pitchFamily="34" charset="0"/>
                <a:ea typeface="Calibri" panose="020F0502020204030204" pitchFamily="34" charset="0"/>
                <a:cs typeface="+mj-cs"/>
              </a:rPr>
              <a:t>110 و یا آتش نشانی 125 تماس </a:t>
            </a:r>
            <a:r>
              <a:rPr lang="fa-IR" dirty="0">
                <a:solidFill>
                  <a:schemeClr val="bg1"/>
                </a:solidFill>
                <a:latin typeface="Calibri" panose="020F0502020204030204" pitchFamily="34" charset="0"/>
                <a:ea typeface="Calibri" panose="020F0502020204030204" pitchFamily="34" charset="0"/>
                <a:cs typeface="+mj-cs"/>
              </a:rPr>
              <a:t>بگیرید. همچنین می‌توانید فرد را به متخصص روانپزشکی، بیمارستانهای اعصاب و روان، بیمارستانهای دارای بخش روانپزشکی و کلینیکهای روانشناسی انتقال دهید.</a:t>
            </a:r>
          </a:p>
          <a:p>
            <a:pPr marL="457200" marR="0" algn="just" rtl="1">
              <a:lnSpc>
                <a:spcPct val="107000"/>
              </a:lnSpc>
              <a:spcBef>
                <a:spcPts val="0"/>
              </a:spcBef>
              <a:spcAft>
                <a:spcPts val="0"/>
              </a:spcAft>
              <a:buClrTx/>
            </a:pPr>
            <a:endParaRPr lang="fa-IR" dirty="0">
              <a:solidFill>
                <a:schemeClr val="bg1"/>
              </a:solidFill>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pPr>
            <a:endParaRPr lang="fa-IR" dirty="0">
              <a:solidFill>
                <a:srgbClr val="FF0000"/>
              </a:solidFill>
              <a:latin typeface="Calibri" panose="020F0502020204030204" pitchFamily="34" charset="0"/>
              <a:ea typeface="Calibri" panose="020F0502020204030204" pitchFamily="34" charset="0"/>
              <a:cs typeface="+mj-cs"/>
            </a:endParaRPr>
          </a:p>
        </p:txBody>
      </p:sp>
      <p:sp>
        <p:nvSpPr>
          <p:cNvPr id="4" name="Rounded Rectangle 3"/>
          <p:cNvSpPr/>
          <p:nvPr/>
        </p:nvSpPr>
        <p:spPr>
          <a:xfrm>
            <a:off x="1146220" y="12879"/>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4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اقدام کننده به خودکشی چگونه برخورد کنیم؟</a:t>
            </a:r>
            <a:endParaRPr lang="en-US" sz="24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156105246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457200" marR="0" algn="just" rtl="1">
              <a:lnSpc>
                <a:spcPct val="107000"/>
              </a:lnSpc>
              <a:spcBef>
                <a:spcPts val="0"/>
              </a:spcBef>
              <a:spcAft>
                <a:spcPts val="0"/>
              </a:spcAft>
              <a:buClrTx/>
            </a:pPr>
            <a:endParaRPr lang="fa-IR" dirty="0">
              <a:solidFill>
                <a:schemeClr val="bg1"/>
              </a:solidFill>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pPr>
            <a:r>
              <a:rPr lang="fa-IR" dirty="0">
                <a:solidFill>
                  <a:schemeClr val="bg1"/>
                </a:solidFill>
                <a:latin typeface="Calibri" panose="020F0502020204030204" pitchFamily="34" charset="0"/>
                <a:ea typeface="Calibri" panose="020F0502020204030204" pitchFamily="34" charset="0"/>
                <a:cs typeface="+mj-cs"/>
              </a:rPr>
              <a:t>آرامش خود را حفظ کنید. تمام آنچه در اینجا به شما گفته میشود برای حمایت و مراقبت از فرد اقدام کننده است و به این معنی نیست که بیمار شما حتماً دوباره اقدام به خودکشی می کند. ولی لازم است تمام نکات ایمنی را به دقت رعایت کنید تا آرامش بیشتری داشته باشید.</a:t>
            </a:r>
          </a:p>
        </p:txBody>
      </p:sp>
      <p:sp>
        <p:nvSpPr>
          <p:cNvPr id="4" name="Rounded Rectangle 3"/>
          <p:cNvSpPr/>
          <p:nvPr/>
        </p:nvSpPr>
        <p:spPr>
          <a:xfrm>
            <a:off x="1146220" y="12879"/>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400" b="1" dirty="0">
                <a:ln w="12700">
                  <a:solidFill>
                    <a:schemeClr val="accent5"/>
                  </a:solidFill>
                  <a:prstDash val="solid"/>
                </a:ln>
                <a:pattFill prst="ltDnDiag">
                  <a:fgClr>
                    <a:schemeClr val="accent5">
                      <a:lumMod val="60000"/>
                      <a:lumOff val="40000"/>
                    </a:schemeClr>
                  </a:fgClr>
                  <a:bgClr>
                    <a:schemeClr val="bg1"/>
                  </a:bgClr>
                </a:pattFill>
                <a:latin typeface="B Nazanin,Bold"/>
              </a:rPr>
              <a:t>با افراد اقدام کننده به خودکشی چگونه برخورد کنیم؟</a:t>
            </a:r>
            <a:endParaRPr lang="en-US" sz="24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1997258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marR="0" indent="0" algn="just" rtl="1">
              <a:lnSpc>
                <a:spcPct val="107000"/>
              </a:lnSpc>
              <a:spcBef>
                <a:spcPts val="0"/>
              </a:spcBef>
              <a:spcAft>
                <a:spcPts val="800"/>
              </a:spcAft>
              <a:buNone/>
            </a:pPr>
            <a:r>
              <a:rPr lang="fa-IR" sz="2400" b="1" dirty="0" smtClean="0">
                <a:solidFill>
                  <a:srgbClr val="FF0000"/>
                </a:solidFill>
                <a:latin typeface="Century Schoolbook"/>
                <a:cs typeface="B Nazanin"/>
              </a:rPr>
              <a:t>باور غلط: </a:t>
            </a:r>
            <a:r>
              <a:rPr lang="fa-IR" sz="2400" dirty="0">
                <a:solidFill>
                  <a:srgbClr val="000000"/>
                </a:solidFill>
                <a:latin typeface="Century Schoolbook"/>
                <a:cs typeface="B Nazanin"/>
              </a:rPr>
              <a:t>اینکه خودکشی همیشه تکانشی و ناگهانی اتفاق می افتد و بدون هیچ هشدار قبلی روی میدهد، </a:t>
            </a:r>
            <a:r>
              <a:rPr lang="fa-IR" sz="2400" dirty="0" smtClean="0">
                <a:solidFill>
                  <a:srgbClr val="000000"/>
                </a:solidFill>
                <a:latin typeface="Century Schoolbook"/>
                <a:cs typeface="B Nazanin"/>
              </a:rPr>
              <a:t>تصوری غلط </a:t>
            </a:r>
            <a:r>
              <a:rPr lang="fa-IR" sz="2400" dirty="0">
                <a:solidFill>
                  <a:srgbClr val="000000"/>
                </a:solidFill>
                <a:latin typeface="Century Schoolbook"/>
                <a:cs typeface="B Nazanin"/>
              </a:rPr>
              <a:t>است</a:t>
            </a:r>
            <a:r>
              <a:rPr lang="fa-IR" sz="2400" dirty="0" smtClean="0">
                <a:solidFill>
                  <a:srgbClr val="000000"/>
                </a:solidFill>
                <a:latin typeface="Century Schoolbook"/>
                <a:cs typeface="B Nazanin"/>
              </a:rPr>
              <a:t>.</a:t>
            </a:r>
          </a:p>
          <a:p>
            <a:pPr marL="0" marR="0" indent="0" algn="just" rtl="1">
              <a:lnSpc>
                <a:spcPct val="107000"/>
              </a:lnSpc>
              <a:spcBef>
                <a:spcPts val="0"/>
              </a:spcBef>
              <a:spcAft>
                <a:spcPts val="800"/>
              </a:spcAft>
              <a:buNone/>
            </a:pPr>
            <a:endParaRPr lang="fa-IR" sz="2400" dirty="0">
              <a:solidFill>
                <a:srgbClr val="000000"/>
              </a:solidFill>
              <a:latin typeface="Century Schoolbook"/>
              <a:cs typeface="B Nazanin"/>
            </a:endParaRPr>
          </a:p>
          <a:p>
            <a:pPr marL="0" marR="0" indent="0" algn="just" rtl="1">
              <a:lnSpc>
                <a:spcPct val="107000"/>
              </a:lnSpc>
              <a:spcBef>
                <a:spcPts val="0"/>
              </a:spcBef>
              <a:spcAft>
                <a:spcPts val="800"/>
              </a:spcAft>
              <a:buNone/>
            </a:pPr>
            <a:r>
              <a:rPr lang="fa-IR" sz="2400" b="1" dirty="0" smtClean="0">
                <a:solidFill>
                  <a:srgbClr val="00B050"/>
                </a:solidFill>
                <a:latin typeface="Century Schoolbook"/>
                <a:cs typeface="B Nazanin"/>
              </a:rPr>
              <a:t>واقعیت</a:t>
            </a:r>
            <a:r>
              <a:rPr lang="fa-IR" sz="2400" b="1" dirty="0">
                <a:solidFill>
                  <a:srgbClr val="00B050"/>
                </a:solidFill>
                <a:latin typeface="Century Schoolbook"/>
                <a:cs typeface="B Nazanin"/>
              </a:rPr>
              <a:t>: </a:t>
            </a:r>
            <a:r>
              <a:rPr lang="fa-IR" sz="2400" dirty="0">
                <a:solidFill>
                  <a:srgbClr val="000000"/>
                </a:solidFill>
                <a:latin typeface="Century Schoolbook"/>
                <a:cs typeface="B Nazanin"/>
              </a:rPr>
              <a:t>بسیاری از افرادی که اقدام به خودکشی می کنند به صورت ناگهانی این کار را نمی </a:t>
            </a:r>
            <a:r>
              <a:rPr lang="fa-IR" sz="2400" dirty="0" smtClean="0">
                <a:solidFill>
                  <a:srgbClr val="000000"/>
                </a:solidFill>
                <a:latin typeface="Century Schoolbook"/>
                <a:cs typeface="B Nazanin"/>
              </a:rPr>
              <a:t>کنند. اگرچه </a:t>
            </a:r>
            <a:r>
              <a:rPr lang="fa-IR" sz="2400" dirty="0">
                <a:solidFill>
                  <a:srgbClr val="000000"/>
                </a:solidFill>
                <a:latin typeface="Century Schoolbook"/>
                <a:cs typeface="B Nazanin"/>
              </a:rPr>
              <a:t>ممکن است برخی از مرگ های ناشی از خودکشی ناگهانی روی دهد، ولی معمولاً خودکشی </a:t>
            </a:r>
            <a:r>
              <a:rPr lang="fa-IR" sz="2400" dirty="0" smtClean="0">
                <a:solidFill>
                  <a:srgbClr val="000000"/>
                </a:solidFill>
                <a:latin typeface="Century Schoolbook"/>
                <a:cs typeface="B Nazanin"/>
              </a:rPr>
              <a:t>با زمینه </a:t>
            </a:r>
            <a:r>
              <a:rPr lang="fa-IR" sz="2400" dirty="0">
                <a:solidFill>
                  <a:srgbClr val="000000"/>
                </a:solidFill>
                <a:latin typeface="Century Schoolbook"/>
                <a:cs typeface="B Nazanin"/>
              </a:rPr>
              <a:t>فکری قبلی صورت میگیرد. بسیاری از افرادی که خودکشی میکنند، قبل اً نشانه هایی کلامی </a:t>
            </a:r>
            <a:r>
              <a:rPr lang="fa-IR" sz="2400" dirty="0" smtClean="0">
                <a:solidFill>
                  <a:srgbClr val="000000"/>
                </a:solidFill>
                <a:latin typeface="Century Schoolbook"/>
                <a:cs typeface="B Nazanin"/>
              </a:rPr>
              <a:t>یا رفتاری </a:t>
            </a:r>
            <a:r>
              <a:rPr lang="fa-IR" sz="2400" dirty="0">
                <a:solidFill>
                  <a:srgbClr val="000000"/>
                </a:solidFill>
                <a:latin typeface="Century Schoolbook"/>
                <a:cs typeface="B Nazanin"/>
              </a:rPr>
              <a:t>که نشان دهنده نیّت و افکار خودکشی است، نشان داده اند .</a:t>
            </a:r>
            <a:endParaRPr lang="fa-IR" sz="2400" dirty="0" smtClean="0">
              <a:solidFill>
                <a:srgbClr val="000000"/>
              </a:solidFill>
              <a:latin typeface="Century Schoolbook"/>
              <a:cs typeface="B Nazanin"/>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chemeClr val="accent5"/>
                  </a:solidFill>
                  <a:prstDash val="solid"/>
                </a:ln>
                <a:pattFill prst="ltDnDiag">
                  <a:fgClr>
                    <a:schemeClr val="accent5">
                      <a:lumMod val="60000"/>
                      <a:lumOff val="40000"/>
                    </a:schemeClr>
                  </a:fgClr>
                  <a:bgClr>
                    <a:schemeClr val="bg1"/>
                  </a:bgClr>
                </a:pattFill>
              </a:rPr>
              <a:t>باورهاي نادرست و واقعیت ها در مورد خودکشی</a:t>
            </a:r>
          </a:p>
        </p:txBody>
      </p:sp>
    </p:spTree>
    <p:extLst>
      <p:ext uri="{BB962C8B-B14F-4D97-AF65-F5344CB8AC3E}">
        <p14:creationId xmlns:p14="http://schemas.microsoft.com/office/powerpoint/2010/main" val="33348555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457200" marR="0" algn="just" rtl="1">
              <a:lnSpc>
                <a:spcPct val="107000"/>
              </a:lnSpc>
              <a:spcBef>
                <a:spcPts val="0"/>
              </a:spcBef>
              <a:spcAft>
                <a:spcPts val="0"/>
              </a:spcAft>
            </a:pPr>
            <a:r>
              <a:rPr lang="fa-IR" b="1" dirty="0">
                <a:solidFill>
                  <a:srgbClr val="FF0000"/>
                </a:solidFill>
                <a:latin typeface="Century Schoolbook" panose="02040604050505020304" pitchFamily="18" charset="0"/>
                <a:cs typeface="B Nazanin" panose="00000400000000000000" pitchFamily="2" charset="-78"/>
              </a:rPr>
              <a:t>در تهدید به خودکشی </a:t>
            </a:r>
            <a:r>
              <a:rPr lang="fa-IR" b="1" dirty="0">
                <a:solidFill>
                  <a:srgbClr val="000000"/>
                </a:solidFill>
                <a:latin typeface="Century Schoolbook" panose="02040604050505020304" pitchFamily="18" charset="0"/>
                <a:cs typeface="B Nazanin" panose="00000400000000000000" pitchFamily="2" charset="-78"/>
              </a:rPr>
              <a:t>گاهی اوقات فرد تمایلی ندارد و خودکشی ابزاری برای به دست آوردن </a:t>
            </a:r>
            <a:r>
              <a:rPr lang="fa-IR" b="1" u="sng" dirty="0">
                <a:solidFill>
                  <a:srgbClr val="FF0000"/>
                </a:solidFill>
                <a:latin typeface="Century Schoolbook" panose="02040604050505020304" pitchFamily="18" charset="0"/>
                <a:cs typeface="B Nazanin" panose="00000400000000000000" pitchFamily="2" charset="-78"/>
              </a:rPr>
              <a:t>منافع</a:t>
            </a:r>
            <a:r>
              <a:rPr lang="fa-IR" b="1" dirty="0">
                <a:solidFill>
                  <a:srgbClr val="FF0000"/>
                </a:solidFill>
                <a:latin typeface="Century Schoolbook" panose="02040604050505020304" pitchFamily="18" charset="0"/>
                <a:cs typeface="B Nazanin" panose="00000400000000000000" pitchFamily="2" charset="-78"/>
              </a:rPr>
              <a:t> </a:t>
            </a:r>
            <a:r>
              <a:rPr lang="fa-IR" b="1" dirty="0">
                <a:solidFill>
                  <a:srgbClr val="000000"/>
                </a:solidFill>
                <a:latin typeface="Century Schoolbook" panose="02040604050505020304" pitchFamily="18" charset="0"/>
                <a:cs typeface="B Nazanin" panose="00000400000000000000" pitchFamily="2" charset="-78"/>
              </a:rPr>
              <a:t>است </a:t>
            </a:r>
            <a:r>
              <a:rPr lang="fa-IR" b="1" u="sng" dirty="0">
                <a:solidFill>
                  <a:srgbClr val="000000"/>
                </a:solidFill>
                <a:latin typeface="Century Schoolbook" panose="02040604050505020304" pitchFamily="18" charset="0"/>
                <a:cs typeface="B Nazanin" panose="00000400000000000000" pitchFamily="2" charset="-78"/>
              </a:rPr>
              <a:t>مثلا اگر آن چیز را برایم نخرید خودم را می کشم</a:t>
            </a:r>
            <a:r>
              <a:rPr lang="fa-IR" b="1" dirty="0">
                <a:solidFill>
                  <a:srgbClr val="000000"/>
                </a:solidFill>
                <a:latin typeface="Century Schoolbook" panose="02040604050505020304" pitchFamily="18" charset="0"/>
                <a:cs typeface="B Nazanin" panose="00000400000000000000" pitchFamily="2" charset="-78"/>
              </a:rPr>
              <a:t>. یعنی خودکشی یک ابزار است برای اینکه به خواسته اش </a:t>
            </a:r>
            <a:r>
              <a:rPr lang="fa-IR" b="1" dirty="0" smtClean="0">
                <a:solidFill>
                  <a:srgbClr val="000000"/>
                </a:solidFill>
                <a:latin typeface="Century Schoolbook" panose="02040604050505020304" pitchFamily="18" charset="0"/>
                <a:cs typeface="B Nazanin" panose="00000400000000000000" pitchFamily="2" charset="-78"/>
              </a:rPr>
              <a:t>برسد</a:t>
            </a:r>
          </a:p>
          <a:p>
            <a:pPr marL="457200" marR="0" algn="just" rtl="1">
              <a:lnSpc>
                <a:spcPct val="107000"/>
              </a:lnSpc>
              <a:spcBef>
                <a:spcPts val="0"/>
              </a:spcBef>
              <a:spcAft>
                <a:spcPts val="0"/>
              </a:spcAft>
            </a:pPr>
            <a:r>
              <a:rPr lang="fa-IR" b="1" dirty="0">
                <a:solidFill>
                  <a:srgbClr val="000000"/>
                </a:solidFill>
                <a:latin typeface="Century Schoolbook" panose="02040604050505020304" pitchFamily="18" charset="0"/>
                <a:cs typeface="B Nazanin" panose="00000400000000000000" pitchFamily="2" charset="-78"/>
              </a:rPr>
              <a:t> پس یک سری کارها می‌کند که انگار من می خواهم خودم را بکشم . اگر آن دختر را برایم نگیرید خودم را میکشم</a:t>
            </a:r>
          </a:p>
          <a:p>
            <a:pPr marL="457200" marR="0" algn="just" rtl="1">
              <a:lnSpc>
                <a:spcPct val="107000"/>
              </a:lnSpc>
              <a:spcBef>
                <a:spcPts val="0"/>
              </a:spcBef>
              <a:spcAft>
                <a:spcPts val="0"/>
              </a:spcAft>
            </a:pPr>
            <a:r>
              <a:rPr lang="fa-IR" b="1" dirty="0">
                <a:solidFill>
                  <a:srgbClr val="000000"/>
                </a:solidFill>
                <a:latin typeface="Century Schoolbook" panose="02040604050505020304" pitchFamily="18" charset="0"/>
                <a:cs typeface="B Nazanin" panose="00000400000000000000" pitchFamily="2" charset="-78"/>
              </a:rPr>
              <a:t>اما </a:t>
            </a:r>
            <a:r>
              <a:rPr lang="fa-IR" b="1" dirty="0">
                <a:solidFill>
                  <a:srgbClr val="FF0000"/>
                </a:solidFill>
                <a:latin typeface="Century Schoolbook" panose="02040604050505020304" pitchFamily="18" charset="0"/>
                <a:cs typeface="B Nazanin" panose="00000400000000000000" pitchFamily="2" charset="-78"/>
              </a:rPr>
              <a:t>ژست خودکشی</a:t>
            </a:r>
            <a:r>
              <a:rPr lang="fa-IR" b="1" dirty="0">
                <a:solidFill>
                  <a:srgbClr val="000000"/>
                </a:solidFill>
                <a:latin typeface="Century Schoolbook" panose="02040604050505020304" pitchFamily="18" charset="0"/>
                <a:cs typeface="B Nazanin" panose="00000400000000000000" pitchFamily="2" charset="-78"/>
              </a:rPr>
              <a:t>:  تهدید نمی‌کند بلکه ادای خودکشی را در می آورد</a:t>
            </a:r>
          </a:p>
          <a:p>
            <a:pPr marL="457200" marR="0" algn="just" rtl="1">
              <a:lnSpc>
                <a:spcPct val="107000"/>
              </a:lnSpc>
              <a:spcBef>
                <a:spcPts val="0"/>
              </a:spcBef>
              <a:spcAft>
                <a:spcPts val="0"/>
              </a:spcAft>
            </a:pPr>
            <a:r>
              <a:rPr lang="fa-IR" b="1" dirty="0">
                <a:solidFill>
                  <a:srgbClr val="000000"/>
                </a:solidFill>
                <a:latin typeface="Century Schoolbook" panose="02040604050505020304" pitchFamily="18" charset="0"/>
                <a:cs typeface="B Nazanin" panose="00000400000000000000" pitchFamily="2" charset="-78"/>
              </a:rPr>
              <a:t>مثال رو پروفایلش عکس خون و تیغ می گذارد</a:t>
            </a:r>
          </a:p>
          <a:p>
            <a:pPr marL="457200" marR="0" algn="just" rtl="1">
              <a:lnSpc>
                <a:spcPct val="107000"/>
              </a:lnSpc>
              <a:spcBef>
                <a:spcPts val="0"/>
              </a:spcBef>
              <a:spcAft>
                <a:spcPts val="0"/>
              </a:spcAft>
            </a:pPr>
            <a:r>
              <a:rPr lang="fa-IR" b="1" dirty="0">
                <a:solidFill>
                  <a:srgbClr val="000000"/>
                </a:solidFill>
                <a:latin typeface="Century Schoolbook" panose="02040604050505020304" pitchFamily="18" charset="0"/>
                <a:cs typeface="B Nazanin" panose="00000400000000000000" pitchFamily="2" charset="-78"/>
              </a:rPr>
              <a:t>به مادرش می‌گوید آدم اگر بمیرد راحت می شود</a:t>
            </a:r>
          </a:p>
          <a:p>
            <a:pPr marL="457200" marR="0" algn="just" rtl="1">
              <a:lnSpc>
                <a:spcPct val="107000"/>
              </a:lnSpc>
              <a:spcBef>
                <a:spcPts val="0"/>
              </a:spcBef>
              <a:spcAft>
                <a:spcPts val="0"/>
              </a:spcAft>
            </a:pPr>
            <a:r>
              <a:rPr lang="fa-IR" b="1" dirty="0">
                <a:solidFill>
                  <a:srgbClr val="000000"/>
                </a:solidFill>
                <a:latin typeface="Century Schoolbook" panose="02040604050505020304" pitchFamily="18" charset="0"/>
                <a:cs typeface="B Nazanin" panose="00000400000000000000" pitchFamily="2" charset="-78"/>
              </a:rPr>
              <a:t>یا چاقو می‌گیرد جلوی مامان و با چاقو باز می کند</a:t>
            </a:r>
          </a:p>
          <a:p>
            <a:pPr marL="457200" marR="0" algn="just" rtl="1">
              <a:lnSpc>
                <a:spcPct val="107000"/>
              </a:lnSpc>
              <a:spcBef>
                <a:spcPts val="0"/>
              </a:spcBef>
              <a:spcAft>
                <a:spcPts val="0"/>
              </a:spcAft>
            </a:pPr>
            <a:r>
              <a:rPr lang="fa-IR" b="1" dirty="0">
                <a:solidFill>
                  <a:srgbClr val="000000"/>
                </a:solidFill>
                <a:latin typeface="Century Schoolbook" panose="02040604050505020304" pitchFamily="18" charset="0"/>
                <a:cs typeface="B Nazanin" panose="00000400000000000000" pitchFamily="2" charset="-78"/>
              </a:rPr>
              <a:t> یعنی می‌خواهم رگم را ببرم</a:t>
            </a:r>
          </a:p>
          <a:p>
            <a:pPr marL="457200" marR="0" algn="just" rtl="1">
              <a:lnSpc>
                <a:spcPct val="107000"/>
              </a:lnSpc>
              <a:spcBef>
                <a:spcPts val="0"/>
              </a:spcBef>
              <a:spcAft>
                <a:spcPts val="0"/>
              </a:spcAft>
            </a:pPr>
            <a:r>
              <a:rPr lang="fa-IR" b="1" dirty="0">
                <a:solidFill>
                  <a:srgbClr val="000000"/>
                </a:solidFill>
                <a:latin typeface="Century Schoolbook" panose="02040604050505020304" pitchFamily="18" charset="0"/>
                <a:cs typeface="B Nazanin" panose="00000400000000000000" pitchFamily="2" charset="-78"/>
              </a:rPr>
              <a:t> در حالی که می‌دانیم این نوجوان نمی‌خواهد اقدام به خودکشی کند افکار و یا تمایل به خودکشی ندارد فقط اصطلاحاً ژست خودکشی را می‌گیرد</a:t>
            </a:r>
          </a:p>
          <a:p>
            <a:pPr marL="457200" marR="0" algn="just" rtl="1">
              <a:lnSpc>
                <a:spcPct val="107000"/>
              </a:lnSpc>
              <a:spcBef>
                <a:spcPts val="0"/>
              </a:spcBef>
              <a:spcAft>
                <a:spcPts val="0"/>
              </a:spcAft>
            </a:pPr>
            <a:endParaRPr lang="fa-IR" b="1" dirty="0">
              <a:solidFill>
                <a:srgbClr val="FF0000"/>
              </a:solidFill>
              <a:latin typeface="Calibri" panose="020F0502020204030204" pitchFamily="34" charset="0"/>
              <a:ea typeface="Calibri" panose="020F0502020204030204" pitchFamily="34" charset="0"/>
              <a:cs typeface="+mj-cs"/>
            </a:endParaRPr>
          </a:p>
        </p:txBody>
      </p:sp>
      <p:sp>
        <p:nvSpPr>
          <p:cNvPr id="4" name="Rounded Rectangle 3"/>
          <p:cNvSpPr/>
          <p:nvPr/>
        </p:nvSpPr>
        <p:spPr>
          <a:xfrm>
            <a:off x="1066706" y="141668"/>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spcAft>
                <a:spcPts val="0"/>
              </a:spcAft>
            </a:pPr>
            <a:r>
              <a:rPr lang="fa-IR" sz="2400" b="1" dirty="0">
                <a:solidFill>
                  <a:srgbClr val="000000"/>
                </a:solidFill>
                <a:latin typeface="Calibri" panose="020F0502020204030204" pitchFamily="34" charset="0"/>
                <a:ea typeface="Calibri" panose="020F0502020204030204" pitchFamily="34" charset="0"/>
                <a:cs typeface="B Nazanin" panose="00000400000000000000" pitchFamily="2" charset="-78"/>
              </a:rPr>
              <a:t>با نوجوانانی که </a:t>
            </a:r>
            <a:r>
              <a:rPr lang="fa-IR" sz="2400" b="1" u="sng" dirty="0">
                <a:solidFill>
                  <a:srgbClr val="FF0000"/>
                </a:solidFill>
                <a:latin typeface="Calibri" panose="020F0502020204030204" pitchFamily="34" charset="0"/>
                <a:ea typeface="Calibri" panose="020F0502020204030204" pitchFamily="34" charset="0"/>
                <a:cs typeface="B Nazanin" panose="00000400000000000000" pitchFamily="2" charset="-78"/>
              </a:rPr>
              <a:t>تهدید به خودکشی میکنند</a:t>
            </a:r>
            <a:r>
              <a:rPr lang="fa-IR" sz="2400" b="1" dirty="0">
                <a:solidFill>
                  <a:srgbClr val="FF0000"/>
                </a:solidFill>
                <a:latin typeface="Calibri" panose="020F0502020204030204" pitchFamily="34" charset="0"/>
                <a:ea typeface="Calibri" panose="020F0502020204030204" pitchFamily="34" charset="0"/>
                <a:cs typeface="B Nazanin" panose="00000400000000000000" pitchFamily="2" charset="-78"/>
              </a:rPr>
              <a:t> و یا </a:t>
            </a:r>
            <a:r>
              <a:rPr lang="fa-IR" sz="2400" b="1" u="sng" dirty="0">
                <a:solidFill>
                  <a:srgbClr val="FF0000"/>
                </a:solidFill>
                <a:latin typeface="Calibri" panose="020F0502020204030204" pitchFamily="34" charset="0"/>
                <a:ea typeface="Calibri" panose="020F0502020204030204" pitchFamily="34" charset="0"/>
                <a:cs typeface="B Nazanin" panose="00000400000000000000" pitchFamily="2" charset="-78"/>
              </a:rPr>
              <a:t>ژست خودکشی میگیرند</a:t>
            </a:r>
            <a:r>
              <a:rPr lang="fa-IR" sz="2400" b="1" dirty="0">
                <a:solidFill>
                  <a:srgbClr val="FF0000"/>
                </a:solidFill>
                <a:latin typeface="Calibri" panose="020F0502020204030204" pitchFamily="34" charset="0"/>
                <a:ea typeface="Calibri" panose="020F0502020204030204" pitchFamily="34" charset="0"/>
                <a:cs typeface="B Nazanin" panose="00000400000000000000" pitchFamily="2" charset="-78"/>
              </a:rPr>
              <a:t> </a:t>
            </a:r>
            <a:r>
              <a:rPr lang="fa-IR" sz="2400" b="1" dirty="0">
                <a:solidFill>
                  <a:srgbClr val="000000"/>
                </a:solidFill>
                <a:latin typeface="Calibri" panose="020F0502020204030204" pitchFamily="34" charset="0"/>
                <a:ea typeface="Calibri" panose="020F0502020204030204" pitchFamily="34" charset="0"/>
                <a:cs typeface="B Nazanin" panose="00000400000000000000" pitchFamily="2" charset="-78"/>
              </a:rPr>
              <a:t>چگونه برخورد کنیم؟</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4355414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457200" marR="0" algn="just" rtl="1">
              <a:lnSpc>
                <a:spcPct val="107000"/>
              </a:lnSpc>
              <a:spcBef>
                <a:spcPts val="0"/>
              </a:spcBef>
              <a:spcAft>
                <a:spcPts val="0"/>
              </a:spcAft>
            </a:pPr>
            <a:r>
              <a:rPr lang="fa-IR" b="1" dirty="0" smtClean="0">
                <a:solidFill>
                  <a:srgbClr val="000000"/>
                </a:solidFill>
                <a:latin typeface="Century Schoolbook" panose="02040604050505020304" pitchFamily="18" charset="0"/>
                <a:cs typeface="B Nazanin" panose="00000400000000000000" pitchFamily="2" charset="-78"/>
              </a:rPr>
              <a:t>دو </a:t>
            </a:r>
            <a:r>
              <a:rPr lang="fa-IR" b="1" dirty="0">
                <a:solidFill>
                  <a:srgbClr val="000000"/>
                </a:solidFill>
                <a:latin typeface="Century Schoolbook" panose="02040604050505020304" pitchFamily="18" charset="0"/>
                <a:cs typeface="B Nazanin" panose="00000400000000000000" pitchFamily="2" charset="-78"/>
              </a:rPr>
              <a:t>نکته کاربردی زمانی‌که فرد یا نوجوان تهدید به خودکشی می‌کند و ژست خودکشی می گیرد توجه کنید سوء تفاهم نشود </a:t>
            </a:r>
            <a:endParaRPr lang="fa-IR" b="1" dirty="0" smtClean="0">
              <a:solidFill>
                <a:srgbClr val="000000"/>
              </a:solidFill>
              <a:latin typeface="Century Schoolbook" panose="02040604050505020304" pitchFamily="18" charset="0"/>
              <a:cs typeface="B Nazanin" panose="00000400000000000000" pitchFamily="2" charset="-78"/>
            </a:endParaRPr>
          </a:p>
          <a:p>
            <a:pPr marL="457200" marR="0" algn="just" rtl="1">
              <a:lnSpc>
                <a:spcPct val="107000"/>
              </a:lnSpc>
              <a:spcBef>
                <a:spcPts val="0"/>
              </a:spcBef>
              <a:spcAft>
                <a:spcPts val="0"/>
              </a:spcAft>
            </a:pPr>
            <a:endParaRPr lang="fa-IR" b="1" dirty="0">
              <a:solidFill>
                <a:srgbClr val="000000"/>
              </a:solidFill>
              <a:latin typeface="Century Schoolbook" panose="02040604050505020304" pitchFamily="18" charset="0"/>
              <a:cs typeface="B Nazanin" panose="00000400000000000000" pitchFamily="2" charset="-78"/>
            </a:endParaRPr>
          </a:p>
          <a:p>
            <a:pPr algn="just" rtl="1">
              <a:lnSpc>
                <a:spcPct val="107000"/>
              </a:lnSpc>
              <a:spcAft>
                <a:spcPts val="800"/>
              </a:spcAft>
            </a:pPr>
            <a:r>
              <a:rPr lang="fa-IR" b="1" dirty="0">
                <a:solidFill>
                  <a:srgbClr val="000000"/>
                </a:solidFill>
                <a:latin typeface="Century Schoolbook" panose="02040604050505020304" pitchFamily="18" charset="0"/>
                <a:cs typeface="B Nazanin" panose="00000400000000000000" pitchFamily="2" charset="-78"/>
              </a:rPr>
              <a:t>نکته اول: هرگونه تمایل، فکر، ژست، قصد خودکشی و هر گونه رفتار و سخنی که محتوای خودکشی داشته باشد </a:t>
            </a:r>
            <a:r>
              <a:rPr lang="fa-IR" b="1" u="sng" dirty="0">
                <a:solidFill>
                  <a:srgbClr val="FF0000"/>
                </a:solidFill>
                <a:latin typeface="Century Schoolbook" panose="02040604050505020304" pitchFamily="18" charset="0"/>
                <a:cs typeface="B Nazanin" panose="00000400000000000000" pitchFamily="2" charset="-78"/>
              </a:rPr>
              <a:t>جدی و مهم است</a:t>
            </a:r>
            <a:r>
              <a:rPr lang="fa-IR" dirty="0">
                <a:solidFill>
                  <a:srgbClr val="FF0000"/>
                </a:solidFill>
                <a:latin typeface="Century Schoolbook" panose="02040604050505020304" pitchFamily="18" charset="0"/>
                <a:cs typeface="B Nazanin" panose="00000400000000000000" pitchFamily="2" charset="-78"/>
              </a:rPr>
              <a:t> </a:t>
            </a:r>
            <a:r>
              <a:rPr lang="fa-IR" dirty="0">
                <a:solidFill>
                  <a:srgbClr val="000000"/>
                </a:solidFill>
                <a:latin typeface="Century Schoolbook" panose="02040604050505020304" pitchFamily="18" charset="0"/>
                <a:cs typeface="B Nazanin" panose="00000400000000000000" pitchFamily="2" charset="-78"/>
              </a:rPr>
              <a:t>یعنی نمی‌توانیم بگوییم این ژست خودکشی است آن را ول کن داره ادا در می آورد بعضی مواقع به خصوص در </a:t>
            </a:r>
            <a:r>
              <a:rPr lang="fa-IR" u="sng" dirty="0">
                <a:solidFill>
                  <a:srgbClr val="FF0000"/>
                </a:solidFill>
                <a:latin typeface="Century Schoolbook" panose="02040604050505020304" pitchFamily="18" charset="0"/>
                <a:cs typeface="B Nazanin" panose="00000400000000000000" pitchFamily="2" charset="-78"/>
              </a:rPr>
              <a:t>نوجوانان اگر به همین ژست یا تهدید توجه و دقت نشود (نه تایید بلکه توجه و دقت نشود) خیلی مواقع از سر لجبازی و اعمال فشار به والدین دست به اقدام می‌زنند و خودکشی می‌کنند</a:t>
            </a:r>
            <a:r>
              <a:rPr lang="fa-IR" dirty="0">
                <a:solidFill>
                  <a:srgbClr val="FF0000"/>
                </a:solidFill>
                <a:latin typeface="Century Schoolbook" panose="02040604050505020304" pitchFamily="18" charset="0"/>
                <a:cs typeface="B Nazanin" panose="00000400000000000000" pitchFamily="2" charset="-78"/>
              </a:rPr>
              <a:t> </a:t>
            </a:r>
            <a:r>
              <a:rPr lang="fa-IR" dirty="0">
                <a:solidFill>
                  <a:srgbClr val="000000"/>
                </a:solidFill>
                <a:latin typeface="Century Schoolbook" panose="02040604050505020304" pitchFamily="18" charset="0"/>
                <a:cs typeface="B Nazanin" panose="00000400000000000000" pitchFamily="2" charset="-78"/>
              </a:rPr>
              <a:t>در صورتی که تمایل به خودکشی ندارند.</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endParaRPr lang="fa-IR" b="1" dirty="0">
              <a:solidFill>
                <a:srgbClr val="FF0000"/>
              </a:solidFill>
              <a:latin typeface="Calibri" panose="020F0502020204030204" pitchFamily="34" charset="0"/>
              <a:ea typeface="Calibri" panose="020F0502020204030204" pitchFamily="34" charset="0"/>
              <a:cs typeface="+mj-cs"/>
            </a:endParaRPr>
          </a:p>
        </p:txBody>
      </p:sp>
      <p:sp>
        <p:nvSpPr>
          <p:cNvPr id="4" name="Rounded Rectangle 3"/>
          <p:cNvSpPr/>
          <p:nvPr/>
        </p:nvSpPr>
        <p:spPr>
          <a:xfrm>
            <a:off x="1066706" y="141668"/>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spcAft>
                <a:spcPts val="0"/>
              </a:spcAft>
            </a:pPr>
            <a:r>
              <a:rPr lang="fa-IR" sz="2400" b="1" dirty="0">
                <a:solidFill>
                  <a:srgbClr val="000000"/>
                </a:solidFill>
                <a:latin typeface="Calibri" panose="020F0502020204030204" pitchFamily="34" charset="0"/>
                <a:ea typeface="Calibri" panose="020F0502020204030204" pitchFamily="34" charset="0"/>
                <a:cs typeface="B Nazanin" panose="00000400000000000000" pitchFamily="2" charset="-78"/>
              </a:rPr>
              <a:t>با نوجوانانی که </a:t>
            </a:r>
            <a:r>
              <a:rPr lang="fa-IR" sz="2400" b="1" u="sng" dirty="0">
                <a:solidFill>
                  <a:srgbClr val="FF0000"/>
                </a:solidFill>
                <a:latin typeface="Calibri" panose="020F0502020204030204" pitchFamily="34" charset="0"/>
                <a:ea typeface="Calibri" panose="020F0502020204030204" pitchFamily="34" charset="0"/>
                <a:cs typeface="B Nazanin" panose="00000400000000000000" pitchFamily="2" charset="-78"/>
              </a:rPr>
              <a:t>تهدید به خودکشی میکنند</a:t>
            </a:r>
            <a:r>
              <a:rPr lang="fa-IR" sz="2400" b="1" dirty="0">
                <a:solidFill>
                  <a:srgbClr val="FF0000"/>
                </a:solidFill>
                <a:latin typeface="Calibri" panose="020F0502020204030204" pitchFamily="34" charset="0"/>
                <a:ea typeface="Calibri" panose="020F0502020204030204" pitchFamily="34" charset="0"/>
                <a:cs typeface="B Nazanin" panose="00000400000000000000" pitchFamily="2" charset="-78"/>
              </a:rPr>
              <a:t> و یا </a:t>
            </a:r>
            <a:r>
              <a:rPr lang="fa-IR" sz="2400" b="1" u="sng" dirty="0">
                <a:solidFill>
                  <a:srgbClr val="FF0000"/>
                </a:solidFill>
                <a:latin typeface="Calibri" panose="020F0502020204030204" pitchFamily="34" charset="0"/>
                <a:ea typeface="Calibri" panose="020F0502020204030204" pitchFamily="34" charset="0"/>
                <a:cs typeface="B Nazanin" panose="00000400000000000000" pitchFamily="2" charset="-78"/>
              </a:rPr>
              <a:t>ژست خودکشی میگیرند</a:t>
            </a:r>
            <a:r>
              <a:rPr lang="fa-IR" sz="2400" b="1" dirty="0">
                <a:solidFill>
                  <a:srgbClr val="FF0000"/>
                </a:solidFill>
                <a:latin typeface="Calibri" panose="020F0502020204030204" pitchFamily="34" charset="0"/>
                <a:ea typeface="Calibri" panose="020F0502020204030204" pitchFamily="34" charset="0"/>
                <a:cs typeface="B Nazanin" panose="00000400000000000000" pitchFamily="2" charset="-78"/>
              </a:rPr>
              <a:t> </a:t>
            </a:r>
            <a:r>
              <a:rPr lang="fa-IR" sz="2400" b="1" dirty="0">
                <a:solidFill>
                  <a:srgbClr val="000000"/>
                </a:solidFill>
                <a:latin typeface="Calibri" panose="020F0502020204030204" pitchFamily="34" charset="0"/>
                <a:ea typeface="Calibri" panose="020F0502020204030204" pitchFamily="34" charset="0"/>
                <a:cs typeface="B Nazanin" panose="00000400000000000000" pitchFamily="2" charset="-78"/>
              </a:rPr>
              <a:t>چگونه برخورد کنیم؟</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812146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457200" marR="0" algn="just" rtl="1">
              <a:lnSpc>
                <a:spcPct val="107000"/>
              </a:lnSpc>
              <a:spcBef>
                <a:spcPts val="0"/>
              </a:spcBef>
              <a:spcAft>
                <a:spcPts val="0"/>
              </a:spcAft>
            </a:pPr>
            <a:r>
              <a:rPr lang="fa-IR" b="1" dirty="0" smtClean="0">
                <a:solidFill>
                  <a:srgbClr val="000000"/>
                </a:solidFill>
                <a:latin typeface="Century Schoolbook" panose="02040604050505020304" pitchFamily="18" charset="0"/>
                <a:cs typeface="B Nazanin" panose="00000400000000000000" pitchFamily="2" charset="-78"/>
              </a:rPr>
              <a:t>دو </a:t>
            </a:r>
            <a:r>
              <a:rPr lang="fa-IR" b="1" dirty="0">
                <a:solidFill>
                  <a:srgbClr val="000000"/>
                </a:solidFill>
                <a:latin typeface="Century Schoolbook" panose="02040604050505020304" pitchFamily="18" charset="0"/>
                <a:cs typeface="B Nazanin" panose="00000400000000000000" pitchFamily="2" charset="-78"/>
              </a:rPr>
              <a:t>نکته کاربردی زمانی‌که فرد یا نوجوان تهدید به خودکشی می‌کند و ژست خودکشی می گیرد توجه کنید سوء تفاهم نشود </a:t>
            </a:r>
            <a:endParaRPr lang="fa-IR" b="1" dirty="0" smtClean="0">
              <a:solidFill>
                <a:srgbClr val="000000"/>
              </a:solidFill>
              <a:latin typeface="Century Schoolbook" panose="02040604050505020304" pitchFamily="18" charset="0"/>
              <a:cs typeface="B Nazanin" panose="00000400000000000000" pitchFamily="2" charset="-78"/>
            </a:endParaRPr>
          </a:p>
          <a:p>
            <a:pPr marL="457200" marR="0" algn="just" rtl="1">
              <a:lnSpc>
                <a:spcPct val="107000"/>
              </a:lnSpc>
              <a:spcBef>
                <a:spcPts val="0"/>
              </a:spcBef>
              <a:spcAft>
                <a:spcPts val="0"/>
              </a:spcAft>
            </a:pPr>
            <a:endParaRPr lang="fa-IR" b="1" dirty="0">
              <a:solidFill>
                <a:srgbClr val="000000"/>
              </a:solidFill>
              <a:latin typeface="Century Schoolbook" panose="02040604050505020304" pitchFamily="18" charset="0"/>
              <a:cs typeface="B Nazanin" panose="00000400000000000000" pitchFamily="2" charset="-78"/>
            </a:endParaRPr>
          </a:p>
          <a:p>
            <a:pPr algn="just" rtl="1">
              <a:lnSpc>
                <a:spcPct val="107000"/>
              </a:lnSpc>
              <a:spcAft>
                <a:spcPts val="800"/>
              </a:spcAft>
            </a:pPr>
            <a:endParaRPr lang="en-US" sz="16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fa-IR" b="1" dirty="0">
                <a:solidFill>
                  <a:srgbClr val="000000"/>
                </a:solidFill>
                <a:latin typeface="Century Schoolbook" panose="02040604050505020304" pitchFamily="18" charset="0"/>
                <a:cs typeface="B Nazanin" panose="00000400000000000000" pitchFamily="2" charset="-78"/>
              </a:rPr>
              <a:t>نکته دوم:  هرگونه تهدید، هرگونه ژست خودکشی </a:t>
            </a:r>
            <a:r>
              <a:rPr lang="fa-IR" b="1" dirty="0">
                <a:solidFill>
                  <a:srgbClr val="FF0000"/>
                </a:solidFill>
                <a:latin typeface="Century Schoolbook" panose="02040604050505020304" pitchFamily="18" charset="0"/>
                <a:cs typeface="B Nazanin" panose="00000400000000000000" pitchFamily="2" charset="-78"/>
              </a:rPr>
              <a:t>فریاد</a:t>
            </a:r>
            <a:r>
              <a:rPr lang="fa-IR" b="1" dirty="0">
                <a:solidFill>
                  <a:srgbClr val="000000"/>
                </a:solidFill>
                <a:latin typeface="Century Schoolbook" panose="02040604050505020304" pitchFamily="18" charset="0"/>
                <a:cs typeface="B Nazanin" panose="00000400000000000000" pitchFamily="2" charset="-78"/>
              </a:rPr>
              <a:t> است</a:t>
            </a:r>
            <a:r>
              <a:rPr lang="en-US" b="1" dirty="0">
                <a:solidFill>
                  <a:srgbClr val="000000"/>
                </a:solidFill>
                <a:latin typeface="Century Schoolbook" panose="02040604050505020304" pitchFamily="18" charset="0"/>
                <a:cs typeface="B Nazanin" panose="00000400000000000000" pitchFamily="2" charset="-78"/>
              </a:rPr>
              <a:t> :</a:t>
            </a:r>
            <a:r>
              <a:rPr lang="fa-IR" b="1" dirty="0">
                <a:solidFill>
                  <a:srgbClr val="000000"/>
                </a:solidFill>
                <a:latin typeface="Century Schoolbook" panose="02040604050505020304" pitchFamily="18" charset="0"/>
                <a:cs typeface="B Nazanin" panose="00000400000000000000" pitchFamily="2" charset="-78"/>
              </a:rPr>
              <a:t>برای اینکه به </a:t>
            </a:r>
            <a:r>
              <a:rPr lang="fa-IR" b="1" u="sng" dirty="0">
                <a:solidFill>
                  <a:srgbClr val="FF0000"/>
                </a:solidFill>
                <a:latin typeface="Century Schoolbook" panose="02040604050505020304" pitchFamily="18" charset="0"/>
                <a:cs typeface="B Nazanin" panose="00000400000000000000" pitchFamily="2" charset="-78"/>
              </a:rPr>
              <a:t>من توجه کنید و به من کمک کنید</a:t>
            </a:r>
            <a:r>
              <a:rPr lang="fa-IR" b="1" dirty="0">
                <a:solidFill>
                  <a:srgbClr val="FF0000"/>
                </a:solidFill>
                <a:latin typeface="Calibri" panose="020F0502020204030204" pitchFamily="34" charset="0"/>
                <a:cs typeface="Century Schoolbook" panose="02040604050505020304" pitchFamily="18" charset="0"/>
              </a:rPr>
              <a:t> </a:t>
            </a:r>
            <a:endParaRPr lang="en-US" sz="16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algn="r"/>
            <a:r>
              <a:rPr lang="fa-IR" b="1" dirty="0">
                <a:solidFill>
                  <a:srgbClr val="FF0000"/>
                </a:solidFill>
                <a:latin typeface="Century Schoolbook" panose="02040604050505020304" pitchFamily="18" charset="0"/>
                <a:cs typeface="B Nazanin" panose="00000400000000000000" pitchFamily="2" charset="-78"/>
              </a:rPr>
              <a:t> </a:t>
            </a:r>
            <a:r>
              <a:rPr lang="fa-IR" b="1" dirty="0" smtClean="0">
                <a:solidFill>
                  <a:srgbClr val="FF0000"/>
                </a:solidFill>
                <a:latin typeface="Century Schoolbook" panose="02040604050505020304" pitchFamily="18" charset="0"/>
                <a:cs typeface="B Nazanin" panose="00000400000000000000" pitchFamily="2" charset="-78"/>
              </a:rPr>
              <a:t>     (</a:t>
            </a:r>
            <a:r>
              <a:rPr lang="fa-IR" b="1" dirty="0">
                <a:solidFill>
                  <a:srgbClr val="FF0000"/>
                </a:solidFill>
                <a:latin typeface="Century Schoolbook" panose="02040604050505020304" pitchFamily="18" charset="0"/>
                <a:cs typeface="B Nazanin" panose="00000400000000000000" pitchFamily="2" charset="-78"/>
              </a:rPr>
              <a:t>این توجه به معنای اینکه با خواسته غیر منطقی نوجوان موافقت کنیم، همراهی کنیم یا خواسته او را تایید کنیم و تسلیم شویم نیست</a:t>
            </a:r>
            <a:r>
              <a:rPr lang="fa-IR" b="1" dirty="0" smtClean="0">
                <a:solidFill>
                  <a:srgbClr val="FF0000"/>
                </a:solidFill>
                <a:latin typeface="Century Schoolbook" panose="02040604050505020304" pitchFamily="18" charset="0"/>
                <a:cs typeface="B Nazanin" panose="00000400000000000000" pitchFamily="2" charset="-78"/>
              </a:rPr>
              <a:t>)   </a:t>
            </a:r>
            <a:endParaRPr lang="fa-IR" b="1" dirty="0">
              <a:solidFill>
                <a:srgbClr val="FF0000"/>
              </a:solidFill>
              <a:latin typeface="Calibri" panose="020F0502020204030204" pitchFamily="34" charset="0"/>
              <a:ea typeface="Calibri" panose="020F0502020204030204" pitchFamily="34" charset="0"/>
              <a:cs typeface="+mj-cs"/>
            </a:endParaRPr>
          </a:p>
        </p:txBody>
      </p:sp>
      <p:sp>
        <p:nvSpPr>
          <p:cNvPr id="4" name="Rounded Rectangle 3"/>
          <p:cNvSpPr/>
          <p:nvPr/>
        </p:nvSpPr>
        <p:spPr>
          <a:xfrm>
            <a:off x="1066706" y="141668"/>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spcAft>
                <a:spcPts val="0"/>
              </a:spcAft>
            </a:pPr>
            <a:r>
              <a:rPr lang="fa-IR" sz="2400" b="1" dirty="0">
                <a:solidFill>
                  <a:srgbClr val="000000"/>
                </a:solidFill>
                <a:latin typeface="Calibri" panose="020F0502020204030204" pitchFamily="34" charset="0"/>
                <a:ea typeface="Calibri" panose="020F0502020204030204" pitchFamily="34" charset="0"/>
                <a:cs typeface="B Nazanin" panose="00000400000000000000" pitchFamily="2" charset="-78"/>
              </a:rPr>
              <a:t>با نوجوانانی که </a:t>
            </a:r>
            <a:r>
              <a:rPr lang="fa-IR" sz="2400" b="1" u="sng" dirty="0">
                <a:solidFill>
                  <a:srgbClr val="FF0000"/>
                </a:solidFill>
                <a:latin typeface="Calibri" panose="020F0502020204030204" pitchFamily="34" charset="0"/>
                <a:ea typeface="Calibri" panose="020F0502020204030204" pitchFamily="34" charset="0"/>
                <a:cs typeface="B Nazanin" panose="00000400000000000000" pitchFamily="2" charset="-78"/>
              </a:rPr>
              <a:t>تهدید به خودکشی میکنند</a:t>
            </a:r>
            <a:r>
              <a:rPr lang="fa-IR" sz="2400" b="1" dirty="0">
                <a:solidFill>
                  <a:srgbClr val="FF0000"/>
                </a:solidFill>
                <a:latin typeface="Calibri" panose="020F0502020204030204" pitchFamily="34" charset="0"/>
                <a:ea typeface="Calibri" panose="020F0502020204030204" pitchFamily="34" charset="0"/>
                <a:cs typeface="B Nazanin" panose="00000400000000000000" pitchFamily="2" charset="-78"/>
              </a:rPr>
              <a:t> و یا </a:t>
            </a:r>
            <a:r>
              <a:rPr lang="fa-IR" sz="2400" b="1" u="sng" dirty="0">
                <a:solidFill>
                  <a:srgbClr val="FF0000"/>
                </a:solidFill>
                <a:latin typeface="Calibri" panose="020F0502020204030204" pitchFamily="34" charset="0"/>
                <a:ea typeface="Calibri" panose="020F0502020204030204" pitchFamily="34" charset="0"/>
                <a:cs typeface="B Nazanin" panose="00000400000000000000" pitchFamily="2" charset="-78"/>
              </a:rPr>
              <a:t>ژست خودکشی میگیرند</a:t>
            </a:r>
            <a:r>
              <a:rPr lang="fa-IR" sz="2400" b="1" dirty="0">
                <a:solidFill>
                  <a:srgbClr val="FF0000"/>
                </a:solidFill>
                <a:latin typeface="Calibri" panose="020F0502020204030204" pitchFamily="34" charset="0"/>
                <a:ea typeface="Calibri" panose="020F0502020204030204" pitchFamily="34" charset="0"/>
                <a:cs typeface="B Nazanin" panose="00000400000000000000" pitchFamily="2" charset="-78"/>
              </a:rPr>
              <a:t> </a:t>
            </a:r>
            <a:r>
              <a:rPr lang="fa-IR" sz="2400" b="1" dirty="0">
                <a:solidFill>
                  <a:srgbClr val="000000"/>
                </a:solidFill>
                <a:latin typeface="Calibri" panose="020F0502020204030204" pitchFamily="34" charset="0"/>
                <a:ea typeface="Calibri" panose="020F0502020204030204" pitchFamily="34" charset="0"/>
                <a:cs typeface="B Nazanin" panose="00000400000000000000" pitchFamily="2" charset="-78"/>
              </a:rPr>
              <a:t>چگونه برخورد کنیم؟</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3100631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lnSpc>
                <a:spcPct val="107000"/>
              </a:lnSpc>
              <a:spcAft>
                <a:spcPts val="800"/>
              </a:spcAft>
            </a:pPr>
            <a:r>
              <a:rPr lang="fa-IR" b="1" dirty="0">
                <a:solidFill>
                  <a:srgbClr val="000000"/>
                </a:solidFill>
                <a:latin typeface="Century Schoolbook" panose="02040604050505020304" pitchFamily="18" charset="0"/>
                <a:cs typeface="B Nazanin" panose="00000400000000000000" pitchFamily="2" charset="-78"/>
              </a:rPr>
              <a:t>واکنش های شایع غلط والدین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Wingdings" panose="05000000000000000000" pitchFamily="2" charset="2"/>
              <a:buChar char=""/>
            </a:pPr>
            <a:r>
              <a:rPr lang="fa-IR" dirty="0" smtClean="0">
                <a:solidFill>
                  <a:srgbClr val="000000"/>
                </a:solidFill>
                <a:latin typeface="Century Schoolbook" panose="02040604050505020304" pitchFamily="18" charset="0"/>
                <a:cs typeface="B Nazanin" panose="00000400000000000000" pitchFamily="2" charset="-78"/>
              </a:rPr>
              <a:t>نوجوان</a:t>
            </a:r>
            <a:r>
              <a:rPr lang="fa-IR" dirty="0">
                <a:solidFill>
                  <a:srgbClr val="000000"/>
                </a:solidFill>
                <a:latin typeface="Century Schoolbook" panose="02040604050505020304" pitchFamily="18" charset="0"/>
                <a:cs typeface="B Nazanin" panose="00000400000000000000" pitchFamily="2" charset="-78"/>
              </a:rPr>
              <a:t>:  موتور برام نخرید خودم را می‌کشم</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Wingdings" panose="05000000000000000000" pitchFamily="2" charset="2"/>
              <a:buChar char=""/>
              <a:tabLst>
                <a:tab pos="457200" algn="l"/>
              </a:tabLst>
            </a:pPr>
            <a:r>
              <a:rPr lang="fa-IR" dirty="0">
                <a:solidFill>
                  <a:srgbClr val="000000"/>
                </a:solidFill>
                <a:latin typeface="Century Schoolbook" panose="02040604050505020304" pitchFamily="18" charset="0"/>
                <a:cs typeface="B Nazanin" panose="00000400000000000000" pitchFamily="2" charset="-78"/>
              </a:rPr>
              <a:t>مادر: برم براش بخرم نکنه خودش رو بکشه . </a:t>
            </a:r>
            <a:r>
              <a:rPr lang="fa-IR" dirty="0">
                <a:solidFill>
                  <a:srgbClr val="FF0000"/>
                </a:solidFill>
                <a:latin typeface="Century Schoolbook" panose="02040604050505020304" pitchFamily="18" charset="0"/>
                <a:cs typeface="B Nazanin" panose="00000400000000000000" pitchFamily="2" charset="-78"/>
              </a:rPr>
              <a:t>(نباید این کار را انجام دهیم)</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Wingdings" panose="05000000000000000000" pitchFamily="2" charset="2"/>
              <a:buChar char=""/>
              <a:tabLst>
                <a:tab pos="457200" algn="l"/>
              </a:tabLst>
            </a:pPr>
            <a:r>
              <a:rPr lang="fa-IR" dirty="0">
                <a:solidFill>
                  <a:srgbClr val="000000"/>
                </a:solidFill>
                <a:latin typeface="Century Schoolbook" panose="02040604050505020304" pitchFamily="18" charset="0"/>
                <a:cs typeface="B Nazanin" panose="00000400000000000000" pitchFamily="2" charset="-78"/>
              </a:rPr>
              <a:t>بزار با بابات صحبت کنم طلا هام رو می فروشم خودتو نکش می روم برات موتور می خرم </a:t>
            </a:r>
            <a:r>
              <a:rPr lang="fa-IR" dirty="0">
                <a:solidFill>
                  <a:srgbClr val="FF0000"/>
                </a:solidFill>
                <a:latin typeface="Century Schoolbook" panose="02040604050505020304" pitchFamily="18" charset="0"/>
                <a:cs typeface="B Nazanin" panose="00000400000000000000" pitchFamily="2" charset="-78"/>
              </a:rPr>
              <a:t>( نباید این حرف را </a:t>
            </a:r>
            <a:r>
              <a:rPr lang="fa-IR" dirty="0" smtClean="0">
                <a:solidFill>
                  <a:srgbClr val="FF0000"/>
                </a:solidFill>
                <a:latin typeface="Century Schoolbook" panose="02040604050505020304" pitchFamily="18" charset="0"/>
                <a:cs typeface="B Nazanin" panose="00000400000000000000" pitchFamily="2" charset="-78"/>
              </a:rPr>
              <a:t>بزنیم)</a:t>
            </a:r>
          </a:p>
          <a:p>
            <a:pPr marL="342900" lvl="0" indent="-342900" algn="just" rtl="1">
              <a:lnSpc>
                <a:spcPct val="107000"/>
              </a:lnSpc>
              <a:spcAft>
                <a:spcPts val="800"/>
              </a:spcAft>
              <a:buFont typeface="Wingdings" panose="05000000000000000000" pitchFamily="2" charset="2"/>
              <a:buChar char=""/>
              <a:tabLst>
                <a:tab pos="457200" algn="l"/>
              </a:tabLst>
            </a:pPr>
            <a:r>
              <a:rPr lang="fa-IR" dirty="0" smtClean="0">
                <a:latin typeface="Century Schoolbook" panose="02040604050505020304" pitchFamily="18" charset="0"/>
                <a:cs typeface="B Nazanin" panose="00000400000000000000" pitchFamily="2" charset="-78"/>
              </a:rPr>
              <a:t>والد: می </a:t>
            </a:r>
            <a:r>
              <a:rPr lang="fa-IR" dirty="0">
                <a:latin typeface="Century Schoolbook" panose="02040604050505020304" pitchFamily="18" charset="0"/>
                <a:cs typeface="B Nazanin" panose="00000400000000000000" pitchFamily="2" charset="-78"/>
              </a:rPr>
              <a:t>خواهی </a:t>
            </a:r>
            <a:r>
              <a:rPr lang="fa-IR" dirty="0">
                <a:solidFill>
                  <a:srgbClr val="FF0000"/>
                </a:solidFill>
                <a:latin typeface="Century Schoolbook" panose="02040604050505020304" pitchFamily="18" charset="0"/>
                <a:cs typeface="B Nazanin" panose="00000400000000000000" pitchFamily="2" charset="-78"/>
              </a:rPr>
              <a:t>خودت </a:t>
            </a:r>
            <a:r>
              <a:rPr lang="fa-IR" u="sng" dirty="0">
                <a:solidFill>
                  <a:srgbClr val="FF0000"/>
                </a:solidFill>
                <a:latin typeface="Century Schoolbook" panose="02040604050505020304" pitchFamily="18" charset="0"/>
                <a:cs typeface="B Nazanin" panose="00000400000000000000" pitchFamily="2" charset="-78"/>
              </a:rPr>
              <a:t>رو بکشی بکش </a:t>
            </a:r>
            <a:r>
              <a:rPr lang="fa-IR" dirty="0">
                <a:latin typeface="Century Schoolbook" panose="02040604050505020304" pitchFamily="18" charset="0"/>
                <a:cs typeface="B Nazanin" panose="00000400000000000000" pitchFamily="2" charset="-78"/>
              </a:rPr>
              <a:t>و نوجوان ممکن است در یک اقدام هیجانی اقدام به خودکشی کند</a:t>
            </a:r>
            <a:r>
              <a:rPr lang="fa-IR" dirty="0">
                <a:solidFill>
                  <a:srgbClr val="FF0000"/>
                </a:solidFill>
                <a:latin typeface="Century Schoolbook" panose="02040604050505020304" pitchFamily="18" charset="0"/>
                <a:cs typeface="B Nazanin" panose="00000400000000000000" pitchFamily="2" charset="-78"/>
              </a:rPr>
              <a:t> ( نباید این حرف را بزنیم</a:t>
            </a:r>
            <a:r>
              <a:rPr lang="fa-IR" dirty="0">
                <a:solidFill>
                  <a:srgbClr val="000000"/>
                </a:solidFill>
                <a:latin typeface="Century Schoolbook" panose="02040604050505020304" pitchFamily="18"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Wingdings" panose="05000000000000000000" pitchFamily="2" charset="2"/>
              <a:buChar char=""/>
              <a:tabLst>
                <a:tab pos="457200" algn="l"/>
              </a:tabLst>
            </a:pPr>
            <a:r>
              <a:rPr lang="fa-IR" dirty="0">
                <a:solidFill>
                  <a:srgbClr val="000000"/>
                </a:solidFill>
                <a:latin typeface="Century Schoolbook" panose="02040604050505020304" pitchFamily="18" charset="0"/>
                <a:cs typeface="B Nazanin" panose="00000400000000000000" pitchFamily="2" charset="-78"/>
              </a:rPr>
              <a:t>والد : موتور برات نمی خریم غلط می کنی سوار موتور شوی فردا موتور بخریم و بزنی کسی را بکشی ما را بدبخت کنی تو اصلاً می تونی موتور برانی </a:t>
            </a:r>
            <a:r>
              <a:rPr lang="fa-IR" dirty="0">
                <a:solidFill>
                  <a:srgbClr val="FF0000"/>
                </a:solidFill>
                <a:latin typeface="Century Schoolbook" panose="02040604050505020304" pitchFamily="18" charset="0"/>
                <a:cs typeface="B Nazanin" panose="00000400000000000000" pitchFamily="2" charset="-78"/>
              </a:rPr>
              <a:t>( نباید این حرف را بزنیم)</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Wingdings" panose="05000000000000000000" pitchFamily="2" charset="2"/>
              <a:buChar char=""/>
              <a:tabLst>
                <a:tab pos="457200" algn="l"/>
              </a:tabLst>
            </a:pPr>
            <a:r>
              <a:rPr lang="fa-IR" dirty="0" smtClean="0">
                <a:solidFill>
                  <a:srgbClr val="000000"/>
                </a:solidFill>
                <a:latin typeface="Century Schoolbook" panose="02040604050505020304" pitchFamily="18" charset="0"/>
                <a:cs typeface="B Nazanin" panose="00000400000000000000" pitchFamily="2" charset="-78"/>
              </a:rPr>
              <a:t>والد: تو </a:t>
            </a:r>
            <a:r>
              <a:rPr lang="fa-IR" dirty="0">
                <a:solidFill>
                  <a:srgbClr val="000000"/>
                </a:solidFill>
                <a:latin typeface="Century Schoolbook" panose="02040604050505020304" pitchFamily="18" charset="0"/>
                <a:cs typeface="B Nazanin" panose="00000400000000000000" pitchFamily="2" charset="-78"/>
              </a:rPr>
              <a:t>اصلا جرات داری خودتو بکشی؟  </a:t>
            </a:r>
            <a:r>
              <a:rPr lang="fa-IR" dirty="0">
                <a:solidFill>
                  <a:srgbClr val="FF0000"/>
                </a:solidFill>
                <a:latin typeface="Century Schoolbook" panose="02040604050505020304" pitchFamily="18" charset="0"/>
                <a:cs typeface="B Nazanin" panose="00000400000000000000" pitchFamily="2" charset="-78"/>
              </a:rPr>
              <a:t>( نباید این حرف را بزنیم)</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r" rtl="1">
              <a:lnSpc>
                <a:spcPct val="107000"/>
              </a:lnSpc>
              <a:spcAft>
                <a:spcPts val="800"/>
              </a:spcAft>
              <a:buFont typeface="Wingdings" panose="05000000000000000000" pitchFamily="2" charset="2"/>
              <a:buChar char=""/>
              <a:tabLst>
                <a:tab pos="457200" algn="l"/>
              </a:tabLst>
            </a:pPr>
            <a:r>
              <a:rPr lang="fa-IR" dirty="0" smtClean="0">
                <a:solidFill>
                  <a:srgbClr val="000000"/>
                </a:solidFill>
                <a:latin typeface="Century Schoolbook" panose="02040604050505020304" pitchFamily="18" charset="0"/>
                <a:cs typeface="B Nazanin" panose="00000400000000000000" pitchFamily="2" charset="-78"/>
              </a:rPr>
              <a:t>والد: موتور </a:t>
            </a:r>
            <a:r>
              <a:rPr lang="fa-IR" dirty="0">
                <a:solidFill>
                  <a:srgbClr val="000000"/>
                </a:solidFill>
                <a:latin typeface="Century Schoolbook" panose="02040604050505020304" pitchFamily="18" charset="0"/>
                <a:cs typeface="B Nazanin" panose="00000400000000000000" pitchFamily="2" charset="-78"/>
              </a:rPr>
              <a:t>برات می خریم امسال درست رو بخوان تابستان برات می‌خریم </a:t>
            </a:r>
            <a:r>
              <a:rPr lang="fa-IR" dirty="0">
                <a:solidFill>
                  <a:srgbClr val="FF0000"/>
                </a:solidFill>
                <a:latin typeface="Century Schoolbook" panose="02040604050505020304" pitchFamily="18" charset="0"/>
                <a:cs typeface="B Nazanin" panose="00000400000000000000" pitchFamily="2" charset="-78"/>
              </a:rPr>
              <a:t>( نباید این حرف را بزنیم)</a:t>
            </a:r>
            <a:endParaRPr lang="en-US" sz="1600" dirty="0">
              <a:latin typeface="Calibri" panose="020F0502020204030204" pitchFamily="34" charset="0"/>
              <a:ea typeface="Calibri" panose="020F0502020204030204" pitchFamily="34" charset="0"/>
              <a:cs typeface="Arial" panose="020B0604020202020204" pitchFamily="34" charset="0"/>
            </a:endParaRPr>
          </a:p>
          <a:p>
            <a:pPr algn="r" rtl="1"/>
            <a:r>
              <a:rPr lang="fa-IR" dirty="0" smtClean="0">
                <a:latin typeface="Century Schoolbook" panose="02040604050505020304" pitchFamily="18" charset="0"/>
                <a:cs typeface="B Nazanin" panose="00000400000000000000" pitchFamily="2" charset="-78"/>
              </a:rPr>
              <a:t>والد: همسرم </a:t>
            </a:r>
            <a:r>
              <a:rPr lang="fa-IR" dirty="0">
                <a:latin typeface="Century Schoolbook" panose="02040604050505020304" pitchFamily="18" charset="0"/>
                <a:cs typeface="B Nazanin" panose="00000400000000000000" pitchFamily="2" charset="-78"/>
              </a:rPr>
              <a:t>بیا برایش بخریم حالا چه می‌شود قول می‌دهم کار خطرناکی نکند </a:t>
            </a:r>
            <a:r>
              <a:rPr lang="fa-IR" dirty="0">
                <a:solidFill>
                  <a:srgbClr val="FF0000"/>
                </a:solidFill>
                <a:latin typeface="Century Schoolbook" panose="02040604050505020304" pitchFamily="18" charset="0"/>
                <a:cs typeface="B Nazanin" panose="00000400000000000000" pitchFamily="2" charset="-78"/>
              </a:rPr>
              <a:t>(وساطت </a:t>
            </a:r>
            <a:r>
              <a:rPr lang="fa-IR" dirty="0" smtClean="0">
                <a:solidFill>
                  <a:srgbClr val="FF0000"/>
                </a:solidFill>
                <a:latin typeface="Century Schoolbook" panose="02040604050505020304" pitchFamily="18" charset="0"/>
                <a:cs typeface="B Nazanin" panose="00000400000000000000" pitchFamily="2" charset="-78"/>
              </a:rPr>
              <a:t>نکنید</a:t>
            </a:r>
            <a:r>
              <a:rPr lang="fa-IR" sz="1800" dirty="0" smtClean="0">
                <a:solidFill>
                  <a:srgbClr val="FF0000"/>
                </a:solidFill>
                <a:latin typeface="Century Schoolbook" panose="02040604050505020304" pitchFamily="18" charset="0"/>
                <a:cs typeface="B Nazanin" panose="00000400000000000000" pitchFamily="2" charset="-78"/>
              </a:rPr>
              <a:t>)</a:t>
            </a:r>
            <a:endParaRPr lang="en-US" sz="1800" dirty="0">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endParaRPr lang="fa-IR" b="1" dirty="0">
              <a:solidFill>
                <a:srgbClr val="FF0000"/>
              </a:solidFill>
              <a:latin typeface="Calibri" panose="020F0502020204030204" pitchFamily="34" charset="0"/>
              <a:ea typeface="Calibri" panose="020F0502020204030204" pitchFamily="34" charset="0"/>
              <a:cs typeface="+mj-cs"/>
            </a:endParaRPr>
          </a:p>
        </p:txBody>
      </p:sp>
      <p:sp>
        <p:nvSpPr>
          <p:cNvPr id="4" name="Rounded Rectangle 3"/>
          <p:cNvSpPr/>
          <p:nvPr/>
        </p:nvSpPr>
        <p:spPr>
          <a:xfrm>
            <a:off x="1066706" y="141668"/>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spcAft>
                <a:spcPts val="0"/>
              </a:spcAft>
            </a:pPr>
            <a:r>
              <a:rPr lang="fa-IR" sz="2400" b="1" dirty="0">
                <a:solidFill>
                  <a:srgbClr val="000000"/>
                </a:solidFill>
                <a:latin typeface="Calibri" panose="020F0502020204030204" pitchFamily="34" charset="0"/>
                <a:ea typeface="Calibri" panose="020F0502020204030204" pitchFamily="34" charset="0"/>
                <a:cs typeface="B Nazanin" panose="00000400000000000000" pitchFamily="2" charset="-78"/>
              </a:rPr>
              <a:t>با نوجوانانی که </a:t>
            </a:r>
            <a:r>
              <a:rPr lang="fa-IR" sz="2400" b="1" u="sng" dirty="0">
                <a:solidFill>
                  <a:srgbClr val="FF0000"/>
                </a:solidFill>
                <a:latin typeface="Calibri" panose="020F0502020204030204" pitchFamily="34" charset="0"/>
                <a:ea typeface="Calibri" panose="020F0502020204030204" pitchFamily="34" charset="0"/>
                <a:cs typeface="B Nazanin" panose="00000400000000000000" pitchFamily="2" charset="-78"/>
              </a:rPr>
              <a:t>تهدید به خودکشی میکنند</a:t>
            </a:r>
            <a:r>
              <a:rPr lang="fa-IR" sz="2400" b="1" dirty="0">
                <a:solidFill>
                  <a:srgbClr val="FF0000"/>
                </a:solidFill>
                <a:latin typeface="Calibri" panose="020F0502020204030204" pitchFamily="34" charset="0"/>
                <a:ea typeface="Calibri" panose="020F0502020204030204" pitchFamily="34" charset="0"/>
                <a:cs typeface="B Nazanin" panose="00000400000000000000" pitchFamily="2" charset="-78"/>
              </a:rPr>
              <a:t> و یا </a:t>
            </a:r>
            <a:r>
              <a:rPr lang="fa-IR" sz="2400" b="1" u="sng" dirty="0">
                <a:solidFill>
                  <a:srgbClr val="FF0000"/>
                </a:solidFill>
                <a:latin typeface="Calibri" panose="020F0502020204030204" pitchFamily="34" charset="0"/>
                <a:ea typeface="Calibri" panose="020F0502020204030204" pitchFamily="34" charset="0"/>
                <a:cs typeface="B Nazanin" panose="00000400000000000000" pitchFamily="2" charset="-78"/>
              </a:rPr>
              <a:t>ژست خودکشی میگیرند</a:t>
            </a:r>
            <a:r>
              <a:rPr lang="fa-IR" sz="2400" b="1" dirty="0">
                <a:solidFill>
                  <a:srgbClr val="FF0000"/>
                </a:solidFill>
                <a:latin typeface="Calibri" panose="020F0502020204030204" pitchFamily="34" charset="0"/>
                <a:ea typeface="Calibri" panose="020F0502020204030204" pitchFamily="34" charset="0"/>
                <a:cs typeface="B Nazanin" panose="00000400000000000000" pitchFamily="2" charset="-78"/>
              </a:rPr>
              <a:t> </a:t>
            </a:r>
            <a:r>
              <a:rPr lang="fa-IR" sz="2400" b="1" dirty="0">
                <a:solidFill>
                  <a:srgbClr val="000000"/>
                </a:solidFill>
                <a:latin typeface="Calibri" panose="020F0502020204030204" pitchFamily="34" charset="0"/>
                <a:ea typeface="Calibri" panose="020F0502020204030204" pitchFamily="34" charset="0"/>
                <a:cs typeface="B Nazanin" panose="00000400000000000000" pitchFamily="2" charset="-78"/>
              </a:rPr>
              <a:t>چگونه برخورد کنیم؟</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6874583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algn="just" rtl="1">
              <a:lnSpc>
                <a:spcPct val="107000"/>
              </a:lnSpc>
              <a:spcAft>
                <a:spcPts val="800"/>
              </a:spcAft>
            </a:pPr>
            <a:r>
              <a:rPr lang="fa-IR" b="1" dirty="0">
                <a:solidFill>
                  <a:srgbClr val="000000"/>
                </a:solidFill>
                <a:latin typeface="Century Schoolbook" panose="02040604050505020304" pitchFamily="18" charset="0"/>
                <a:cs typeface="B Nazanin" panose="00000400000000000000" pitchFamily="2" charset="-78"/>
              </a:rPr>
              <a:t>واکنش های درست والدین</a:t>
            </a:r>
            <a:endParaRPr lang="en-US" sz="1600" dirty="0">
              <a:latin typeface="Calibri" panose="020F0502020204030204" pitchFamily="34" charset="0"/>
              <a:ea typeface="Calibri" panose="020F0502020204030204" pitchFamily="34" charset="0"/>
              <a:cs typeface="Arial" panose="020B0604020202020204" pitchFamily="34" charset="0"/>
            </a:endParaRPr>
          </a:p>
          <a:p>
            <a:pPr marL="226695" algn="just" rtl="1">
              <a:lnSpc>
                <a:spcPct val="107000"/>
              </a:lnSpc>
              <a:spcAft>
                <a:spcPts val="0"/>
              </a:spcAft>
            </a:pPr>
            <a:r>
              <a:rPr lang="fa-IR" b="1" dirty="0">
                <a:solidFill>
                  <a:srgbClr val="000000"/>
                </a:solidFill>
                <a:latin typeface="Century Schoolbook" panose="02040604050505020304" pitchFamily="18" charset="0"/>
                <a:cs typeface="B Nazanin" panose="00000400000000000000" pitchFamily="2" charset="-78"/>
              </a:rPr>
              <a:t>وقتی نوجوان تهدید به خودکشی می‌کند وژست خودکشی دارد باید به </a:t>
            </a:r>
            <a:r>
              <a:rPr lang="fa-IR" b="1" u="sng" dirty="0">
                <a:solidFill>
                  <a:srgbClr val="000000"/>
                </a:solidFill>
                <a:latin typeface="Century Schoolbook" panose="02040604050505020304" pitchFamily="18" charset="0"/>
                <a:cs typeface="B Nazanin" panose="00000400000000000000" pitchFamily="2" charset="-78"/>
              </a:rPr>
              <a:t>احساسات و تمایلاتش در مورد خودکشی توجه شود و همدلی شود</a:t>
            </a:r>
            <a:endParaRPr lang="en-US" sz="1600" dirty="0">
              <a:latin typeface="Calibri" panose="020F0502020204030204" pitchFamily="34" charset="0"/>
              <a:ea typeface="Calibri" panose="020F0502020204030204" pitchFamily="34" charset="0"/>
              <a:cs typeface="Arial" panose="020B0604020202020204" pitchFamily="34" charset="0"/>
            </a:endParaRPr>
          </a:p>
          <a:p>
            <a:pPr marL="226695" algn="just" rtl="1">
              <a:lnSpc>
                <a:spcPct val="107000"/>
              </a:lnSpc>
              <a:spcAft>
                <a:spcPts val="0"/>
              </a:spcAft>
            </a:pPr>
            <a:r>
              <a:rPr lang="fa-IR" dirty="0">
                <a:solidFill>
                  <a:srgbClr val="000000"/>
                </a:solidFill>
                <a:latin typeface="Century Schoolbook" panose="02040604050505020304" pitchFamily="18" charset="0"/>
                <a:cs typeface="B Nazanin" panose="00000400000000000000" pitchFamily="2" charset="-78"/>
              </a:rPr>
              <a:t>ولی از آن طرف قرار نیست چون از ابزار خودکشی یا تهدید به خودکشی استفاده می کند به خواسته‌ هایش برسد و ما خواسته را تقویت کنیم</a:t>
            </a:r>
            <a:endParaRPr lang="en-US" sz="1600" dirty="0">
              <a:latin typeface="Calibri" panose="020F0502020204030204" pitchFamily="34" charset="0"/>
              <a:ea typeface="Calibri" panose="020F0502020204030204" pitchFamily="34" charset="0"/>
              <a:cs typeface="Arial" panose="020B0604020202020204" pitchFamily="34" charset="0"/>
            </a:endParaRPr>
          </a:p>
          <a:p>
            <a:pPr marL="226695" algn="just" rtl="1">
              <a:lnSpc>
                <a:spcPct val="107000"/>
              </a:lnSpc>
              <a:spcAft>
                <a:spcPts val="0"/>
              </a:spcAft>
            </a:pPr>
            <a:r>
              <a:rPr lang="fa-IR" dirty="0">
                <a:latin typeface="Century Schoolbook" panose="02040604050505020304" pitchFamily="18" charset="0"/>
                <a:cs typeface="B Nazanin" panose="00000400000000000000" pitchFamily="2" charset="-78"/>
              </a:rPr>
              <a:t>ما نباید تسلیم شویم </a:t>
            </a:r>
            <a:r>
              <a:rPr lang="fa-IR" u="sng" dirty="0">
                <a:latin typeface="Century Schoolbook" panose="02040604050505020304" pitchFamily="18" charset="0"/>
                <a:cs typeface="B Nazanin" panose="00000400000000000000" pitchFamily="2" charset="-78"/>
              </a:rPr>
              <a:t>ولی باید توجه کنیم ولی رفتار فرد را تایید نکنیم</a:t>
            </a:r>
            <a:endParaRPr lang="en-US" sz="1600" dirty="0">
              <a:latin typeface="Calibri" panose="020F0502020204030204" pitchFamily="34" charset="0"/>
              <a:ea typeface="Calibri" panose="020F0502020204030204" pitchFamily="34" charset="0"/>
              <a:cs typeface="Arial" panose="020B0604020202020204" pitchFamily="34" charset="0"/>
            </a:endParaRPr>
          </a:p>
          <a:p>
            <a:pPr marL="226695" algn="just" rtl="1">
              <a:lnSpc>
                <a:spcPct val="107000"/>
              </a:lnSpc>
              <a:spcAft>
                <a:spcPts val="0"/>
              </a:spcAft>
            </a:pPr>
            <a:r>
              <a:rPr lang="fa-IR" u="sng" dirty="0">
                <a:solidFill>
                  <a:srgbClr val="FF0000"/>
                </a:solidFill>
                <a:latin typeface="Century Schoolbook" panose="02040604050505020304" pitchFamily="18" charset="0"/>
                <a:cs typeface="B Nazanin" panose="00000400000000000000" pitchFamily="2" charset="-78"/>
              </a:rPr>
              <a:t>مهربان و در عین حال قاطع باشید</a:t>
            </a:r>
            <a:endParaRPr lang="en-US" sz="16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endParaRPr lang="fa-IR" b="1" dirty="0">
              <a:solidFill>
                <a:srgbClr val="FF0000"/>
              </a:solidFill>
              <a:latin typeface="Calibri" panose="020F0502020204030204" pitchFamily="34" charset="0"/>
              <a:ea typeface="Calibri" panose="020F0502020204030204" pitchFamily="34" charset="0"/>
              <a:cs typeface="+mj-cs"/>
            </a:endParaRPr>
          </a:p>
        </p:txBody>
      </p:sp>
      <p:sp>
        <p:nvSpPr>
          <p:cNvPr id="4" name="Rounded Rectangle 3"/>
          <p:cNvSpPr/>
          <p:nvPr/>
        </p:nvSpPr>
        <p:spPr>
          <a:xfrm>
            <a:off x="1066706" y="141668"/>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spcAft>
                <a:spcPts val="0"/>
              </a:spcAft>
            </a:pPr>
            <a:r>
              <a:rPr lang="fa-IR" sz="2400" b="1" dirty="0">
                <a:solidFill>
                  <a:srgbClr val="000000"/>
                </a:solidFill>
                <a:latin typeface="Calibri" panose="020F0502020204030204" pitchFamily="34" charset="0"/>
                <a:ea typeface="Calibri" panose="020F0502020204030204" pitchFamily="34" charset="0"/>
                <a:cs typeface="B Nazanin" panose="00000400000000000000" pitchFamily="2" charset="-78"/>
              </a:rPr>
              <a:t>با نوجوانانی که </a:t>
            </a:r>
            <a:r>
              <a:rPr lang="fa-IR" sz="2400" b="1" u="sng" dirty="0">
                <a:solidFill>
                  <a:srgbClr val="FF0000"/>
                </a:solidFill>
                <a:latin typeface="Calibri" panose="020F0502020204030204" pitchFamily="34" charset="0"/>
                <a:ea typeface="Calibri" panose="020F0502020204030204" pitchFamily="34" charset="0"/>
                <a:cs typeface="B Nazanin" panose="00000400000000000000" pitchFamily="2" charset="-78"/>
              </a:rPr>
              <a:t>تهدید به خودکشی میکنند</a:t>
            </a:r>
            <a:r>
              <a:rPr lang="fa-IR" sz="2400" b="1" dirty="0">
                <a:solidFill>
                  <a:srgbClr val="FF0000"/>
                </a:solidFill>
                <a:latin typeface="Calibri" panose="020F0502020204030204" pitchFamily="34" charset="0"/>
                <a:ea typeface="Calibri" panose="020F0502020204030204" pitchFamily="34" charset="0"/>
                <a:cs typeface="B Nazanin" panose="00000400000000000000" pitchFamily="2" charset="-78"/>
              </a:rPr>
              <a:t> و یا </a:t>
            </a:r>
            <a:r>
              <a:rPr lang="fa-IR" sz="2400" b="1" u="sng" dirty="0">
                <a:solidFill>
                  <a:srgbClr val="FF0000"/>
                </a:solidFill>
                <a:latin typeface="Calibri" panose="020F0502020204030204" pitchFamily="34" charset="0"/>
                <a:ea typeface="Calibri" panose="020F0502020204030204" pitchFamily="34" charset="0"/>
                <a:cs typeface="B Nazanin" panose="00000400000000000000" pitchFamily="2" charset="-78"/>
              </a:rPr>
              <a:t>ژست خودکشی میگیرند</a:t>
            </a:r>
            <a:r>
              <a:rPr lang="fa-IR" sz="2400" b="1" dirty="0">
                <a:solidFill>
                  <a:srgbClr val="FF0000"/>
                </a:solidFill>
                <a:latin typeface="Calibri" panose="020F0502020204030204" pitchFamily="34" charset="0"/>
                <a:ea typeface="Calibri" panose="020F0502020204030204" pitchFamily="34" charset="0"/>
                <a:cs typeface="B Nazanin" panose="00000400000000000000" pitchFamily="2" charset="-78"/>
              </a:rPr>
              <a:t> </a:t>
            </a:r>
            <a:r>
              <a:rPr lang="fa-IR" sz="2400" b="1" dirty="0">
                <a:solidFill>
                  <a:srgbClr val="000000"/>
                </a:solidFill>
                <a:latin typeface="Calibri" panose="020F0502020204030204" pitchFamily="34" charset="0"/>
                <a:ea typeface="Calibri" panose="020F0502020204030204" pitchFamily="34" charset="0"/>
                <a:cs typeface="B Nazanin" panose="00000400000000000000" pitchFamily="2" charset="-78"/>
              </a:rPr>
              <a:t>چگونه برخورد کنیم؟</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2589521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algn="just" rtl="1">
              <a:lnSpc>
                <a:spcPct val="107000"/>
              </a:lnSpc>
              <a:spcAft>
                <a:spcPts val="800"/>
              </a:spcAft>
            </a:pPr>
            <a:r>
              <a:rPr lang="fa-IR" b="1" dirty="0">
                <a:solidFill>
                  <a:srgbClr val="000000"/>
                </a:solidFill>
                <a:latin typeface="Century Schoolbook" panose="02040604050505020304" pitchFamily="18" charset="0"/>
                <a:cs typeface="B Nazanin" panose="00000400000000000000" pitchFamily="2" charset="-78"/>
              </a:rPr>
              <a:t>واکنش های درست والدین</a:t>
            </a:r>
            <a:endParaRPr lang="en-US" sz="1600" dirty="0">
              <a:latin typeface="Calibri" panose="020F0502020204030204" pitchFamily="34" charset="0"/>
              <a:ea typeface="Calibri" panose="020F0502020204030204" pitchFamily="34" charset="0"/>
              <a:cs typeface="Arial" panose="020B0604020202020204" pitchFamily="34" charset="0"/>
            </a:endParaRPr>
          </a:p>
          <a:p>
            <a:pPr marL="226695" algn="just" rtl="1">
              <a:lnSpc>
                <a:spcPct val="107000"/>
              </a:lnSpc>
              <a:spcAft>
                <a:spcPts val="0"/>
              </a:spcAft>
            </a:pPr>
            <a:r>
              <a:rPr lang="fa-IR" dirty="0">
                <a:solidFill>
                  <a:srgbClr val="000000"/>
                </a:solidFill>
                <a:latin typeface="Century Schoolbook" panose="02040604050505020304" pitchFamily="18" charset="0"/>
                <a:cs typeface="B Nazanin" panose="00000400000000000000" pitchFamily="2" charset="-78"/>
              </a:rPr>
              <a:t>اگر از موضع ضعف به ماجرا نگاه کنیم ممکن است نوجوان تهدیدات خود را ادامه دهند.</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Wingdings" panose="05000000000000000000" pitchFamily="2" charset="2"/>
              <a:buChar char=""/>
              <a:tabLst>
                <a:tab pos="457200" algn="l"/>
              </a:tabLst>
            </a:pPr>
            <a:r>
              <a:rPr lang="fa-IR" dirty="0">
                <a:latin typeface="Century Schoolbook" panose="02040604050505020304" pitchFamily="18" charset="0"/>
                <a:cs typeface="B Nazanin" panose="00000400000000000000" pitchFamily="2" charset="-78"/>
              </a:rPr>
              <a:t>مثال: </a:t>
            </a:r>
            <a:endParaRPr lang="fa-IR" dirty="0" smtClean="0">
              <a:latin typeface="Century Schoolbook" panose="02040604050505020304" pitchFamily="18" charset="0"/>
              <a:cs typeface="B Nazanin" panose="00000400000000000000" pitchFamily="2" charset="-78"/>
            </a:endParaRPr>
          </a:p>
          <a:p>
            <a:pPr marL="342900" lvl="0" indent="-342900" algn="just" rtl="1">
              <a:lnSpc>
                <a:spcPct val="107000"/>
              </a:lnSpc>
              <a:spcAft>
                <a:spcPts val="0"/>
              </a:spcAft>
              <a:buFont typeface="Wingdings" panose="05000000000000000000" pitchFamily="2" charset="2"/>
              <a:buChar char=""/>
              <a:tabLst>
                <a:tab pos="457200" algn="l"/>
              </a:tabLst>
            </a:pPr>
            <a:r>
              <a:rPr lang="fa-IR" dirty="0" smtClean="0">
                <a:latin typeface="Century Schoolbook" panose="02040604050505020304" pitchFamily="18" charset="0"/>
                <a:cs typeface="B Nazanin" panose="00000400000000000000" pitchFamily="2" charset="-78"/>
              </a:rPr>
              <a:t>مادر: من </a:t>
            </a:r>
            <a:r>
              <a:rPr lang="fa-IR" dirty="0">
                <a:latin typeface="Century Schoolbook" panose="02040604050505020304" pitchFamily="18" charset="0"/>
                <a:cs typeface="B Nazanin" panose="00000400000000000000" pitchFamily="2" charset="-78"/>
              </a:rPr>
              <a:t>دوست ندارم برات اتفاقی بیفته</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Wingdings" panose="05000000000000000000" pitchFamily="2" charset="2"/>
              <a:buChar char=""/>
              <a:tabLst>
                <a:tab pos="457200" algn="l"/>
              </a:tabLst>
            </a:pPr>
            <a:r>
              <a:rPr lang="fa-IR" dirty="0">
                <a:latin typeface="Century Schoolbook" panose="02040604050505020304" pitchFamily="18" charset="0"/>
                <a:cs typeface="B Nazanin" panose="00000400000000000000" pitchFamily="2" charset="-78"/>
              </a:rPr>
              <a:t>فرزند: من بمیرم مگه چی میشه.</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Wingdings" panose="05000000000000000000" pitchFamily="2" charset="2"/>
              <a:buChar char=""/>
              <a:tabLst>
                <a:tab pos="457200" algn="l"/>
              </a:tabLst>
            </a:pPr>
            <a:r>
              <a:rPr lang="fa-IR" dirty="0">
                <a:latin typeface="Century Schoolbook" panose="02040604050505020304" pitchFamily="18" charset="0"/>
                <a:cs typeface="B Nazanin" panose="00000400000000000000" pitchFamily="2" charset="-78"/>
              </a:rPr>
              <a:t>مادر: تو برام </a:t>
            </a:r>
            <a:r>
              <a:rPr lang="fa-IR" u="sng" dirty="0">
                <a:latin typeface="Century Schoolbook" panose="02040604050505020304" pitchFamily="18" charset="0"/>
                <a:cs typeface="B Nazanin" panose="00000400000000000000" pitchFamily="2" charset="-78"/>
              </a:rPr>
              <a:t>خیلی مهمی </a:t>
            </a:r>
            <a:r>
              <a:rPr lang="fa-IR" dirty="0">
                <a:latin typeface="Century Schoolbook" panose="02040604050505020304" pitchFamily="18" charset="0"/>
                <a:cs typeface="B Nazanin" panose="00000400000000000000" pitchFamily="2" charset="-78"/>
              </a:rPr>
              <a:t>تو برام عزیزی تو </a:t>
            </a:r>
            <a:r>
              <a:rPr lang="fa-IR" u="sng" dirty="0">
                <a:latin typeface="Century Schoolbook" panose="02040604050505020304" pitchFamily="18" charset="0"/>
                <a:cs typeface="B Nazanin" panose="00000400000000000000" pitchFamily="2" charset="-78"/>
              </a:rPr>
              <a:t>بهترین فرد </a:t>
            </a:r>
            <a:r>
              <a:rPr lang="fa-IR" dirty="0">
                <a:latin typeface="Century Schoolbook" panose="02040604050505020304" pitchFamily="18" charset="0"/>
                <a:cs typeface="B Nazanin" panose="00000400000000000000" pitchFamily="2" charset="-78"/>
              </a:rPr>
              <a:t>روی زمینی از چه </a:t>
            </a:r>
            <a:r>
              <a:rPr lang="fa-IR" u="sng" dirty="0">
                <a:latin typeface="Century Schoolbook" panose="02040604050505020304" pitchFamily="18" charset="0"/>
                <a:cs typeface="B Nazanin" panose="00000400000000000000" pitchFamily="2" charset="-78"/>
              </a:rPr>
              <a:t>چیزی ناراحتی </a:t>
            </a:r>
            <a:r>
              <a:rPr lang="fa-IR" dirty="0">
                <a:latin typeface="Century Schoolbook" panose="02040604050505020304" pitchFamily="18" charset="0"/>
                <a:cs typeface="B Nazanin" panose="00000400000000000000" pitchFamily="2" charset="-78"/>
              </a:rPr>
              <a:t>بیا در موردش حرف بزنیم</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Wingdings" panose="05000000000000000000" pitchFamily="2" charset="2"/>
              <a:buChar char=""/>
              <a:tabLst>
                <a:tab pos="457200" algn="l"/>
              </a:tabLst>
            </a:pPr>
            <a:r>
              <a:rPr lang="fa-IR" dirty="0">
                <a:latin typeface="Century Schoolbook" panose="02040604050505020304" pitchFamily="18" charset="0"/>
                <a:cs typeface="B Nazanin" panose="00000400000000000000" pitchFamily="2" charset="-78"/>
              </a:rPr>
              <a:t> فرزند: چرا فلان چیز را برایم نمی خرید</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0"/>
              </a:spcAft>
              <a:buFont typeface="Wingdings" panose="05000000000000000000" pitchFamily="2" charset="2"/>
              <a:buChar char=""/>
              <a:tabLst>
                <a:tab pos="457200" algn="l"/>
              </a:tabLst>
            </a:pPr>
            <a:r>
              <a:rPr lang="fa-IR" dirty="0">
                <a:latin typeface="Century Schoolbook" panose="02040604050505020304" pitchFamily="18" charset="0"/>
                <a:cs typeface="B Nazanin" panose="00000400000000000000" pitchFamily="2" charset="-78"/>
              </a:rPr>
              <a:t> مادر: تو که شرایط ما را بهتر میدونی واقعاً </a:t>
            </a:r>
            <a:r>
              <a:rPr lang="fa-IR" u="sng" dirty="0">
                <a:latin typeface="Century Schoolbook" panose="02040604050505020304" pitchFamily="18" charset="0"/>
                <a:cs typeface="B Nazanin" panose="00000400000000000000" pitchFamily="2" charset="-78"/>
              </a:rPr>
              <a:t>توانش را نداریم</a:t>
            </a:r>
            <a:endParaRPr lang="en-US" sz="1600" dirty="0">
              <a:latin typeface="Calibri" panose="020F0502020204030204" pitchFamily="34" charset="0"/>
              <a:ea typeface="Calibri" panose="020F0502020204030204" pitchFamily="34" charset="0"/>
              <a:cs typeface="Arial" panose="020B0604020202020204" pitchFamily="34" charset="0"/>
            </a:endParaRPr>
          </a:p>
          <a:p>
            <a:pPr marL="228600" algn="just" rtl="1">
              <a:lnSpc>
                <a:spcPct val="107000"/>
              </a:lnSpc>
              <a:spcAft>
                <a:spcPts val="800"/>
              </a:spcAft>
            </a:pPr>
            <a:r>
              <a:rPr lang="fa-IR" b="1" u="sng" dirty="0">
                <a:latin typeface="Century Schoolbook" panose="02040604050505020304" pitchFamily="18" charset="0"/>
                <a:cs typeface="B Nazanin" panose="00000400000000000000" pitchFamily="2" charset="-78"/>
              </a:rPr>
              <a:t>نکته : اینجا یک همدلی ساده یک توجه ساده و یک پیگیری ساده این کمک می‌کند حداقل نوجوان احساس می‌کند مورد اهمیت است</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marR="0" algn="just" rtl="1">
              <a:lnSpc>
                <a:spcPct val="107000"/>
              </a:lnSpc>
              <a:spcBef>
                <a:spcPts val="0"/>
              </a:spcBef>
              <a:spcAft>
                <a:spcPts val="0"/>
              </a:spcAft>
            </a:pPr>
            <a:endParaRPr lang="fa-IR" b="1" dirty="0">
              <a:solidFill>
                <a:srgbClr val="FF0000"/>
              </a:solidFill>
              <a:latin typeface="Calibri" panose="020F0502020204030204" pitchFamily="34" charset="0"/>
              <a:ea typeface="Calibri" panose="020F0502020204030204" pitchFamily="34" charset="0"/>
              <a:cs typeface="+mj-cs"/>
            </a:endParaRPr>
          </a:p>
        </p:txBody>
      </p:sp>
      <p:sp>
        <p:nvSpPr>
          <p:cNvPr id="4" name="Rounded Rectangle 3"/>
          <p:cNvSpPr/>
          <p:nvPr/>
        </p:nvSpPr>
        <p:spPr>
          <a:xfrm>
            <a:off x="1066706" y="141668"/>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spcAft>
                <a:spcPts val="0"/>
              </a:spcAft>
            </a:pPr>
            <a:r>
              <a:rPr lang="fa-IR" sz="2400" b="1" dirty="0">
                <a:solidFill>
                  <a:srgbClr val="000000"/>
                </a:solidFill>
                <a:latin typeface="Calibri" panose="020F0502020204030204" pitchFamily="34" charset="0"/>
                <a:ea typeface="Calibri" panose="020F0502020204030204" pitchFamily="34" charset="0"/>
                <a:cs typeface="B Nazanin" panose="00000400000000000000" pitchFamily="2" charset="-78"/>
              </a:rPr>
              <a:t>با نوجوانانی که </a:t>
            </a:r>
            <a:r>
              <a:rPr lang="fa-IR" sz="2400" b="1" u="sng" dirty="0">
                <a:solidFill>
                  <a:srgbClr val="FF0000"/>
                </a:solidFill>
                <a:latin typeface="Calibri" panose="020F0502020204030204" pitchFamily="34" charset="0"/>
                <a:ea typeface="Calibri" panose="020F0502020204030204" pitchFamily="34" charset="0"/>
                <a:cs typeface="B Nazanin" panose="00000400000000000000" pitchFamily="2" charset="-78"/>
              </a:rPr>
              <a:t>تهدید به خودکشی میکنند</a:t>
            </a:r>
            <a:r>
              <a:rPr lang="fa-IR" sz="2400" b="1" dirty="0">
                <a:solidFill>
                  <a:srgbClr val="FF0000"/>
                </a:solidFill>
                <a:latin typeface="Calibri" panose="020F0502020204030204" pitchFamily="34" charset="0"/>
                <a:ea typeface="Calibri" panose="020F0502020204030204" pitchFamily="34" charset="0"/>
                <a:cs typeface="B Nazanin" panose="00000400000000000000" pitchFamily="2" charset="-78"/>
              </a:rPr>
              <a:t> و یا </a:t>
            </a:r>
            <a:r>
              <a:rPr lang="fa-IR" sz="2400" b="1" u="sng" dirty="0">
                <a:solidFill>
                  <a:srgbClr val="FF0000"/>
                </a:solidFill>
                <a:latin typeface="Calibri" panose="020F0502020204030204" pitchFamily="34" charset="0"/>
                <a:ea typeface="Calibri" panose="020F0502020204030204" pitchFamily="34" charset="0"/>
                <a:cs typeface="B Nazanin" panose="00000400000000000000" pitchFamily="2" charset="-78"/>
              </a:rPr>
              <a:t>ژست خودکشی میگیرند</a:t>
            </a:r>
            <a:r>
              <a:rPr lang="fa-IR" sz="2400" b="1" dirty="0">
                <a:solidFill>
                  <a:srgbClr val="FF0000"/>
                </a:solidFill>
                <a:latin typeface="Calibri" panose="020F0502020204030204" pitchFamily="34" charset="0"/>
                <a:ea typeface="Calibri" panose="020F0502020204030204" pitchFamily="34" charset="0"/>
                <a:cs typeface="B Nazanin" panose="00000400000000000000" pitchFamily="2" charset="-78"/>
              </a:rPr>
              <a:t> </a:t>
            </a:r>
            <a:r>
              <a:rPr lang="fa-IR" sz="2400" b="1" dirty="0">
                <a:solidFill>
                  <a:srgbClr val="000000"/>
                </a:solidFill>
                <a:latin typeface="Calibri" panose="020F0502020204030204" pitchFamily="34" charset="0"/>
                <a:ea typeface="Calibri" panose="020F0502020204030204" pitchFamily="34" charset="0"/>
                <a:cs typeface="B Nazanin" panose="00000400000000000000" pitchFamily="2" charset="-78"/>
              </a:rPr>
              <a:t>چگونه برخورد کنیم؟</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3860678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151445"/>
            <a:ext cx="10071278" cy="5616402"/>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228600" algn="just" rtl="1">
              <a:lnSpc>
                <a:spcPct val="107000"/>
              </a:lnSpc>
              <a:spcAft>
                <a:spcPts val="800"/>
              </a:spcAft>
            </a:pPr>
            <a:r>
              <a:rPr lang="fa-IR" b="1" dirty="0">
                <a:solidFill>
                  <a:srgbClr val="000000"/>
                </a:solidFill>
                <a:latin typeface="Century Schoolbook" panose="02040604050505020304" pitchFamily="18" charset="0"/>
                <a:cs typeface="B Nazanin" panose="00000400000000000000" pitchFamily="2" charset="-78"/>
              </a:rPr>
              <a:t>واکنش های درست والدین</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Wingdings" panose="05000000000000000000" pitchFamily="2" charset="2"/>
              <a:buChar char=""/>
            </a:pPr>
            <a:r>
              <a:rPr lang="fa-IR" dirty="0">
                <a:latin typeface="Century Schoolbook" panose="02040604050505020304" pitchFamily="18" charset="0"/>
                <a:cs typeface="B Nazanin" panose="00000400000000000000" pitchFamily="2" charset="-78"/>
              </a:rPr>
              <a:t>مادر: ما نگران تو هستیم دوست نداریم اتفاقی برای تو بیفتد</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Wingdings" panose="05000000000000000000" pitchFamily="2" charset="2"/>
              <a:buChar char=""/>
            </a:pPr>
            <a:r>
              <a:rPr lang="fa-IR" dirty="0">
                <a:latin typeface="Century Schoolbook" panose="02040604050505020304" pitchFamily="18" charset="0"/>
                <a:cs typeface="B Nazanin" panose="00000400000000000000" pitchFamily="2" charset="-78"/>
              </a:rPr>
              <a:t>فرزند: پشت گوش تون رودیدید مرا هم می‌بینید و از خونه می زند بیرون</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dirty="0">
                <a:latin typeface="Century Schoolbook" panose="02040604050505020304" pitchFamily="18" charset="0"/>
                <a:cs typeface="B Nazanin" panose="00000400000000000000" pitchFamily="2" charset="-78"/>
              </a:rPr>
              <a:t>اینجا خوب است که والدین به فرزند یک زنگ بزند یک پیام دهد که من نگرانت هستم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457200" algn="just" rtl="1">
              <a:lnSpc>
                <a:spcPct val="107000"/>
              </a:lnSpc>
              <a:spcAft>
                <a:spcPts val="800"/>
              </a:spcAft>
            </a:pPr>
            <a:r>
              <a:rPr lang="fa-IR" dirty="0">
                <a:latin typeface="Century Schoolbook" panose="02040604050505020304" pitchFamily="18" charset="0"/>
                <a:cs typeface="B Nazanin" panose="00000400000000000000" pitchFamily="2" charset="-78"/>
              </a:rPr>
              <a:t>ولی قهر میکند به اتاق میرود و غذا نمیخورد</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Wingdings" panose="05000000000000000000" pitchFamily="2" charset="2"/>
              <a:buChar char=""/>
            </a:pPr>
            <a:r>
              <a:rPr lang="fa-IR" dirty="0">
                <a:latin typeface="Century Schoolbook" panose="02040604050505020304" pitchFamily="18" charset="0"/>
                <a:cs typeface="B Nazanin" panose="00000400000000000000" pitchFamily="2" charset="-78"/>
              </a:rPr>
              <a:t>مادر: غذاتو نخوردی بیا غذا بخور (</a:t>
            </a:r>
            <a:r>
              <a:rPr lang="fa-IR" u="sng" dirty="0">
                <a:latin typeface="Century Schoolbook" panose="02040604050505020304" pitchFamily="18" charset="0"/>
                <a:cs typeface="B Nazanin" panose="00000400000000000000" pitchFamily="2" charset="-78"/>
              </a:rPr>
              <a:t>شما برخورد با ثبات و مهربانانه خود را ادامه دهید</a:t>
            </a:r>
            <a:r>
              <a:rPr lang="fa-IR" dirty="0">
                <a:latin typeface="Century Schoolbook" panose="02040604050505020304" pitchFamily="18" charset="0"/>
                <a:cs typeface="B Nazanin" panose="00000400000000000000" pitchFamily="2" charset="-78"/>
              </a:rPr>
              <a:t>)</a:t>
            </a:r>
            <a:endParaRPr lang="en-US" sz="1600" dirty="0">
              <a:latin typeface="Calibri" panose="020F0502020204030204" pitchFamily="34" charset="0"/>
              <a:ea typeface="Calibri" panose="020F0502020204030204" pitchFamily="34" charset="0"/>
              <a:cs typeface="Arial" panose="020B0604020202020204" pitchFamily="34" charset="0"/>
            </a:endParaRPr>
          </a:p>
          <a:p>
            <a:pPr marL="342900" lvl="0" indent="-342900" algn="just" rtl="1">
              <a:lnSpc>
                <a:spcPct val="107000"/>
              </a:lnSpc>
              <a:spcAft>
                <a:spcPts val="800"/>
              </a:spcAft>
              <a:buFont typeface="Wingdings" panose="05000000000000000000" pitchFamily="2" charset="2"/>
              <a:buChar char=""/>
            </a:pPr>
            <a:r>
              <a:rPr lang="fa-IR" dirty="0">
                <a:latin typeface="Century Schoolbook" panose="02040604050505020304" pitchFamily="18" charset="0"/>
                <a:cs typeface="B Nazanin" panose="00000400000000000000" pitchFamily="2" charset="-78"/>
              </a:rPr>
              <a:t>مادر: تو گواهینامه نداری وقتی سن تو به ۱۸ سال رسید آن موقع می‌توانیم با کمک هم موتور بخریم .</a:t>
            </a:r>
            <a:endParaRPr lang="en-US" sz="1600" dirty="0">
              <a:latin typeface="Calibri" panose="020F0502020204030204" pitchFamily="34" charset="0"/>
              <a:ea typeface="Calibri" panose="020F0502020204030204" pitchFamily="34" charset="0"/>
              <a:cs typeface="Arial" panose="020B0604020202020204" pitchFamily="34" charset="0"/>
            </a:endParaRPr>
          </a:p>
          <a:p>
            <a:pPr marL="228600" algn="just" rtl="1">
              <a:lnSpc>
                <a:spcPct val="107000"/>
              </a:lnSpc>
              <a:spcAft>
                <a:spcPts val="800"/>
              </a:spcAft>
            </a:pPr>
            <a:r>
              <a:rPr lang="fa-IR" b="1" u="sng" dirty="0">
                <a:latin typeface="Century Schoolbook" panose="02040604050505020304" pitchFamily="18" charset="0"/>
                <a:cs typeface="B Nazanin" panose="00000400000000000000" pitchFamily="2" charset="-78"/>
              </a:rPr>
              <a:t>وقتی رو مواضع خودتان می مانید و مهربانانه برخورد می‌کنید نوجوان متوجه می‌شود احساساتم برای آنها مهم است</a:t>
            </a:r>
            <a:endParaRPr lang="en-US" sz="1600" dirty="0">
              <a:latin typeface="Calibri" panose="020F0502020204030204" pitchFamily="34" charset="0"/>
              <a:ea typeface="Calibri" panose="020F0502020204030204" pitchFamily="34" charset="0"/>
              <a:cs typeface="Arial" panose="020B0604020202020204" pitchFamily="34" charset="0"/>
            </a:endParaRPr>
          </a:p>
          <a:p>
            <a:pPr marL="228600" algn="just" rtl="1">
              <a:lnSpc>
                <a:spcPct val="107000"/>
              </a:lnSpc>
              <a:spcAft>
                <a:spcPts val="800"/>
              </a:spcAft>
            </a:pPr>
            <a:r>
              <a:rPr lang="fa-IR" b="1" u="sng" dirty="0">
                <a:solidFill>
                  <a:srgbClr val="FF0000"/>
                </a:solidFill>
                <a:latin typeface="Century Schoolbook" panose="02040604050505020304" pitchFamily="18" charset="0"/>
                <a:cs typeface="B Nazanin" panose="00000400000000000000" pitchFamily="2" charset="-78"/>
              </a:rPr>
              <a:t>نکته مهم: در صورت وجود عوامل خطر متعدد و علایم و نشانه های جدی خودکشی و یا اقدام به خودزنی و یا تداوم بیش از حد این رفتار ها ضمن پذیرش و همدلی حتما به پزشک خانواده و روانشناس نزدیک ترین مرکز خدمات جامع سلامت مراجعه کنید. </a:t>
            </a:r>
            <a:endParaRPr lang="en-US" sz="1600" dirty="0">
              <a:latin typeface="Calibri" panose="020F0502020204030204" pitchFamily="34" charset="0"/>
              <a:ea typeface="Calibri" panose="020F0502020204030204" pitchFamily="34" charset="0"/>
              <a:cs typeface="Arial" panose="020B0604020202020204" pitchFamily="34" charset="0"/>
            </a:endParaRPr>
          </a:p>
        </p:txBody>
      </p:sp>
      <p:sp>
        <p:nvSpPr>
          <p:cNvPr id="4" name="Rounded Rectangle 3"/>
          <p:cNvSpPr/>
          <p:nvPr/>
        </p:nvSpPr>
        <p:spPr>
          <a:xfrm>
            <a:off x="1066706" y="141668"/>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spcAft>
                <a:spcPts val="0"/>
              </a:spcAft>
            </a:pPr>
            <a:r>
              <a:rPr lang="fa-IR" sz="2400" b="1" dirty="0">
                <a:solidFill>
                  <a:srgbClr val="000000"/>
                </a:solidFill>
                <a:latin typeface="Calibri" panose="020F0502020204030204" pitchFamily="34" charset="0"/>
                <a:ea typeface="Calibri" panose="020F0502020204030204" pitchFamily="34" charset="0"/>
                <a:cs typeface="B Nazanin" panose="00000400000000000000" pitchFamily="2" charset="-78"/>
              </a:rPr>
              <a:t>با نوجوانانی که </a:t>
            </a:r>
            <a:r>
              <a:rPr lang="fa-IR" sz="2400" b="1" u="sng" dirty="0">
                <a:solidFill>
                  <a:srgbClr val="FF0000"/>
                </a:solidFill>
                <a:latin typeface="Calibri" panose="020F0502020204030204" pitchFamily="34" charset="0"/>
                <a:ea typeface="Calibri" panose="020F0502020204030204" pitchFamily="34" charset="0"/>
                <a:cs typeface="B Nazanin" panose="00000400000000000000" pitchFamily="2" charset="-78"/>
              </a:rPr>
              <a:t>تهدید به خودکشی میکنند</a:t>
            </a:r>
            <a:r>
              <a:rPr lang="fa-IR" sz="2400" b="1" dirty="0">
                <a:solidFill>
                  <a:srgbClr val="FF0000"/>
                </a:solidFill>
                <a:latin typeface="Calibri" panose="020F0502020204030204" pitchFamily="34" charset="0"/>
                <a:ea typeface="Calibri" panose="020F0502020204030204" pitchFamily="34" charset="0"/>
                <a:cs typeface="B Nazanin" panose="00000400000000000000" pitchFamily="2" charset="-78"/>
              </a:rPr>
              <a:t> و یا </a:t>
            </a:r>
            <a:r>
              <a:rPr lang="fa-IR" sz="2400" b="1" u="sng" dirty="0">
                <a:solidFill>
                  <a:srgbClr val="FF0000"/>
                </a:solidFill>
                <a:latin typeface="Calibri" panose="020F0502020204030204" pitchFamily="34" charset="0"/>
                <a:ea typeface="Calibri" panose="020F0502020204030204" pitchFamily="34" charset="0"/>
                <a:cs typeface="B Nazanin" panose="00000400000000000000" pitchFamily="2" charset="-78"/>
              </a:rPr>
              <a:t>ژست خودکشی میگیرند</a:t>
            </a:r>
            <a:r>
              <a:rPr lang="fa-IR" sz="2400" b="1" dirty="0">
                <a:solidFill>
                  <a:srgbClr val="FF0000"/>
                </a:solidFill>
                <a:latin typeface="Calibri" panose="020F0502020204030204" pitchFamily="34" charset="0"/>
                <a:ea typeface="Calibri" panose="020F0502020204030204" pitchFamily="34" charset="0"/>
                <a:cs typeface="B Nazanin" panose="00000400000000000000" pitchFamily="2" charset="-78"/>
              </a:rPr>
              <a:t> </a:t>
            </a:r>
            <a:r>
              <a:rPr lang="fa-IR" sz="2400" b="1" dirty="0">
                <a:solidFill>
                  <a:srgbClr val="000000"/>
                </a:solidFill>
                <a:latin typeface="Calibri" panose="020F0502020204030204" pitchFamily="34" charset="0"/>
                <a:ea typeface="Calibri" panose="020F0502020204030204" pitchFamily="34" charset="0"/>
                <a:cs typeface="B Nazanin" panose="00000400000000000000" pitchFamily="2" charset="-78"/>
              </a:rPr>
              <a:t>چگونه برخورد کنیم؟</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746175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marR="0" indent="0" algn="just" rtl="1">
              <a:lnSpc>
                <a:spcPct val="107000"/>
              </a:lnSpc>
              <a:spcBef>
                <a:spcPts val="0"/>
              </a:spcBef>
              <a:spcAft>
                <a:spcPts val="0"/>
              </a:spcAft>
              <a:buClrTx/>
              <a:buNone/>
            </a:pPr>
            <a:r>
              <a:rPr lang="fa-IR" dirty="0">
                <a:solidFill>
                  <a:schemeClr val="bg1"/>
                </a:solidFill>
                <a:latin typeface="Calibri" panose="020F0502020204030204" pitchFamily="34" charset="0"/>
                <a:ea typeface="Calibri" panose="020F0502020204030204" pitchFamily="34" charset="0"/>
                <a:cs typeface="+mj-cs"/>
              </a:rPr>
              <a:t>افردای که خودکشی میکنند اطرافیانشان را در معرض مشکلات روانشناختی عدیده ای قرار میدهند و آنها را نیازمند کمک میکنند. بیشترین سوگ و بیشترین آسیب روانی ناشی از خودکشی متوجه </a:t>
            </a:r>
            <a:r>
              <a:rPr lang="fa-IR" u="sng" dirty="0">
                <a:solidFill>
                  <a:schemeClr val="bg1"/>
                </a:solidFill>
                <a:latin typeface="Calibri" panose="020F0502020204030204" pitchFamily="34" charset="0"/>
                <a:ea typeface="Calibri" panose="020F0502020204030204" pitchFamily="34" charset="0"/>
                <a:cs typeface="+mj-cs"/>
              </a:rPr>
              <a:t>خانواده و شریک عاطفی </a:t>
            </a:r>
            <a:r>
              <a:rPr lang="fa-IR" dirty="0">
                <a:solidFill>
                  <a:schemeClr val="bg1"/>
                </a:solidFill>
                <a:latin typeface="Calibri" panose="020F0502020204030204" pitchFamily="34" charset="0"/>
                <a:ea typeface="Calibri" panose="020F0502020204030204" pitchFamily="34" charset="0"/>
                <a:cs typeface="+mj-cs"/>
              </a:rPr>
              <a:t>متوفی است. </a:t>
            </a:r>
          </a:p>
          <a:p>
            <a:pPr marL="171450" marR="0" indent="0" algn="just" rtl="1">
              <a:lnSpc>
                <a:spcPct val="107000"/>
              </a:lnSpc>
              <a:spcBef>
                <a:spcPts val="0"/>
              </a:spcBef>
              <a:spcAft>
                <a:spcPts val="0"/>
              </a:spcAft>
              <a:buClrTx/>
              <a:buNone/>
            </a:pPr>
            <a:r>
              <a:rPr lang="fa-IR" dirty="0">
                <a:solidFill>
                  <a:schemeClr val="bg1"/>
                </a:solidFill>
                <a:latin typeface="Calibri" panose="020F0502020204030204" pitchFamily="34" charset="0"/>
                <a:ea typeface="Calibri" panose="020F0502020204030204" pitchFamily="34" charset="0"/>
                <a:cs typeface="+mj-cs"/>
              </a:rPr>
              <a:t>مرگ یک دوست، یکی از اعضای خانواده و در کل کسی که دوستش داریم یکی از دردناک ترین تجارب زندگی است و اگر این مرگ بر اثر خودکشی باشد، پیامدهای نیز آن مخربتر است .</a:t>
            </a:r>
          </a:p>
          <a:p>
            <a:pPr marL="171450" marR="0" indent="0" algn="just" rtl="1">
              <a:lnSpc>
                <a:spcPct val="107000"/>
              </a:lnSpc>
              <a:spcBef>
                <a:spcPts val="0"/>
              </a:spcBef>
              <a:spcAft>
                <a:spcPts val="0"/>
              </a:spcAft>
              <a:buClrTx/>
              <a:buNone/>
            </a:pPr>
            <a:r>
              <a:rPr lang="fa-IR" dirty="0" smtClean="0">
                <a:solidFill>
                  <a:schemeClr val="bg1"/>
                </a:solidFill>
                <a:latin typeface="Calibri" panose="020F0502020204030204" pitchFamily="34" charset="0"/>
                <a:ea typeface="Calibri" panose="020F0502020204030204" pitchFamily="34" charset="0"/>
                <a:cs typeface="+mj-cs"/>
              </a:rPr>
              <a:t>بازماندگان </a:t>
            </a:r>
            <a:r>
              <a:rPr lang="fa-IR" dirty="0">
                <a:solidFill>
                  <a:schemeClr val="bg1"/>
                </a:solidFill>
                <a:latin typeface="Calibri" panose="020F0502020204030204" pitchFamily="34" charset="0"/>
                <a:ea typeface="Calibri" panose="020F0502020204030204" pitchFamily="34" charset="0"/>
                <a:cs typeface="+mj-cs"/>
              </a:rPr>
              <a:t>خودکشی همزمان با دست رفتن عزیزانشان با مرگی غیر منتظره و احتمالاً خشونت بار نیز مواجه میشوند. </a:t>
            </a:r>
          </a:p>
          <a:p>
            <a:pPr marL="171450" marR="0" indent="0" algn="just" rtl="1">
              <a:lnSpc>
                <a:spcPct val="107000"/>
              </a:lnSpc>
              <a:spcBef>
                <a:spcPts val="0"/>
              </a:spcBef>
              <a:spcAft>
                <a:spcPts val="0"/>
              </a:spcAft>
              <a:buClrTx/>
              <a:buNone/>
            </a:pPr>
            <a:r>
              <a:rPr lang="fa-IR" dirty="0">
                <a:solidFill>
                  <a:schemeClr val="bg1"/>
                </a:solidFill>
                <a:latin typeface="Calibri" panose="020F0502020204030204" pitchFamily="34" charset="0"/>
                <a:ea typeface="Calibri" panose="020F0502020204030204" pitchFamily="34" charset="0"/>
                <a:cs typeface="+mj-cs"/>
              </a:rPr>
              <a:t>مرگ یک عضو خانواده بر اثر خودکشی، تعادل خانواده را برهم میزند.</a:t>
            </a: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با بازماندگان و خانواده افراد فوت شده به دلیل خودکشی چگونه برخورد کنیم؟</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40999193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marR="0" indent="0" algn="just" rtl="1">
              <a:lnSpc>
                <a:spcPct val="107000"/>
              </a:lnSpc>
              <a:spcBef>
                <a:spcPts val="0"/>
              </a:spcBef>
              <a:spcAft>
                <a:spcPts val="0"/>
              </a:spcAft>
              <a:buClrTx/>
              <a:buNone/>
            </a:pPr>
            <a:r>
              <a:rPr lang="fa-IR" dirty="0">
                <a:solidFill>
                  <a:schemeClr val="bg1"/>
                </a:solidFill>
                <a:latin typeface="Calibri" panose="020F0502020204030204" pitchFamily="34" charset="0"/>
                <a:ea typeface="Calibri" panose="020F0502020204030204" pitchFamily="34" charset="0"/>
                <a:cs typeface="+mj-cs"/>
              </a:rPr>
              <a:t>هرفقدان یا تهدید به آن میتواند واکنش سوگ به همراه داشته باشد که واکنشی طبیعی است، شامل افکار، احساسات و رفتارهای مختلفی در مراحلی متفاوت است و در افراد، جوامع و فرهنگهای مختلف تفاوت های زیادی دارد و نیز همواره احساسات و تجربیات سختی را به همراه دارد. اما حاصل همه این پدیدهها بصورت مشترک و در راه پذیرش واقعیت فقدان و در نهایت بازگشت به زندگی عادی بدون فرد از دست رفته است. </a:t>
            </a: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چگونگی برخورد با خانواده افراد فوت شده به دلیل خودکشی</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150181129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indent="0" algn="just" rtl="1">
              <a:lnSpc>
                <a:spcPct val="107000"/>
              </a:lnSpc>
              <a:spcBef>
                <a:spcPts val="0"/>
              </a:spcBef>
              <a:spcAft>
                <a:spcPts val="0"/>
              </a:spcAft>
              <a:buClrTx/>
              <a:buNone/>
            </a:pPr>
            <a:r>
              <a:rPr lang="fa-IR" sz="1800" b="1" dirty="0"/>
              <a:t>سوگ های خودکشی به دلیل نوع مرگ، غیر منتظره و ناگهانی بودن مرگ، روش خشن خودکشی، عدم درک دلایل مرگ احساس گناه و خود سرزنشی بیشتر که شاید میتوانستند به فرد کمک کنند، فشار های فرهنگی و مذهبی که خودکشی را به عنوان عملی اخلاقی محکوم میکند، در نتبجه عدم حمایت های اجتماعی، انزوا اجتماعی، احساس طرد توسط فرد متوفی و میل به پنهان کردن علت مرگ معمولا </a:t>
            </a:r>
            <a:r>
              <a:rPr lang="fa-IR" sz="1800" b="1" dirty="0">
                <a:solidFill>
                  <a:srgbClr val="FF0000"/>
                </a:solidFill>
              </a:rPr>
              <a:t>طولانی و شدید </a:t>
            </a:r>
            <a:r>
              <a:rPr lang="fa-IR" sz="1800" b="1" dirty="0"/>
              <a:t>است و در نتیجه احتمال پیچیده شدن سوگ و افسردگی بالاست. و بازماندگان فوت خودکشی معمولا نیازمند کمک و خدمات روانشناختی میباشند.</a:t>
            </a:r>
            <a:endParaRPr lang="en-US" sz="1800" dirty="0"/>
          </a:p>
          <a:p>
            <a:pPr marL="171450" marR="0" indent="0" algn="just" rtl="1">
              <a:lnSpc>
                <a:spcPct val="107000"/>
              </a:lnSpc>
              <a:spcBef>
                <a:spcPts val="0"/>
              </a:spcBef>
              <a:spcAft>
                <a:spcPts val="0"/>
              </a:spcAft>
              <a:buClrTx/>
              <a:buNone/>
            </a:pPr>
            <a:endParaRPr lang="fa-IR" sz="1800" dirty="0">
              <a:solidFill>
                <a:schemeClr val="bg1"/>
              </a:solidFill>
              <a:latin typeface="Calibri" panose="020F0502020204030204" pitchFamily="34" charset="0"/>
              <a:ea typeface="Calibri" panose="020F0502020204030204" pitchFamily="34" charset="0"/>
              <a:cs typeface="+mj-cs"/>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چگونگی برخورد با خانواده افراد فوت شده به دلیل خودکشی</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994682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marR="0" indent="0" algn="just" rtl="1">
              <a:lnSpc>
                <a:spcPct val="107000"/>
              </a:lnSpc>
              <a:spcBef>
                <a:spcPts val="0"/>
              </a:spcBef>
              <a:spcAft>
                <a:spcPts val="800"/>
              </a:spcAft>
              <a:buNone/>
            </a:pPr>
            <a:r>
              <a:rPr lang="fa-IR" sz="2400" b="1" dirty="0" smtClean="0">
                <a:solidFill>
                  <a:srgbClr val="FF0000"/>
                </a:solidFill>
                <a:latin typeface="Century Schoolbook"/>
                <a:cs typeface="B Nazanin"/>
              </a:rPr>
              <a:t>باور غلط: </a:t>
            </a:r>
            <a:r>
              <a:rPr lang="fa-IR" sz="2400" dirty="0" smtClean="0">
                <a:solidFill>
                  <a:srgbClr val="000000"/>
                </a:solidFill>
                <a:latin typeface="Century Schoolbook"/>
                <a:cs typeface="B Nazanin"/>
              </a:rPr>
              <a:t>افرادی </a:t>
            </a:r>
            <a:r>
              <a:rPr lang="fa-IR" sz="2400" dirty="0">
                <a:solidFill>
                  <a:srgbClr val="000000"/>
                </a:solidFill>
                <a:latin typeface="Century Schoolbook"/>
                <a:cs typeface="B Nazanin"/>
              </a:rPr>
              <a:t>که خودکشی میکنند واقعاً قصد دارند که بمیرند یا قطعاً مرگ را انتخاب نموده اند . این فکر </a:t>
            </a:r>
            <a:r>
              <a:rPr lang="fa-IR" sz="2400" dirty="0" smtClean="0">
                <a:solidFill>
                  <a:srgbClr val="000000"/>
                </a:solidFill>
                <a:latin typeface="Century Schoolbook"/>
                <a:cs typeface="B Nazanin"/>
              </a:rPr>
              <a:t>نیز غلط </a:t>
            </a:r>
            <a:r>
              <a:rPr lang="fa-IR" sz="2400" dirty="0">
                <a:solidFill>
                  <a:srgbClr val="000000"/>
                </a:solidFill>
                <a:latin typeface="Century Schoolbook"/>
                <a:cs typeface="B Nazanin"/>
              </a:rPr>
              <a:t>است</a:t>
            </a:r>
            <a:r>
              <a:rPr lang="fa-IR" sz="2400" dirty="0" smtClean="0">
                <a:solidFill>
                  <a:srgbClr val="000000"/>
                </a:solidFill>
                <a:latin typeface="Century Schoolbook"/>
                <a:cs typeface="B Nazanin"/>
              </a:rPr>
              <a:t>.</a:t>
            </a:r>
          </a:p>
          <a:p>
            <a:pPr marL="0" marR="0" indent="0" algn="just" rtl="1">
              <a:lnSpc>
                <a:spcPct val="107000"/>
              </a:lnSpc>
              <a:spcBef>
                <a:spcPts val="0"/>
              </a:spcBef>
              <a:spcAft>
                <a:spcPts val="800"/>
              </a:spcAft>
              <a:buNone/>
            </a:pPr>
            <a:endParaRPr lang="fa-IR" sz="2400" dirty="0">
              <a:solidFill>
                <a:srgbClr val="000000"/>
              </a:solidFill>
              <a:latin typeface="Century Schoolbook"/>
              <a:cs typeface="B Nazanin"/>
            </a:endParaRPr>
          </a:p>
          <a:p>
            <a:pPr marL="0" marR="0" indent="0" algn="just" rtl="1">
              <a:lnSpc>
                <a:spcPct val="107000"/>
              </a:lnSpc>
              <a:spcBef>
                <a:spcPts val="0"/>
              </a:spcBef>
              <a:spcAft>
                <a:spcPts val="800"/>
              </a:spcAft>
              <a:buNone/>
            </a:pPr>
            <a:r>
              <a:rPr lang="fa-IR" sz="2400" b="1" dirty="0" smtClean="0">
                <a:solidFill>
                  <a:srgbClr val="00B050"/>
                </a:solidFill>
                <a:latin typeface="Century Schoolbook"/>
                <a:cs typeface="B Nazanin"/>
              </a:rPr>
              <a:t>واقعیت</a:t>
            </a:r>
            <a:r>
              <a:rPr lang="fa-IR" sz="2400" b="1" dirty="0">
                <a:solidFill>
                  <a:srgbClr val="00B050"/>
                </a:solidFill>
                <a:latin typeface="Century Schoolbook"/>
                <a:cs typeface="B Nazanin"/>
              </a:rPr>
              <a:t>: </a:t>
            </a:r>
            <a:r>
              <a:rPr lang="fa-IR" sz="2400" dirty="0">
                <a:solidFill>
                  <a:srgbClr val="000000"/>
                </a:solidFill>
                <a:latin typeface="Century Schoolbook"/>
                <a:cs typeface="B Nazanin"/>
              </a:rPr>
              <a:t>معمولا شدت افکار و قصد خودکشی در طی زمان نوسان دارد. بسیاری از افرادی که اقدام </a:t>
            </a:r>
            <a:r>
              <a:rPr lang="fa-IR" sz="2400" dirty="0" smtClean="0">
                <a:solidFill>
                  <a:srgbClr val="000000"/>
                </a:solidFill>
                <a:latin typeface="Century Schoolbook"/>
                <a:cs typeface="B Nazanin"/>
              </a:rPr>
              <a:t>به خودکشی </a:t>
            </a:r>
            <a:r>
              <a:rPr lang="fa-IR" sz="2400" dirty="0">
                <a:solidFill>
                  <a:srgbClr val="000000"/>
                </a:solidFill>
                <a:latin typeface="Century Schoolbook"/>
                <a:cs typeface="B Nazanin"/>
              </a:rPr>
              <a:t>می کنند ممکن است مدت ها با این موضوع کلنجار رفته باشند و برخی نیز ممکن است </a:t>
            </a:r>
            <a:r>
              <a:rPr lang="fa-IR" sz="2400" dirty="0" smtClean="0">
                <a:solidFill>
                  <a:srgbClr val="000000"/>
                </a:solidFill>
                <a:latin typeface="Century Schoolbook"/>
                <a:cs typeface="B Nazanin"/>
              </a:rPr>
              <a:t>در مورد </a:t>
            </a:r>
            <a:r>
              <a:rPr lang="fa-IR" sz="2400" dirty="0">
                <a:solidFill>
                  <a:srgbClr val="000000"/>
                </a:solidFill>
                <a:latin typeface="Century Schoolbook"/>
                <a:cs typeface="B Nazanin"/>
              </a:rPr>
              <a:t>افکارشان حداقل با یک کسی حرف زده باشند و حتی به پزشک یا روان شناس زنگ زده </a:t>
            </a:r>
            <a:r>
              <a:rPr lang="fa-IR" sz="2400" dirty="0" smtClean="0">
                <a:solidFill>
                  <a:srgbClr val="000000"/>
                </a:solidFill>
                <a:latin typeface="Century Schoolbook"/>
                <a:cs typeface="B Nazanin"/>
              </a:rPr>
              <a:t>باشند. این </a:t>
            </a:r>
            <a:r>
              <a:rPr lang="fa-IR" sz="2400" dirty="0">
                <a:solidFill>
                  <a:srgbClr val="000000"/>
                </a:solidFill>
                <a:latin typeface="Century Schoolbook"/>
                <a:cs typeface="B Nazanin"/>
              </a:rPr>
              <a:t>امر شاهدی است مبنی بر این که این افراد دچار نوعی دوسوگرایی راجع به مرگ و زندگی بوده </a:t>
            </a:r>
            <a:r>
              <a:rPr lang="fa-IR" sz="2400" dirty="0" smtClean="0">
                <a:solidFill>
                  <a:srgbClr val="000000"/>
                </a:solidFill>
                <a:latin typeface="Century Schoolbook"/>
                <a:cs typeface="B Nazanin"/>
              </a:rPr>
              <a:t>اند و </a:t>
            </a:r>
            <a:r>
              <a:rPr lang="fa-IR" sz="2400" dirty="0">
                <a:solidFill>
                  <a:srgbClr val="000000"/>
                </a:solidFill>
                <a:latin typeface="Century Schoolbook"/>
                <a:cs typeface="B Nazanin"/>
              </a:rPr>
              <a:t>راجع به کشتن خویش قطعاً مصمم نبوده اند .</a:t>
            </a:r>
            <a:endParaRPr lang="fa-IR" sz="2400" dirty="0" smtClean="0">
              <a:solidFill>
                <a:srgbClr val="000000"/>
              </a:solidFill>
              <a:latin typeface="Century Schoolbook"/>
              <a:cs typeface="B Nazanin"/>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chemeClr val="accent5"/>
                  </a:solidFill>
                  <a:prstDash val="solid"/>
                </a:ln>
                <a:pattFill prst="ltDnDiag">
                  <a:fgClr>
                    <a:schemeClr val="accent5">
                      <a:lumMod val="60000"/>
                      <a:lumOff val="40000"/>
                    </a:schemeClr>
                  </a:fgClr>
                  <a:bgClr>
                    <a:schemeClr val="bg1"/>
                  </a:bgClr>
                </a:pattFill>
              </a:rPr>
              <a:t>باورهاي نادرست و واقعیت ها در مورد خودکشی</a:t>
            </a:r>
          </a:p>
        </p:txBody>
      </p:sp>
    </p:spTree>
    <p:extLst>
      <p:ext uri="{BB962C8B-B14F-4D97-AF65-F5344CB8AC3E}">
        <p14:creationId xmlns:p14="http://schemas.microsoft.com/office/powerpoint/2010/main" val="402189199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marR="0" indent="0" algn="just" rtl="1">
              <a:lnSpc>
                <a:spcPct val="107000"/>
              </a:lnSpc>
              <a:spcBef>
                <a:spcPts val="0"/>
              </a:spcBef>
              <a:spcAft>
                <a:spcPts val="0"/>
              </a:spcAft>
              <a:buClrTx/>
              <a:buNone/>
            </a:pPr>
            <a:r>
              <a:rPr lang="fa-IR" sz="1800" dirty="0">
                <a:solidFill>
                  <a:srgbClr val="FF0000"/>
                </a:solidFill>
                <a:latin typeface="Calibri" panose="020F0502020204030204" pitchFamily="34" charset="0"/>
                <a:ea typeface="Calibri" panose="020F0502020204030204" pitchFamily="34" charset="0"/>
                <a:cs typeface="+mj-cs"/>
              </a:rPr>
              <a:t>علایم و نشانه های سوگ پیچیده:</a:t>
            </a:r>
          </a:p>
          <a:p>
            <a:pPr marL="171450" marR="0" indent="0" algn="just" rtl="1">
              <a:lnSpc>
                <a:spcPct val="107000"/>
              </a:lnSpc>
              <a:spcBef>
                <a:spcPts val="0"/>
              </a:spcBef>
              <a:spcAft>
                <a:spcPts val="0"/>
              </a:spcAft>
              <a:buClrTx/>
              <a:buNone/>
            </a:pPr>
            <a:r>
              <a:rPr lang="fa-IR" sz="1800" dirty="0">
                <a:solidFill>
                  <a:schemeClr val="bg1"/>
                </a:solidFill>
                <a:latin typeface="Calibri" panose="020F0502020204030204" pitchFamily="34" charset="0"/>
                <a:ea typeface="Calibri" panose="020F0502020204030204" pitchFamily="34" charset="0"/>
                <a:cs typeface="+mj-cs"/>
              </a:rPr>
              <a:t>در این نوع سوگواری، به مدت طولانی افکار مزاحم فراوانی درباره شرایط اتفاق افتاده قبل از مرگ متوفی وجود دارند، اجتناب شدیدی از هرچیزی که باعث به یاد آوردن متوفی شود مشاهده میشود و فرایند های تنظیم هیجان به شدت مختل می شوند</a:t>
            </a:r>
          </a:p>
          <a:p>
            <a:pPr marL="171450" marR="0" indent="0" algn="just" rtl="1">
              <a:lnSpc>
                <a:spcPct val="107000"/>
              </a:lnSpc>
              <a:spcBef>
                <a:spcPts val="0"/>
              </a:spcBef>
              <a:spcAft>
                <a:spcPts val="0"/>
              </a:spcAft>
              <a:buClrTx/>
              <a:buNone/>
            </a:pPr>
            <a:endParaRPr lang="fa-IR" sz="1800" dirty="0">
              <a:solidFill>
                <a:schemeClr val="bg1"/>
              </a:solidFill>
              <a:latin typeface="Calibri" panose="020F0502020204030204" pitchFamily="34" charset="0"/>
              <a:ea typeface="Calibri" panose="020F0502020204030204" pitchFamily="34" charset="0"/>
              <a:cs typeface="+mj-cs"/>
            </a:endParaRPr>
          </a:p>
          <a:p>
            <a:pPr marL="171450" marR="0" indent="0" algn="just" rtl="1">
              <a:lnSpc>
                <a:spcPct val="107000"/>
              </a:lnSpc>
              <a:spcBef>
                <a:spcPts val="0"/>
              </a:spcBef>
              <a:spcAft>
                <a:spcPts val="0"/>
              </a:spcAft>
              <a:buClrTx/>
              <a:buNone/>
            </a:pPr>
            <a:r>
              <a:rPr lang="fa-IR" sz="1800" dirty="0">
                <a:solidFill>
                  <a:schemeClr val="bg1"/>
                </a:solidFill>
                <a:latin typeface="Calibri" panose="020F0502020204030204" pitchFamily="34" charset="0"/>
                <a:ea typeface="Calibri" panose="020F0502020204030204" pitchFamily="34" charset="0"/>
                <a:cs typeface="+mj-cs"/>
              </a:rPr>
              <a:t>این سوگ ادامه دار و فراگیر میشود و با ویژگی هایی نظیر اشتغال ذهنی مکرر با متوفی و هیجانات دردناک شدیدی از قبیل احساس غم، احساس گناه، خشم، انکار، سرزنش، دشواری در پذیرش مرگ، احساس اینکه بخشی از وجود فرد از دست رفته است، ناتوانی در داشتن احساس خوب، کرختی عاطفی ، دشواری در مشارکت دوباره در اجتماع و فعالیت ها همراه میشود. واکنش سوگ برای مدتی طولانی که در </a:t>
            </a:r>
            <a:r>
              <a:rPr lang="fa-IR" sz="1800" u="sng" dirty="0">
                <a:solidFill>
                  <a:schemeClr val="bg1"/>
                </a:solidFill>
                <a:latin typeface="Calibri" panose="020F0502020204030204" pitchFamily="34" charset="0"/>
                <a:ea typeface="Calibri" panose="020F0502020204030204" pitchFamily="34" charset="0"/>
                <a:cs typeface="+mj-cs"/>
              </a:rPr>
              <a:t>محدوده نرمال جای نمیگیرد </a:t>
            </a:r>
            <a:r>
              <a:rPr lang="fa-IR" sz="1800" dirty="0">
                <a:solidFill>
                  <a:schemeClr val="bg1"/>
                </a:solidFill>
                <a:latin typeface="Calibri" panose="020F0502020204030204" pitchFamily="34" charset="0"/>
                <a:ea typeface="Calibri" panose="020F0502020204030204" pitchFamily="34" charset="0"/>
                <a:cs typeface="+mj-cs"/>
              </a:rPr>
              <a:t>ادامه می یابد و به شکلی فاحش از هنجارهای اجتماعی، فرهنگی و دینی، تخطی میکند. این آشفتگی، باعث آسیب های معنادار از لحاظ بالینی در حیطه های عملکرد شخصی، خانوادگی، شغلی و سایر حیطه ها میشود.</a:t>
            </a: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چگونگی برخورد با خانواده افراد فوت شده به دلیل خودکشی</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1799838161"/>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marR="0" indent="0" algn="just" rtl="1">
              <a:lnSpc>
                <a:spcPct val="107000"/>
              </a:lnSpc>
              <a:spcBef>
                <a:spcPts val="0"/>
              </a:spcBef>
              <a:spcAft>
                <a:spcPts val="0"/>
              </a:spcAft>
              <a:buClrTx/>
              <a:buNone/>
            </a:pPr>
            <a:r>
              <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باید ها و نباید ها جهت کمک به تسهیل فرآیند سوگ طبیعی، و پیشگیری از سوگ پیچیده</a:t>
            </a:r>
          </a:p>
          <a:p>
            <a:pPr marL="171450" marR="0" indent="0" algn="just" rtl="1">
              <a:lnSpc>
                <a:spcPct val="107000"/>
              </a:lnSpc>
              <a:spcBef>
                <a:spcPts val="0"/>
              </a:spcBef>
              <a:spcAft>
                <a:spcPts val="0"/>
              </a:spcAft>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حمایت های فردی، خانوادگی و اجتماعی عاطفی برای بازماندگان فراهم کنید (افرادی که بعد از چنین داغی از طرف دوستان و اعضای خانواده و سایر افراد حمایت اجتماعی دریافت می کنند به احتمال کمتری احساسات طرد، افسردگی و اضطراب را تجربه می کنند) </a:t>
            </a:r>
          </a:p>
          <a:p>
            <a:pPr marL="457200" marR="0" algn="just" rtl="1">
              <a:lnSpc>
                <a:spcPct val="107000"/>
              </a:lnSpc>
              <a:spcBef>
                <a:spcPts val="0"/>
              </a:spcBef>
              <a:spcAft>
                <a:spcPts val="0"/>
              </a:spcAft>
              <a:buClrTx/>
              <a:buFont typeface="Wingdings" panose="05000000000000000000" pitchFamily="2" charset="2"/>
              <a:buChar char="ü"/>
            </a:pPr>
            <a:endPar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حمایت و اطمینان بخشی کنید. برای مثال به نشان دهید که حال او را درک میکنید و جملاتی نظیر" فکر می کنم می تونم درکت کنم" "واقعا خیلی سخته" یا من " آماده ام تا به حرفهایت گوش کنم" " تلاش میکنیم با هم این روزها را طی کنیم" استفاده کنید تا بازمانده متوجه شود کسی را در کنار خود دارد که بخاطر احسساتی که تجربه می کند قضاوتش نمیکند</a:t>
            </a: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چگونگی برخورد با خانواده افراد فوت شده به دلیل خودکشی</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83523883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marR="0" indent="0" algn="just" rtl="1">
              <a:lnSpc>
                <a:spcPct val="107000"/>
              </a:lnSpc>
              <a:spcBef>
                <a:spcPts val="0"/>
              </a:spcBef>
              <a:spcAft>
                <a:spcPts val="0"/>
              </a:spcAft>
              <a:buClrTx/>
              <a:buNone/>
            </a:pPr>
            <a:r>
              <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باید ها و نباید ها جهت کمک به تسهیل فرآیند سوگ طبیعی، و پیشگیری از سوگ پیچیده</a:t>
            </a:r>
          </a:p>
          <a:p>
            <a:pPr marL="171450" marR="0" indent="0" algn="just" rtl="1">
              <a:lnSpc>
                <a:spcPct val="107000"/>
              </a:lnSpc>
              <a:spcBef>
                <a:spcPts val="0"/>
              </a:spcBef>
              <a:spcAft>
                <a:spcPts val="0"/>
              </a:spcAft>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بازماندگان را به دلیل نوع فوت سرزنش نکنید.</a:t>
            </a: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به فرد بازمانده، زمان و فضای کافی داده بدهید تا درباره خودکشی به تفصیل صحبت کند (اینکه پیکر چگونه پیدا شده ، چه کسی آن را پیدا کرده و ..) هرچه بیشتر در باره فرد متوفی و حادثه رخ داده برای او صحبت می کنند، حقیقتِ فقدان، ملموس تر میشود و آنها یک قدم بیشتر از انکار فاصله میگیرند و واقعیت فقدان را میپذیرند.</a:t>
            </a:r>
          </a:p>
          <a:p>
            <a:pPr marL="171450" marR="0" indent="0" algn="just" rtl="1">
              <a:lnSpc>
                <a:spcPct val="107000"/>
              </a:lnSpc>
              <a:spcBef>
                <a:spcPts val="0"/>
              </a:spcBef>
              <a:spcAft>
                <a:spcPts val="0"/>
              </a:spcAft>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چگونگی برخورد با خانواده افراد فوت شده به دلیل خودکشی</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336749773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marR="0" indent="0" algn="just" rtl="1">
              <a:lnSpc>
                <a:spcPct val="107000"/>
              </a:lnSpc>
              <a:spcBef>
                <a:spcPts val="0"/>
              </a:spcBef>
              <a:spcAft>
                <a:spcPts val="0"/>
              </a:spcAft>
              <a:buClrTx/>
              <a:buNone/>
            </a:pPr>
            <a:r>
              <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باید ها و نباید ها جهت کمک به تسهیل فرآیند سوگ طبیعی، و پیشگیری از سوگ پیچیده</a:t>
            </a:r>
          </a:p>
          <a:p>
            <a:pPr marL="171450" marR="0" indent="0" algn="just" rtl="1">
              <a:lnSpc>
                <a:spcPct val="107000"/>
              </a:lnSpc>
              <a:spcBef>
                <a:spcPts val="0"/>
              </a:spcBef>
              <a:spcAft>
                <a:spcPts val="0"/>
              </a:spcAft>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به افراد کمک کنید احساسات خود را بشناسند (از قبیل احساس گناه، واکنش خشم، غم، نا امیدی، اضطراب، احساس ناتوانی در تحمل رنج، یا فقدان هیجانات) و این احساسات بپذیرند. </a:t>
            </a: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در مورد احساس گناه و مشغله ذهنی با احساس گناه و دردناک بودن این هیجان و اینکه اکثر افراد داغدیده زمان پیش از مرگ را برای یافتن شواهدی از قصور خود در رابطه با متوفی جست و جو میکنند آموزش دهید با این احساسات همدلی کنید و آن ها را عادی سازی کرده و تاکید کنید که این هیجانات ناخوشایند </a:t>
            </a:r>
            <a:r>
              <a:rPr lang="fa-IR" sz="1800" u="sng"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همگانی بوده و همیشگی نیستند</a:t>
            </a: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     </a:t>
            </a: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آنها را تشویق کنید درباره احساساتشان آزادانه صحبت کنند اما اگر برای اینکار آمادگی نداشتند، آنها را تحت فشار قرار ندهید.</a:t>
            </a: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لطفا به هنگام بیان آزادانه احساسات، از نظر دادن یا تسلی بخشیدن و یا اظهاراتی از قبیل "بتدریج به همه چیز عادت میکنید" خودداری کنید ( و در نظر داشته باشد که مهمترین نکته در کار با این افراد گوش دادن به رنجهای آنان است. </a:t>
            </a: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چگونگی برخورد با خانواده افراد فوت شده به دلیل خودکشی</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87737162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marR="0" indent="0" algn="just" rtl="1">
              <a:lnSpc>
                <a:spcPct val="107000"/>
              </a:lnSpc>
              <a:spcBef>
                <a:spcPts val="0"/>
              </a:spcBef>
              <a:spcAft>
                <a:spcPts val="0"/>
              </a:spcAft>
              <a:buClrTx/>
              <a:buNone/>
            </a:pPr>
            <a:r>
              <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باید ها و نباید ها جهت کمک به تسهیل فرآیند سوگ طبیعی، و پیشگیری از سوگ پیچیده</a:t>
            </a:r>
          </a:p>
          <a:p>
            <a:pPr marL="171450" marR="0" indent="0" algn="just" rtl="1">
              <a:lnSpc>
                <a:spcPct val="107000"/>
              </a:lnSpc>
              <a:spcBef>
                <a:spcPts val="0"/>
              </a:spcBef>
              <a:spcAft>
                <a:spcPts val="0"/>
              </a:spcAft>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به آن ها کمک کنید سوگواری کنند و با سوگ خود روبرو شوند. </a:t>
            </a: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مراسم تدفین و خاکسپاری و سوگواری برگزار کنند </a:t>
            </a: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به آن ها کمک کنید سر مزار بروند در مورد فرد فوت شده و خاطرات خوب و بد صحبت کنند</a:t>
            </a: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به تنهایی و در خلوت با فرد فوت شده حرف بزنند </a:t>
            </a: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اعضا خانواده عکس ها و خاطرات فرد را مرور کنند</a:t>
            </a:r>
          </a:p>
          <a:p>
            <a:pPr marL="171450" marR="0" indent="0" algn="just" rtl="1">
              <a:lnSpc>
                <a:spcPct val="107000"/>
              </a:lnSpc>
              <a:spcBef>
                <a:spcPts val="0"/>
              </a:spcBef>
              <a:spcAft>
                <a:spcPts val="0"/>
              </a:spcAft>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چگونگی برخورد با خانواده افراد فوت شده به دلیل خودکشی</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281137257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marR="0" indent="0" algn="just" rtl="1">
              <a:lnSpc>
                <a:spcPct val="107000"/>
              </a:lnSpc>
              <a:spcBef>
                <a:spcPts val="0"/>
              </a:spcBef>
              <a:spcAft>
                <a:spcPts val="0"/>
              </a:spcAft>
              <a:buClrTx/>
              <a:buNone/>
            </a:pPr>
            <a:r>
              <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باید ها و نباید ها جهت کمک به تسهیل فرآیند سوگ طبیعی، و پیشگیری از سوگ پیچیده</a:t>
            </a:r>
          </a:p>
          <a:p>
            <a:pPr marL="171450" marR="0" indent="0" algn="just" rtl="1">
              <a:lnSpc>
                <a:spcPct val="107000"/>
              </a:lnSpc>
              <a:spcBef>
                <a:spcPts val="0"/>
              </a:spcBef>
              <a:spcAft>
                <a:spcPts val="0"/>
              </a:spcAft>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به پیوند و ارتباط بیشتر اعضا خانواده با همدیگر کمک کنید (بعد از خودکشی ارتباط میان اعضای خانواده با دشواری روبرو میشود و اعضای خانواده تمایل کمتری به صحبت کردن درباره این اتفاق دارند، حتی ممکن است یک عضو ارتباط خود را به کل با سایر اعضا قطع کند. اگرچه تشویق اعضای خانواده به انجام اینکار سخت است، ولی ضرورت دارد تا اینکار انجام شود زیرا باعث به اشتراک گذاردن احساسات و ایجاد حس همدردی و تنها نبودن بین اعضای خانواده می شود)</a:t>
            </a: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چگونگی برخورد با خانواده افراد فوت شده به دلیل خودکشی</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274820551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marR="0" indent="0" algn="just" rtl="1">
              <a:lnSpc>
                <a:spcPct val="107000"/>
              </a:lnSpc>
              <a:spcBef>
                <a:spcPts val="0"/>
              </a:spcBef>
              <a:spcAft>
                <a:spcPts val="0"/>
              </a:spcAft>
              <a:buClrTx/>
              <a:buNone/>
            </a:pPr>
            <a:r>
              <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باید ها و نباید ها جهت کمک به تسهیل فرآیند سوگ طبیعی، و پیشگیری از سوگ پیچیده</a:t>
            </a:r>
          </a:p>
          <a:p>
            <a:pPr marL="171450" marR="0" indent="0" algn="just" rtl="1">
              <a:lnSpc>
                <a:spcPct val="107000"/>
              </a:lnSpc>
              <a:spcBef>
                <a:spcPts val="0"/>
              </a:spcBef>
              <a:spcAft>
                <a:spcPts val="0"/>
              </a:spcAft>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تاکید کنید علی رغم وجود ویژگی های مشترک بین افراد، سوگ پس از خودکشی برای هر فرد </a:t>
            </a:r>
            <a:r>
              <a:rPr lang="fa-IR" sz="1800" u="sng"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منحصر به فرد </a:t>
            </a: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است. تفاوتهایی در میان اعضای خانواده در فرایند سوگواری دیده شود که می تواند مشکل ساز شود. این میتواند موجب خشم سایر اعضای خانواده شود چرا که فکر می کنند او به اندازه دیگران از اتفاق پیش آمده ناراحت نیست. مردان، تمایل به برون ریزی کمتر احساسات خود دارند و برای اجتناب از این احساسات، سعی در درگیر کردن خود با فعالیت های مختلف و ایجاد حواس پرتی می کنند. همین واکنش در زنان، ممکن است باعث سو تعبیر در مورد اهمیت این اتفاق برای آنها بشود. از طرفی زنها احساسات خود را بیشتر ابراز می کنند و با دیگران درباره آن حرف میزنند.</a:t>
            </a: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چگونگی برخورد با خانواده افراد فوت شده به دلیل خودکشی</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17590026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marR="0" indent="0" algn="just" rtl="1">
              <a:lnSpc>
                <a:spcPct val="107000"/>
              </a:lnSpc>
              <a:spcBef>
                <a:spcPts val="0"/>
              </a:spcBef>
              <a:spcAft>
                <a:spcPts val="0"/>
              </a:spcAft>
              <a:buClrTx/>
              <a:buNone/>
            </a:pPr>
            <a:r>
              <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باید ها و نباید ها جهت کمک به تسهیل فرآیند سوگ طبیعی، و پیشگیری از سوگ پیچیده</a:t>
            </a:r>
          </a:p>
          <a:p>
            <a:pPr marL="171450" marR="0" indent="0" algn="just" rtl="1">
              <a:lnSpc>
                <a:spcPct val="107000"/>
              </a:lnSpc>
              <a:spcBef>
                <a:spcPts val="0"/>
              </a:spcBef>
              <a:spcAft>
                <a:spcPts val="0"/>
              </a:spcAft>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این عقیده را که خودکشی تقصیر آنها نیست تقویت کنید. دلایل رایج خودکشی (افسردگی) برای آنها توضیح داده و تفهیم کنید که خودکشی یکی از نزدیکان آنها هم احتمالا به یکی از همین دلایل رخ داده است. خودکشی پدیده پیچیده ای است که علت واحدی ندارد و از تعامل عوامل مختلف حاصل می شود فهم تاثیرگذاری این عوامل متعدد از سوی بازماندگان، به آنها کمک می کند تا تصمیم فرد متوفی را بیشتر درک کنند و خود را مورد سرزنش کمتری قرار دهند.</a:t>
            </a: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چگونگی برخورد با خانواده افراد فوت شده به دلیل خودکشی</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364236338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marR="0" indent="0" algn="just" rtl="1">
              <a:lnSpc>
                <a:spcPct val="107000"/>
              </a:lnSpc>
              <a:spcBef>
                <a:spcPts val="0"/>
              </a:spcBef>
              <a:spcAft>
                <a:spcPts val="0"/>
              </a:spcAft>
              <a:buClrTx/>
              <a:buNone/>
            </a:pPr>
            <a:r>
              <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باید ها و نباید ها جهت کمک به تسهیل فرآیند سوگ طبیعی، و پیشگیری از سوگ پیچیده</a:t>
            </a:r>
          </a:p>
          <a:p>
            <a:pPr marL="171450" marR="0" indent="0" algn="just" rtl="1">
              <a:lnSpc>
                <a:spcPct val="107000"/>
              </a:lnSpc>
              <a:spcBef>
                <a:spcPts val="0"/>
              </a:spcBef>
              <a:spcAft>
                <a:spcPts val="0"/>
              </a:spcAft>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بازماندگان را از دور بسته و انزوا خارج کنید و آنها را تشویق کنید تا با شبکه حمایتی و دوستانشان ارتباط برقرار کنند.</a:t>
            </a: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آنها را تشویق به از سرگیری فعالیت های روزمره کنید.</a:t>
            </a: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آنها را تشویق کنید تا تجارب مثبت را به یاد آورند.</a:t>
            </a: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تاکید کنید که توجه به سلامت روان و سلامت جسمی در این دوران بسیار کم میشود و ممکن است او را با مشکلات جدیدی روبرو کند. خود مراقبتی را در آن ها تقویت کنید</a:t>
            </a: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به آنها نگویید که عصبانی نباشند یا گریه نکنند.</a:t>
            </a: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به آنها نگویید که باید چه احساسی داشته باشند</a:t>
            </a: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آنها را به تعیین اهداف واقع بینانه در زندگی رهنمون کنید.</a:t>
            </a:r>
          </a:p>
          <a:p>
            <a:pPr marL="171450" marR="0" indent="0" algn="just" rtl="1">
              <a:lnSpc>
                <a:spcPct val="107000"/>
              </a:lnSpc>
              <a:spcBef>
                <a:spcPts val="0"/>
              </a:spcBef>
              <a:spcAft>
                <a:spcPts val="0"/>
              </a:spcAft>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چگونگی برخورد با خانواده افراد فوت شده به دلیل خودکشی</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380791385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marR="0" indent="0" algn="just" rtl="1">
              <a:lnSpc>
                <a:spcPct val="107000"/>
              </a:lnSpc>
              <a:spcBef>
                <a:spcPts val="0"/>
              </a:spcBef>
              <a:spcAft>
                <a:spcPts val="0"/>
              </a:spcAft>
              <a:buClrTx/>
              <a:buNone/>
            </a:pPr>
            <a:r>
              <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باید ها و نباید ها جهت کمک به تسهیل فرآیند سوگ طبیعی، و پیشگیری از سوگ پیچیده</a:t>
            </a:r>
          </a:p>
          <a:p>
            <a:pPr marL="171450" marR="0" indent="0" algn="just" rtl="1">
              <a:lnSpc>
                <a:spcPct val="107000"/>
              </a:lnSpc>
              <a:spcBef>
                <a:spcPts val="0"/>
              </a:spcBef>
              <a:spcAft>
                <a:spcPts val="0"/>
              </a:spcAft>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a:p>
            <a:pPr marL="45720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به آن ها آموزش دهید که هیجانات سوگ به شکل موجی بروز پیدا میکند ( هیجانات ناخوشایند بعضی روز ها فروکش و بعضی روز ها فعال تر میشود)</a:t>
            </a:r>
          </a:p>
          <a:p>
            <a:pPr marL="45720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آن ها را آماده کنید که تعطیلات، سالگرد و روز های تولد اغلب دشوار است خصوصا سال اول. بنابراین به آنها بگویید که در این ایام ممکن است با مشکلات روانشناختی خاصی روبرو شوند که در صورت تمایل میتوانند نزد کارشناس سلامت روان نزدیک ترین مرکز خدمات جامع سلامت بروند. </a:t>
            </a:r>
          </a:p>
          <a:p>
            <a:pPr marL="45720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تاکید کنید هر نقطه عطف جدیدی مانند عروسی، تولد، یا یک موفقیت شغلی ممکن است در بازمانده با احساسات جدیدی از گناه و غم همراه باشد. به این معنی که حس کنند انگار دارند متوفی را را از زندگی خود دور می کنند. توجه کنید که باید به این افراد یادآوری کنید که باید خودشان را به یاد داشته باشند که انتخاب کرده اند، زندگی کنند و این خیانت نیست. به درستی می توان گفت که اگر شکافی بین آنها و فرد از دست رفته افتاده است، آنها مقصر نبوده اند</a:t>
            </a: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چگونگی برخورد با خانواده افراد فوت شده به دلیل خودکشی</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217875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marR="0" indent="0" algn="just" rtl="1">
              <a:lnSpc>
                <a:spcPct val="107000"/>
              </a:lnSpc>
              <a:spcBef>
                <a:spcPts val="0"/>
              </a:spcBef>
              <a:spcAft>
                <a:spcPts val="800"/>
              </a:spcAft>
              <a:buNone/>
            </a:pPr>
            <a:r>
              <a:rPr lang="fa-IR" sz="2400" b="1" dirty="0" smtClean="0">
                <a:solidFill>
                  <a:srgbClr val="FF0000"/>
                </a:solidFill>
                <a:latin typeface="Century Schoolbook"/>
                <a:cs typeface="B Nazanin"/>
              </a:rPr>
              <a:t>باور غلط: </a:t>
            </a:r>
            <a:r>
              <a:rPr lang="fa-IR" sz="2400" dirty="0" smtClean="0">
                <a:solidFill>
                  <a:srgbClr val="000000"/>
                </a:solidFill>
                <a:latin typeface="Century Schoolbook"/>
                <a:cs typeface="B Nazanin"/>
              </a:rPr>
              <a:t>ژست</a:t>
            </a:r>
            <a:r>
              <a:rPr lang="en-US" sz="2400" dirty="0" smtClean="0">
                <a:solidFill>
                  <a:srgbClr val="000000"/>
                </a:solidFill>
                <a:latin typeface="Century Schoolbook"/>
                <a:cs typeface="B Nazanin"/>
              </a:rPr>
              <a:t> (gesture</a:t>
            </a:r>
            <a:r>
              <a:rPr lang="en-US" sz="2400" dirty="0">
                <a:solidFill>
                  <a:srgbClr val="000000"/>
                </a:solidFill>
                <a:latin typeface="Century Schoolbook"/>
                <a:cs typeface="B Nazanin"/>
              </a:rPr>
              <a:t>) </a:t>
            </a:r>
            <a:r>
              <a:rPr lang="fa-IR" sz="2400" dirty="0">
                <a:solidFill>
                  <a:srgbClr val="000000"/>
                </a:solidFill>
                <a:latin typeface="Century Schoolbook"/>
                <a:cs typeface="B Nazanin"/>
              </a:rPr>
              <a:t>خودکشی را نباید جدی گرفت. این فکر غلط </a:t>
            </a:r>
            <a:r>
              <a:rPr lang="fa-IR" sz="2400" dirty="0" smtClean="0">
                <a:solidFill>
                  <a:srgbClr val="000000"/>
                </a:solidFill>
                <a:latin typeface="Century Schoolbook"/>
                <a:cs typeface="B Nazanin"/>
              </a:rPr>
              <a:t>است</a:t>
            </a:r>
          </a:p>
          <a:p>
            <a:pPr marL="0" marR="0" indent="0" algn="just" rtl="1">
              <a:lnSpc>
                <a:spcPct val="107000"/>
              </a:lnSpc>
              <a:spcBef>
                <a:spcPts val="0"/>
              </a:spcBef>
              <a:spcAft>
                <a:spcPts val="800"/>
              </a:spcAft>
              <a:buNone/>
            </a:pPr>
            <a:endParaRPr lang="fa-IR" sz="2400" dirty="0">
              <a:solidFill>
                <a:srgbClr val="000000"/>
              </a:solidFill>
              <a:latin typeface="Century Schoolbook"/>
              <a:cs typeface="B Nazanin"/>
            </a:endParaRPr>
          </a:p>
          <a:p>
            <a:pPr marL="0" marR="0" indent="0" algn="just" rtl="1">
              <a:lnSpc>
                <a:spcPct val="107000"/>
              </a:lnSpc>
              <a:spcBef>
                <a:spcPts val="0"/>
              </a:spcBef>
              <a:spcAft>
                <a:spcPts val="800"/>
              </a:spcAft>
              <a:buNone/>
            </a:pPr>
            <a:r>
              <a:rPr lang="fa-IR" sz="2400" b="1" dirty="0" smtClean="0">
                <a:solidFill>
                  <a:srgbClr val="00B050"/>
                </a:solidFill>
                <a:latin typeface="Century Schoolbook"/>
                <a:cs typeface="B Nazanin"/>
              </a:rPr>
              <a:t>واقعیت</a:t>
            </a:r>
            <a:r>
              <a:rPr lang="fa-IR" sz="2400" dirty="0">
                <a:solidFill>
                  <a:srgbClr val="000000"/>
                </a:solidFill>
                <a:latin typeface="Century Schoolbook"/>
                <a:cs typeface="B Nazanin"/>
              </a:rPr>
              <a:t>: برخی معتقدند کسی که بلافاصله پس از اقدام به خودکشی، تقاضای کمک می کند، یا </a:t>
            </a:r>
            <a:r>
              <a:rPr lang="fa-IR" sz="2400" dirty="0" smtClean="0">
                <a:solidFill>
                  <a:srgbClr val="000000"/>
                </a:solidFill>
                <a:latin typeface="Century Schoolbook"/>
                <a:cs typeface="B Nazanin"/>
              </a:rPr>
              <a:t>زمانی این </a:t>
            </a:r>
            <a:r>
              <a:rPr lang="fa-IR" sz="2400" dirty="0">
                <a:solidFill>
                  <a:srgbClr val="000000"/>
                </a:solidFill>
                <a:latin typeface="Century Schoolbook"/>
                <a:cs typeface="B Nazanin"/>
              </a:rPr>
              <a:t>کار را انجام می دهد که دیگران بتوانند فورا متوجه شوند و او را نجات دهند، و یا از روش </a:t>
            </a:r>
            <a:r>
              <a:rPr lang="fa-IR" sz="2400" dirty="0" smtClean="0">
                <a:solidFill>
                  <a:srgbClr val="000000"/>
                </a:solidFill>
                <a:latin typeface="Century Schoolbook"/>
                <a:cs typeface="B Nazanin"/>
              </a:rPr>
              <a:t>هایی استفاده </a:t>
            </a:r>
            <a:r>
              <a:rPr lang="fa-IR" sz="2400" dirty="0">
                <a:solidFill>
                  <a:srgbClr val="000000"/>
                </a:solidFill>
                <a:latin typeface="Century Schoolbook"/>
                <a:cs typeface="B Nazanin"/>
              </a:rPr>
              <a:t>می کند که منجر به مرگ نمی شود هدف دیگری غیر از کشتن خود دارد. اگرچه ممکن </a:t>
            </a:r>
            <a:r>
              <a:rPr lang="fa-IR" sz="2400" dirty="0" smtClean="0">
                <a:solidFill>
                  <a:srgbClr val="000000"/>
                </a:solidFill>
                <a:latin typeface="Century Schoolbook"/>
                <a:cs typeface="B Nazanin"/>
              </a:rPr>
              <a:t>است این </a:t>
            </a:r>
            <a:r>
              <a:rPr lang="fa-IR" sz="2400" dirty="0">
                <a:solidFill>
                  <a:srgbClr val="000000"/>
                </a:solidFill>
                <a:latin typeface="Century Schoolbook"/>
                <a:cs typeface="B Nazanin"/>
              </a:rPr>
              <a:t>موضوع درست باشد، ولی حداقل به دو دلیل باید ژست های خودکشی را جدی گرفت: اول </a:t>
            </a:r>
            <a:r>
              <a:rPr lang="fa-IR" sz="2400" dirty="0" smtClean="0">
                <a:solidFill>
                  <a:srgbClr val="000000"/>
                </a:solidFill>
                <a:latin typeface="Century Schoolbook"/>
                <a:cs typeface="B Nazanin"/>
              </a:rPr>
              <a:t>اینکه بیمار </a:t>
            </a:r>
            <a:r>
              <a:rPr lang="fa-IR" sz="2400" dirty="0">
                <a:solidFill>
                  <a:srgbClr val="000000"/>
                </a:solidFill>
                <a:latin typeface="Century Schoolbook"/>
                <a:cs typeface="B Nazanin"/>
              </a:rPr>
              <a:t>ممکن است حساب و کتابش غلط از آب دربیاید و منجر به فوت شود؛ دوم اینکه اگر فرد </a:t>
            </a:r>
            <a:r>
              <a:rPr lang="fa-IR" sz="2400" dirty="0" smtClean="0">
                <a:solidFill>
                  <a:srgbClr val="000000"/>
                </a:solidFill>
                <a:latin typeface="Century Schoolbook"/>
                <a:cs typeface="B Nazanin"/>
              </a:rPr>
              <a:t>پاسخ مورد </a:t>
            </a:r>
            <a:r>
              <a:rPr lang="fa-IR" sz="2400" dirty="0">
                <a:solidFill>
                  <a:srgbClr val="000000"/>
                </a:solidFill>
                <a:latin typeface="Century Schoolbook"/>
                <a:cs typeface="B Nazanin"/>
              </a:rPr>
              <a:t>نظر را دریافت نکند ممکن است دفعه بعد اقدام شدید تری انجام دهد .</a:t>
            </a:r>
            <a:endParaRPr lang="fa-IR" sz="2400" dirty="0" smtClean="0">
              <a:solidFill>
                <a:srgbClr val="000000"/>
              </a:solidFill>
              <a:latin typeface="Century Schoolbook"/>
              <a:cs typeface="B Nazanin"/>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chemeClr val="accent5"/>
                  </a:solidFill>
                  <a:prstDash val="solid"/>
                </a:ln>
                <a:pattFill prst="ltDnDiag">
                  <a:fgClr>
                    <a:schemeClr val="accent5">
                      <a:lumMod val="60000"/>
                      <a:lumOff val="40000"/>
                    </a:schemeClr>
                  </a:fgClr>
                  <a:bgClr>
                    <a:schemeClr val="bg1"/>
                  </a:bgClr>
                </a:pattFill>
              </a:rPr>
              <a:t>باورهاي نادرست و واقعیت ها در مورد خودکشی</a:t>
            </a:r>
          </a:p>
        </p:txBody>
      </p:sp>
    </p:spTree>
    <p:extLst>
      <p:ext uri="{BB962C8B-B14F-4D97-AF65-F5344CB8AC3E}">
        <p14:creationId xmlns:p14="http://schemas.microsoft.com/office/powerpoint/2010/main" val="2934661525"/>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marR="0" indent="0" algn="just" rtl="1">
              <a:lnSpc>
                <a:spcPct val="107000"/>
              </a:lnSpc>
              <a:spcBef>
                <a:spcPts val="0"/>
              </a:spcBef>
              <a:spcAft>
                <a:spcPts val="0"/>
              </a:spcAft>
              <a:buClrTx/>
              <a:buNone/>
            </a:pPr>
            <a:r>
              <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باید ها و نباید ها جهت کمک به تسهیل فرآیند سوگ طبیعی، و پیشگیری از سوگ پیچیده</a:t>
            </a:r>
          </a:p>
          <a:p>
            <a:pPr marL="171450" marR="0" indent="0" algn="just" rtl="1">
              <a:lnSpc>
                <a:spcPct val="107000"/>
              </a:lnSpc>
              <a:spcBef>
                <a:spcPts val="0"/>
              </a:spcBef>
              <a:spcAft>
                <a:spcPts val="0"/>
              </a:spcAft>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مراقب باشید که خطر وقوع </a:t>
            </a:r>
            <a:r>
              <a:rPr lang="fa-IR" sz="1800" spc="50" dirty="0">
                <a:ln w="0"/>
                <a:solidFill>
                  <a:srgbClr val="FF0000"/>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خودکشی</a:t>
            </a: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 در افرادی که درخانواده آنها خودکشی اتفاق افتاده است بسیار بالاتر از سایر افراد است در صورت و جود علایم و نشانه های هشدار دهنده خودکشی (از قبیل وصیت کردن، تهدید کردن، خداحافظی کردن و تمایل به پیوستن به متوفی، احساس گناه شدید، انزوا و گوشه گیری شدید و غیرو ..) باشید در صورت مشاهده این علایم فرد را تنها نگذارید و در اسرع وقت به پزشک خانواده یا متخصص روانپزشکی و یا نزدیکترین مرکز خدمات جامع سلامت شهری مراجعه کنید.</a:t>
            </a: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مراقب علایم و نشانه های </a:t>
            </a:r>
            <a:r>
              <a:rPr lang="fa-IR" sz="1800" spc="50" dirty="0">
                <a:ln w="0"/>
                <a:solidFill>
                  <a:srgbClr val="FF0000"/>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سوگ پیچیده </a:t>
            </a: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که در بالا توضیح داده شد باشید و در صورت مشاهده علایم سریعا به پزشک خانواده، متخصص روانپزشکی و یا نزدیکترین مرکز خدمات جامع سلامت شهری ارجاع کنید. </a:t>
            </a: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چگونگی برخورد با خانواده افراد فوت شده به دلیل خودکشی</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229644468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marR="0" indent="0" algn="just" rtl="1">
              <a:lnSpc>
                <a:spcPct val="107000"/>
              </a:lnSpc>
              <a:spcBef>
                <a:spcPts val="0"/>
              </a:spcBef>
              <a:spcAft>
                <a:spcPts val="0"/>
              </a:spcAft>
              <a:buClrTx/>
              <a:buNone/>
            </a:pPr>
            <a:r>
              <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باید ها و نباید ها جهت کمک به تسهیل فرآیند سوگ طبیعی، و پیشگیری از سوگ پیچیده</a:t>
            </a:r>
          </a:p>
          <a:p>
            <a:pPr marL="171450" marR="0" indent="0" algn="just" rtl="1">
              <a:lnSpc>
                <a:spcPct val="107000"/>
              </a:lnSpc>
              <a:spcBef>
                <a:spcPts val="0"/>
              </a:spcBef>
              <a:spcAft>
                <a:spcPts val="0"/>
              </a:spcAft>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مراقب علایم و نشانه های </a:t>
            </a:r>
            <a:r>
              <a:rPr lang="fa-IR" sz="1800" spc="50" dirty="0">
                <a:ln w="0"/>
                <a:solidFill>
                  <a:srgbClr val="FF0000"/>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افسردگی</a:t>
            </a: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 در بازماندگان باشید. دوره سوگ طبیعی سریعا یا چند ماه پس از فقدان عزیز از دست رفته با علائمی همچون گریه و شیون، احساس شدید غم، درد و اندوه، تحریک پذیری، اشتغال ذهنی با فرد از دست رفته، اختلال در خواب و تمرکز و نیز اختلال در انجام فعالیتهای روزمره تجربه میشود. هر چندگذر از این دوره معمولا دو تا شش ماه و حداکثر یک سال زمان میبرد با این حال سوگ طبیعی ممکن است به اختلال افسردگی اساسی که نیازمند به درمان است منجر شود.</a:t>
            </a: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چگونگی برخورد با خانواده افراد فوت شده به دلیل خودکشی</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87169787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marR="0" indent="0" algn="just" rtl="1">
              <a:lnSpc>
                <a:spcPct val="107000"/>
              </a:lnSpc>
              <a:spcBef>
                <a:spcPts val="0"/>
              </a:spcBef>
              <a:spcAft>
                <a:spcPts val="0"/>
              </a:spcAft>
              <a:buClrTx/>
              <a:buNone/>
            </a:pPr>
            <a:r>
              <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باید ها و نباید ها جهت کمک به تسهیل فرآیند سوگ طبیعی، و پیشگیری از سوگ پیچیده</a:t>
            </a:r>
          </a:p>
          <a:p>
            <a:pPr marL="171450" marR="0" indent="0" algn="just" rtl="1">
              <a:lnSpc>
                <a:spcPct val="107000"/>
              </a:lnSpc>
              <a:spcBef>
                <a:spcPts val="0"/>
              </a:spcBef>
              <a:spcAft>
                <a:spcPts val="0"/>
              </a:spcAft>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به</a:t>
            </a:r>
            <a:r>
              <a:rPr lang="fa-IR" sz="1800"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 </a:t>
            </a: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هیچ عنوان به بازماندگان احساس گناه وارد نکنید ( اینکه قبل از فوت چه کارهایی باید یا نباید انجام میدادند)</a:t>
            </a: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اعتقادات شخصي، مذهبی خودتان را درباره ي خودكشي بيان نكنيد.</a:t>
            </a:r>
          </a:p>
          <a:p>
            <a:pPr marL="457200" marR="0" algn="just" rtl="1">
              <a:lnSpc>
                <a:spcPct val="107000"/>
              </a:lnSpc>
              <a:spcBef>
                <a:spcPts val="0"/>
              </a:spcBef>
              <a:spcAft>
                <a:spcPts val="0"/>
              </a:spcAft>
              <a:buClrTx/>
              <a:buFont typeface="Wingdings" panose="05000000000000000000" pitchFamily="2" charset="2"/>
              <a:buChar char="ü"/>
            </a:pPr>
            <a:r>
              <a:rPr lang="fa-IR" sz="1800" spc="50" dirty="0">
                <a:ln w="0"/>
                <a:solidFill>
                  <a:schemeClr val="bg1"/>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rPr>
              <a:t>به هیچ عنوان توصیه به سر مزار نرفتن، صحبت نکردن در مورد متوفی، جمع کردن وسایلو متعلقات فرد فوت شده و یا فروختن خانه و نقل مکان از شهر یا محله نکنید.</a:t>
            </a:r>
          </a:p>
          <a:p>
            <a:pPr marL="171450" marR="0" indent="0" algn="just" rtl="1">
              <a:lnSpc>
                <a:spcPct val="107000"/>
              </a:lnSpc>
              <a:spcBef>
                <a:spcPts val="0"/>
              </a:spcBef>
              <a:spcAft>
                <a:spcPts val="0"/>
              </a:spcAft>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چگونگی برخورد با خانواده افراد فوت شده به دلیل خودکشی</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393049487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marR="0" indent="0" algn="just" rtl="1">
              <a:lnSpc>
                <a:spcPct val="107000"/>
              </a:lnSpc>
              <a:spcBef>
                <a:spcPts val="0"/>
              </a:spcBef>
              <a:spcAft>
                <a:spcPts val="0"/>
              </a:spcAft>
              <a:buClrTx/>
              <a:buNone/>
            </a:pPr>
            <a:r>
              <a:rPr lang="fa-IR" sz="1800" dirty="0"/>
              <a:t>اغلب افرادی که به خودکشی فکر میکنند، برای اقدام به خودکشی مردد هستند و مطمئن نیستند که می خواهند بمیرند. یکی از عواملی که ممکن است افراد مستعد و آسیب پذیر را به سمت خودکشی سوق دهد، انتشار خودکشی در رسانه ها میباشد. این تاثیر زمانی بیشتر می شود که فردی که اقدام به خودکشی کرده شخصیتی مشهور، و یا مورد توجه خوانندگان و یا بینندگان خبر باشد</a:t>
            </a:r>
            <a:r>
              <a:rPr lang="fa-IR" sz="1800" dirty="0" smtClean="0"/>
              <a:t>.</a:t>
            </a:r>
          </a:p>
          <a:p>
            <a:pPr marL="171450" marR="0" indent="0" algn="just" rtl="1">
              <a:lnSpc>
                <a:spcPct val="107000"/>
              </a:lnSpc>
              <a:spcBef>
                <a:spcPts val="0"/>
              </a:spcBef>
              <a:spcAft>
                <a:spcPts val="0"/>
              </a:spcAft>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a:p>
            <a:pPr marL="171450" marR="0" indent="0" algn="just" rtl="1">
              <a:lnSpc>
                <a:spcPct val="107000"/>
              </a:lnSpc>
              <a:spcBef>
                <a:spcPts val="0"/>
              </a:spcBef>
              <a:spcAft>
                <a:spcPts val="0"/>
              </a:spcAft>
              <a:buClrTx/>
              <a:buNone/>
            </a:pPr>
            <a:r>
              <a:rPr lang="fa-IR" sz="1800" dirty="0"/>
              <a:t>هرچه میزان انتشار و تبلیغ در مورد خودکشی بیشتر باشد بروز خودکشی در دیگران افزایش بیشتری پیدا میکند. </a:t>
            </a: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در مواجهه با صحنه خودکشی و اخبار خودکشی چگونه عمل کنیم؟ </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81597762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marR="0" indent="0" algn="just" rtl="1">
              <a:lnSpc>
                <a:spcPct val="107000"/>
              </a:lnSpc>
              <a:spcBef>
                <a:spcPts val="0"/>
              </a:spcBef>
              <a:spcAft>
                <a:spcPts val="0"/>
              </a:spcAft>
              <a:buClrTx/>
              <a:buNone/>
            </a:pPr>
            <a:r>
              <a:rPr lang="fa-IR" sz="1800" dirty="0"/>
              <a:t>چگونگی گزارش موارد خودکشی بسیار مهم است. </a:t>
            </a:r>
            <a:endParaRPr lang="fa-IR" sz="1800" dirty="0" smtClean="0"/>
          </a:p>
          <a:p>
            <a:pPr marL="171450" marR="0" indent="0" algn="just" rtl="1">
              <a:lnSpc>
                <a:spcPct val="107000"/>
              </a:lnSpc>
              <a:spcBef>
                <a:spcPts val="0"/>
              </a:spcBef>
              <a:spcAft>
                <a:spcPts val="0"/>
              </a:spcAft>
              <a:buClrTx/>
              <a:buNone/>
            </a:pPr>
            <a:r>
              <a:rPr lang="fa-IR" sz="1800" dirty="0" smtClean="0"/>
              <a:t>درج </a:t>
            </a:r>
            <a:r>
              <a:rPr lang="fa-IR" sz="1800" dirty="0"/>
              <a:t>نادرست و غیر حرفه ای خبر خودکشی میتواند تاثیر زیادی در افزایش اقدام به خودکشی، شکل گیری موج خودکشی و بروز خودکشی های تقلیدی داشته باشد </a:t>
            </a:r>
            <a:r>
              <a:rPr lang="fa-IR" sz="1800" dirty="0">
                <a:solidFill>
                  <a:srgbClr val="FF0000"/>
                </a:solidFill>
              </a:rPr>
              <a:t>( اثر ورتر</a:t>
            </a:r>
            <a:r>
              <a:rPr lang="fa-IR" sz="1800" dirty="0" smtClean="0">
                <a:solidFill>
                  <a:srgbClr val="FF0000"/>
                </a:solidFill>
              </a:rPr>
              <a:t>).</a:t>
            </a:r>
          </a:p>
          <a:p>
            <a:pPr marL="171450" marR="0" indent="0" algn="just" rtl="1">
              <a:lnSpc>
                <a:spcPct val="107000"/>
              </a:lnSpc>
              <a:spcBef>
                <a:spcPts val="0"/>
              </a:spcBef>
              <a:spcAft>
                <a:spcPts val="0"/>
              </a:spcAft>
              <a:buClrTx/>
              <a:buNone/>
            </a:pPr>
            <a:endParaRPr lang="fa-IR" sz="1800" dirty="0" smtClean="0"/>
          </a:p>
          <a:p>
            <a:pPr marL="171450" marR="0" indent="0" algn="just" rtl="1">
              <a:lnSpc>
                <a:spcPct val="107000"/>
              </a:lnSpc>
              <a:spcBef>
                <a:spcPts val="0"/>
              </a:spcBef>
              <a:spcAft>
                <a:spcPts val="0"/>
              </a:spcAft>
              <a:buClrTx/>
              <a:buNone/>
            </a:pPr>
            <a:r>
              <a:rPr lang="fa-IR" sz="1800" dirty="0"/>
              <a:t>از سوی دیگر رسانه ها با درج و انتشار صحیح اخبار و گزارش مسئولانه می توانند در آگاه سازی، آموزش عمومی و پیش گیری از خودکشی نیز نقش فعالی داشته باشند </a:t>
            </a:r>
            <a:r>
              <a:rPr lang="fa-IR" sz="1800" dirty="0">
                <a:solidFill>
                  <a:srgbClr val="FF0000"/>
                </a:solidFill>
              </a:rPr>
              <a:t>(اثر پاپاگنو) </a:t>
            </a:r>
            <a:r>
              <a:rPr lang="fa-IR" sz="1800" dirty="0"/>
              <a:t>و افراد در معرض خطر خودکشی را به اقدامات جایگزین تشویق کنند</a:t>
            </a:r>
            <a:r>
              <a:rPr lang="fa-IR" sz="1800" dirty="0" smtClean="0"/>
              <a:t>.</a:t>
            </a:r>
          </a:p>
          <a:p>
            <a:pPr marL="171450" marR="0" indent="0" algn="just" rtl="1">
              <a:lnSpc>
                <a:spcPct val="107000"/>
              </a:lnSpc>
              <a:spcBef>
                <a:spcPts val="0"/>
              </a:spcBef>
              <a:spcAft>
                <a:spcPts val="0"/>
              </a:spcAft>
              <a:buClrTx/>
              <a:buNone/>
            </a:pPr>
            <a:r>
              <a:rPr lang="fa-IR" sz="1800" dirty="0"/>
              <a:t>گزارش رسانه ها از افرادی که در شرایط بسیار دشوار زندگی میکنند اما توانسته اند افکار خودکشی خود را مدیریت کنند و به شیوه سازنده ای با آن مقابله کنند با کاهش رفتار خودکشی در ارتباط است.</a:t>
            </a: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در مواجهه با صحنه خودکشی و اخبار خودکشی چگونه عمل کنیم؟ </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98014180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buClrTx/>
              <a:buFont typeface="Wingdings" panose="05000000000000000000" pitchFamily="2" charset="2"/>
              <a:buChar char="q"/>
            </a:pPr>
            <a:r>
              <a:rPr lang="fa-IR" sz="1800" dirty="0"/>
              <a:t>مطالعات نشان داده اند نوجوانانی که پیش از این احساسات شدید یا مکرر از غم و اندوه و عدم انگیزه دارند، بعد از تماشاي تصویري تخیلی از خودکشی، وخیم تر شدن خلق و خوي را گزارش کرده </a:t>
            </a:r>
            <a:r>
              <a:rPr lang="fa-IR" sz="1800" dirty="0" smtClean="0"/>
              <a:t>اند.</a:t>
            </a:r>
            <a:endParaRPr lang="fa-IR" sz="1800" dirty="0"/>
          </a:p>
          <a:p>
            <a:pPr algn="just" rtl="1">
              <a:buClrTx/>
              <a:buFont typeface="Wingdings" panose="05000000000000000000" pitchFamily="2" charset="2"/>
              <a:buChar char="q"/>
            </a:pPr>
            <a:r>
              <a:rPr lang="fa-IR" sz="1800" dirty="0" smtClean="0"/>
              <a:t>مطالعات </a:t>
            </a:r>
            <a:r>
              <a:rPr lang="fa-IR" sz="1800" dirty="0"/>
              <a:t>نشان داده اند افرادي که افکار خودکشی را تجربه میکنند (به عنوان مثال ایده خودکشی) پس از تماشاي فیلمی که در آن شخصیت اصلی با خودکشی می میرد، افزایش ایده خودکشی را نشان داده </a:t>
            </a:r>
            <a:r>
              <a:rPr lang="fa-IR" sz="1800" dirty="0" smtClean="0"/>
              <a:t>اند. </a:t>
            </a:r>
          </a:p>
          <a:p>
            <a:pPr algn="just" rtl="1">
              <a:buClrTx/>
              <a:buFont typeface="Wingdings" panose="05000000000000000000" pitchFamily="2" charset="2"/>
              <a:buChar char="q"/>
            </a:pPr>
            <a:r>
              <a:rPr lang="fa-IR" sz="1800" dirty="0" smtClean="0"/>
              <a:t>مطالعات </a:t>
            </a:r>
            <a:r>
              <a:rPr lang="fa-IR" sz="1800" dirty="0"/>
              <a:t>نشان داده اند هرچه شخصیت اصلی فیلم یا داستان با اختلال روانشناختی و افکار و رفتار خودکشی بیشتري معرفی گردد، تأثیر بیشتري بر افزایش تنش درونی و افسردگی افراد در معرض خطر </a:t>
            </a:r>
            <a:r>
              <a:rPr lang="fa-IR" sz="1800" dirty="0" smtClean="0"/>
              <a:t>میگذارد.</a:t>
            </a: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در مواجهه با صحنه خودکشی و اخبار خودکشی چگونه عمل کنیم؟ </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388167596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r>
              <a:rPr lang="fa-IR" sz="1800" b="1" dirty="0"/>
              <a:t>نکات مهم</a:t>
            </a:r>
            <a:endParaRPr lang="en-US" sz="1800" dirty="0"/>
          </a:p>
          <a:p>
            <a:pPr lvl="0" algn="just" rtl="1">
              <a:buClrTx/>
              <a:buFont typeface="Wingdings" panose="05000000000000000000" pitchFamily="2" charset="2"/>
              <a:buChar char="v"/>
            </a:pPr>
            <a:r>
              <a:rPr lang="fa-IR" sz="1800" dirty="0"/>
              <a:t>زیر نظر قرار دادن و فیلم گرفتن از صحنه خودکشی ممکن است در افراد کمرو و مبتلا به افسردگی و منجر به افزایش تنش، اضطراب و در نتیجه احتمال بالاتر رفتار خودکشی </a:t>
            </a:r>
            <a:r>
              <a:rPr lang="fa-IR" sz="1800" dirty="0" smtClean="0"/>
              <a:t>شود.</a:t>
            </a:r>
          </a:p>
          <a:p>
            <a:pPr marL="0" lvl="0" indent="0" algn="just" rtl="1">
              <a:buClrTx/>
              <a:buNone/>
            </a:pPr>
            <a:endParaRPr lang="fa-IR" sz="1800" dirty="0"/>
          </a:p>
          <a:p>
            <a:pPr lvl="0" algn="just" rtl="1">
              <a:buClrTx/>
              <a:buFont typeface="Wingdings" panose="05000000000000000000" pitchFamily="2" charset="2"/>
              <a:buChar char="v"/>
            </a:pPr>
            <a:r>
              <a:rPr lang="fa-IR" sz="1800" dirty="0" smtClean="0"/>
              <a:t>فیلم </a:t>
            </a:r>
            <a:r>
              <a:rPr lang="fa-IR" sz="1800" dirty="0"/>
              <a:t>برداری از درد و رنج افراد آسیب پذیر و در معرض خطر خودکشی که نیاز های روانی آن ها به پذیرش و محبت دیگران براورده نشده و حساسیت بالایی به نشانه های طرد دارند، ممکن است در ذهن فرد نوعی طرد و نادیده گرفتن تلقی شده و امکان اقدام به خودکشی را افزایش دهد. </a:t>
            </a:r>
            <a:endParaRPr lang="en-US" sz="1800" dirty="0"/>
          </a:p>
          <a:p>
            <a:pPr marL="0" indent="0" algn="just" rtl="1">
              <a:buClrTx/>
              <a:buNone/>
            </a:pP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در مواجهه با صحنه خودکشی و اخبار خودکشی چگونه عمل کنیم؟ </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3034484461"/>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r" rtl="1"/>
            <a:r>
              <a:rPr lang="fa-IR" sz="1800" b="1" dirty="0"/>
              <a:t>باید ها و نباید ها هنگام حضور در صحنه خودکشی </a:t>
            </a:r>
            <a:endParaRPr lang="en-US" sz="1800" dirty="0"/>
          </a:p>
          <a:p>
            <a:pPr algn="r" rtl="1"/>
            <a:r>
              <a:rPr lang="fa-IR" sz="1800" b="1" dirty="0">
                <a:solidFill>
                  <a:srgbClr val="FF0000"/>
                </a:solidFill>
              </a:rPr>
              <a:t>نباید ها</a:t>
            </a:r>
            <a:endParaRPr lang="en-US" sz="1800" dirty="0">
              <a:solidFill>
                <a:srgbClr val="FF0000"/>
              </a:solidFill>
            </a:endParaRPr>
          </a:p>
          <a:p>
            <a:pPr lvl="0" algn="r" rtl="1">
              <a:buClrTx/>
              <a:buFont typeface="Wingdings" panose="05000000000000000000" pitchFamily="2" charset="2"/>
              <a:buChar char="Ø"/>
            </a:pPr>
            <a:r>
              <a:rPr lang="fa-IR" sz="1800" dirty="0" smtClean="0"/>
              <a:t>به هنگام مطلع شدن از صحنه اقدام به خودکشی، تجمع نکنید ( ممکن است با حس کنجکاوی و هیجان طلبی و یا حتی احساس انسان دوستانه و کمک، تمایل داشته باشید به محل نزدیک شوید ولی به یاد داشته باشید اینکار کمکی به فرد نکرده و امداد رسانی را به مشکل مواجه میکند)  </a:t>
            </a:r>
            <a:endParaRPr lang="en-US" sz="1800" dirty="0" smtClean="0"/>
          </a:p>
          <a:p>
            <a:pPr lvl="0" algn="r" rtl="1">
              <a:buClrTx/>
              <a:buFont typeface="Wingdings" panose="05000000000000000000" pitchFamily="2" charset="2"/>
              <a:buChar char="Ø"/>
            </a:pPr>
            <a:r>
              <a:rPr lang="fa-IR" sz="1800" dirty="0" smtClean="0"/>
              <a:t>به </a:t>
            </a:r>
            <a:r>
              <a:rPr lang="fa-IR" sz="1800" dirty="0"/>
              <a:t>فرد نزدیک نشوید و با او حرف نزنید. </a:t>
            </a:r>
            <a:endParaRPr lang="en-US" sz="1800" dirty="0"/>
          </a:p>
          <a:p>
            <a:pPr lvl="0" algn="r" rtl="1">
              <a:buClrTx/>
              <a:buFont typeface="Wingdings" panose="05000000000000000000" pitchFamily="2" charset="2"/>
              <a:buChar char="Ø"/>
            </a:pPr>
            <a:r>
              <a:rPr lang="fa-IR" sz="1800" dirty="0"/>
              <a:t>عکس برداری و فیلم برداری نکنید به یاد داشته باشید فیلم گرفتن از درد و رنج دیگران ممکن است باعث تشدید درد و رنج او شود.  </a:t>
            </a:r>
            <a:endParaRPr lang="en-US" sz="1800" dirty="0"/>
          </a:p>
          <a:p>
            <a:pPr lvl="0" algn="r" rtl="1">
              <a:buClrTx/>
              <a:buFont typeface="Wingdings" panose="05000000000000000000" pitchFamily="2" charset="2"/>
              <a:buChar char="Ø"/>
            </a:pPr>
            <a:r>
              <a:rPr lang="fa-IR" sz="1800" dirty="0"/>
              <a:t>در صورت مشاهده فیلم برداری توسط دیگران محترمانه و با خونسردی به آن ها تذکر دهید. </a:t>
            </a:r>
            <a:endParaRPr lang="en-US" sz="1800" dirty="0"/>
          </a:p>
          <a:p>
            <a:pPr lvl="0" algn="r" rtl="1">
              <a:buClrTx/>
              <a:buFont typeface="Wingdings" panose="05000000000000000000" pitchFamily="2" charset="2"/>
              <a:buChar char="Ø"/>
            </a:pPr>
            <a:r>
              <a:rPr lang="fa-IR" sz="1800" dirty="0"/>
              <a:t>سعی نکنید با داد زدن صدای خود را به فرد برسانید. </a:t>
            </a:r>
            <a:endParaRPr lang="en-US" sz="1800" dirty="0"/>
          </a:p>
          <a:p>
            <a:pPr lvl="0" algn="r" rtl="1">
              <a:buClrTx/>
              <a:buFont typeface="Wingdings" panose="05000000000000000000" pitchFamily="2" charset="2"/>
              <a:buChar char="Ø"/>
            </a:pPr>
            <a:r>
              <a:rPr lang="fa-IR" sz="1800" dirty="0"/>
              <a:t>از نحوه خدمت رسانی در محل انتقاد نکنید. </a:t>
            </a:r>
            <a:endParaRPr lang="fa-IR" sz="1800" dirty="0"/>
          </a:p>
          <a:p>
            <a:pPr lvl="0" algn="r" rtl="1">
              <a:buClrTx/>
              <a:buFont typeface="Wingdings" panose="05000000000000000000" pitchFamily="2" charset="2"/>
              <a:buChar char="Ø"/>
            </a:pPr>
            <a:r>
              <a:rPr lang="fa-IR" sz="1800" dirty="0" smtClean="0"/>
              <a:t>شایعات </a:t>
            </a:r>
            <a:r>
              <a:rPr lang="fa-IR" sz="1800" dirty="0"/>
              <a:t>و گمانه زنی های آنی در مورد خودکشی را منتشر </a:t>
            </a:r>
            <a:r>
              <a:rPr lang="fa-IR" sz="1800" dirty="0" smtClean="0"/>
              <a:t>نکنید.</a:t>
            </a:r>
            <a:endParaRPr lang="fa-IR" sz="1800" b="1" spc="50" dirty="0">
              <a:ln w="0"/>
              <a:solidFill>
                <a:schemeClr val="bg2"/>
              </a:solidFill>
              <a:effectLst>
                <a:innerShdw blurRad="63500" dist="50800" dir="13500000">
                  <a:srgbClr val="000000">
                    <a:alpha val="50000"/>
                  </a:srgbClr>
                </a:innerShdw>
              </a:effectLst>
              <a:latin typeface="Calibri" panose="020F0502020204030204" pitchFamily="34" charset="0"/>
              <a:ea typeface="Calibri" panose="020F0502020204030204" pitchFamily="34" charset="0"/>
              <a:cs typeface="+mj-cs"/>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در مواجهه با صحنه خودکشی و اخبار خودکشی چگونه عمل کنیم؟ </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134473806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r" rtl="1"/>
            <a:r>
              <a:rPr lang="fa-IR" sz="1800" b="1" dirty="0"/>
              <a:t>باید ها و نباید ها هنگام حضور در صحنه خودکشی </a:t>
            </a:r>
            <a:endParaRPr lang="en-US" sz="1800" dirty="0"/>
          </a:p>
          <a:p>
            <a:pPr algn="r" rtl="1"/>
            <a:r>
              <a:rPr lang="fa-IR" sz="1800" b="1" dirty="0">
                <a:solidFill>
                  <a:srgbClr val="FF0000"/>
                </a:solidFill>
              </a:rPr>
              <a:t>نباید </a:t>
            </a:r>
            <a:r>
              <a:rPr lang="fa-IR" sz="1800" b="1" dirty="0" smtClean="0">
                <a:solidFill>
                  <a:srgbClr val="FF0000"/>
                </a:solidFill>
              </a:rPr>
              <a:t>ها</a:t>
            </a:r>
          </a:p>
          <a:p>
            <a:pPr lvl="0" algn="just" rtl="1">
              <a:buClrTx/>
            </a:pPr>
            <a:r>
              <a:rPr lang="fa-IR" sz="1800" dirty="0"/>
              <a:t>قهرمان گرایی نکنید و سعی نکنید فرد را نجات دهید.</a:t>
            </a:r>
            <a:endParaRPr lang="en-US" sz="1800" dirty="0"/>
          </a:p>
          <a:p>
            <a:pPr lvl="0" algn="just" rtl="1">
              <a:buClrTx/>
            </a:pPr>
            <a:r>
              <a:rPr lang="fa-IR" sz="1800" dirty="0"/>
              <a:t>تا زمان رسیدن نیروهای امدادی هیچ اقدامی انجام ندهید. </a:t>
            </a:r>
            <a:endParaRPr lang="en-US" sz="1800" dirty="0"/>
          </a:p>
          <a:p>
            <a:pPr lvl="0" algn="just" rtl="1">
              <a:buClrTx/>
            </a:pPr>
            <a:r>
              <a:rPr lang="fa-IR" sz="1800" dirty="0"/>
              <a:t>فرد را تحریک به خودکشی نکنید.</a:t>
            </a:r>
            <a:endParaRPr lang="en-US" sz="1800" dirty="0"/>
          </a:p>
          <a:p>
            <a:pPr lvl="0" algn="just" rtl="1">
              <a:buClrTx/>
            </a:pPr>
            <a:r>
              <a:rPr lang="fa-IR" sz="1800" dirty="0"/>
              <a:t>در صورت تردید و دودلی و گذر زمان، به گونه ای رفتار نکنید که فرد جرات اقدام نداشته و یا در پی توجه طلبی است.</a:t>
            </a:r>
            <a:endParaRPr lang="en-US" sz="1800" dirty="0"/>
          </a:p>
          <a:p>
            <a:pPr lvl="0" algn="just" rtl="1">
              <a:buClrTx/>
            </a:pPr>
            <a:r>
              <a:rPr lang="fa-IR" sz="1800" dirty="0"/>
              <a:t>به گونه ای رفتار نکنید که فرد قصد جدی ندارد و نمیخواهد بمیرد.</a:t>
            </a:r>
            <a:endParaRPr lang="en-US" sz="1800" dirty="0"/>
          </a:p>
          <a:p>
            <a:pPr lvl="0" algn="just" rtl="1">
              <a:buClrTx/>
            </a:pPr>
            <a:r>
              <a:rPr lang="fa-IR" sz="1800" dirty="0"/>
              <a:t>با جملات منفی با او سخن نگویید مثلا نگویید خنگ یا دیوانه.</a:t>
            </a:r>
            <a:endParaRPr lang="en-US" sz="1800" dirty="0"/>
          </a:p>
          <a:p>
            <a:pPr lvl="0" algn="just" rtl="1">
              <a:buClrTx/>
            </a:pPr>
            <a:r>
              <a:rPr lang="fa-IR" sz="1800" dirty="0"/>
              <a:t>وعده و وعید کاذب ندهید.</a:t>
            </a:r>
            <a:endParaRPr lang="en-US" sz="1800" dirty="0"/>
          </a:p>
          <a:p>
            <a:pPr algn="r" rtl="1"/>
            <a:endParaRPr lang="en-US" sz="1800" dirty="0">
              <a:solidFill>
                <a:srgbClr val="FF0000"/>
              </a:solidFill>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در مواجهه با صحنه خودکشی و اخبار خودکشی چگونه عمل کنیم؟ </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3822000821"/>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r" rtl="1"/>
            <a:r>
              <a:rPr lang="fa-IR" sz="1800" b="1" dirty="0"/>
              <a:t>باید ها و نباید ها هنگام حضور در صحنه خودکشی </a:t>
            </a:r>
            <a:endParaRPr lang="en-US" sz="1800" dirty="0"/>
          </a:p>
          <a:p>
            <a:pPr algn="r" rtl="1"/>
            <a:r>
              <a:rPr lang="fa-IR" sz="1800" b="1" dirty="0">
                <a:solidFill>
                  <a:srgbClr val="FF0000"/>
                </a:solidFill>
              </a:rPr>
              <a:t>نباید </a:t>
            </a:r>
            <a:r>
              <a:rPr lang="fa-IR" sz="1800" b="1" dirty="0" smtClean="0">
                <a:solidFill>
                  <a:srgbClr val="FF0000"/>
                </a:solidFill>
              </a:rPr>
              <a:t>ها</a:t>
            </a:r>
          </a:p>
          <a:p>
            <a:pPr lvl="0" algn="r" rtl="1">
              <a:buClrTx/>
            </a:pPr>
            <a:r>
              <a:rPr lang="fa-IR" sz="1400" dirty="0"/>
              <a:t>او را سرزنش یا تحقیر نکنید.</a:t>
            </a:r>
            <a:endParaRPr lang="en-US" sz="1400" dirty="0"/>
          </a:p>
          <a:p>
            <a:pPr lvl="0" algn="r" rtl="1">
              <a:buClrTx/>
            </a:pPr>
            <a:r>
              <a:rPr lang="fa-IR" sz="1400" dirty="0"/>
              <a:t>نخندید یا فرد را شرمنده نکنید.</a:t>
            </a:r>
            <a:endParaRPr lang="en-US" sz="1400" dirty="0"/>
          </a:p>
          <a:p>
            <a:pPr lvl="0" algn="r" rtl="1">
              <a:buClrTx/>
            </a:pPr>
            <a:r>
              <a:rPr lang="fa-IR" sz="1400" dirty="0" smtClean="0"/>
              <a:t>او را </a:t>
            </a:r>
            <a:r>
              <a:rPr lang="fa-IR" sz="1400" dirty="0"/>
              <a:t>نصیحت نکنید.</a:t>
            </a:r>
            <a:endParaRPr lang="en-US" sz="1400" dirty="0"/>
          </a:p>
          <a:p>
            <a:pPr lvl="0" algn="r" rtl="1">
              <a:buClrTx/>
            </a:pPr>
            <a:r>
              <a:rPr lang="fa-IR" sz="1400" dirty="0"/>
              <a:t>با او بحث نکنید و از دست او عصبانی نشوید.</a:t>
            </a:r>
            <a:endParaRPr lang="en-US" sz="1400" dirty="0"/>
          </a:p>
          <a:p>
            <a:pPr lvl="0" algn="r" rtl="1">
              <a:buClrTx/>
            </a:pPr>
            <a:r>
              <a:rPr lang="fa-IR" sz="1400" dirty="0" smtClean="0"/>
              <a:t>او را </a:t>
            </a:r>
            <a:r>
              <a:rPr lang="fa-IR" sz="1400" dirty="0"/>
              <a:t>ضعیف یا خودخواه خطاب نکنید.</a:t>
            </a:r>
            <a:endParaRPr lang="en-US" sz="1400" dirty="0"/>
          </a:p>
          <a:p>
            <a:pPr lvl="0" algn="r" rtl="1">
              <a:buClrTx/>
            </a:pPr>
            <a:r>
              <a:rPr lang="fa-IR" sz="1400" dirty="0" smtClean="0"/>
              <a:t>او </a:t>
            </a:r>
            <a:r>
              <a:rPr lang="fa-IR" sz="1400" dirty="0"/>
              <a:t>را فاقد عقل و یا اراده خطاب نکنید.</a:t>
            </a:r>
            <a:endParaRPr lang="en-US" sz="1400" dirty="0"/>
          </a:p>
          <a:p>
            <a:pPr lvl="0" algn="r" rtl="1">
              <a:buClrTx/>
            </a:pPr>
            <a:r>
              <a:rPr lang="fa-IR" sz="1400" dirty="0"/>
              <a:t>به او احساس گناه ندهید مثلا مادرت چه گناهی کرده.</a:t>
            </a:r>
            <a:endParaRPr lang="en-US" sz="1400" dirty="0"/>
          </a:p>
          <a:p>
            <a:pPr lvl="0" algn="r" rtl="1">
              <a:buClrTx/>
            </a:pPr>
            <a:r>
              <a:rPr lang="fa-IR" sz="1400" dirty="0"/>
              <a:t>سرگذشت دیگران را برای او بازگو نکنید. </a:t>
            </a:r>
            <a:endParaRPr lang="en-US" sz="1400" dirty="0"/>
          </a:p>
          <a:p>
            <a:pPr lvl="0" algn="r" rtl="1">
              <a:buClrTx/>
            </a:pPr>
            <a:r>
              <a:rPr lang="fa-IR" sz="1400" dirty="0"/>
              <a:t>به او نگویید دیگران مشکلاتی بدتر از او دارند.</a:t>
            </a:r>
            <a:endParaRPr lang="en-US" sz="1400" dirty="0"/>
          </a:p>
          <a:p>
            <a:pPr lvl="0" algn="r" rtl="1">
              <a:buClrTx/>
            </a:pPr>
            <a:r>
              <a:rPr lang="fa-IR" sz="1400" dirty="0"/>
              <a:t>درباره مشکلات خود با او صحبت نکنید.</a:t>
            </a:r>
            <a:endParaRPr lang="en-US" sz="1400" dirty="0"/>
          </a:p>
          <a:p>
            <a:pPr lvl="0" algn="r" rtl="1">
              <a:buClrTx/>
            </a:pPr>
            <a:r>
              <a:rPr lang="fa-IR" sz="1400" dirty="0"/>
              <a:t>ارزش ها و اعتقادات شخصی خود را مثلا به جهنم خواهی رفت را بیان نکنید.</a:t>
            </a:r>
            <a:endParaRPr lang="en-US" sz="1400" dirty="0"/>
          </a:p>
          <a:p>
            <a:pPr lvl="0" algn="r" rtl="1">
              <a:buClrTx/>
            </a:pPr>
            <a:r>
              <a:rPr lang="fa-IR" sz="1400" dirty="0"/>
              <a:t>سعی نکنید فرد را وادار به صحبت کنید.</a:t>
            </a:r>
            <a:endParaRPr lang="en-US" sz="1400" dirty="0"/>
          </a:p>
          <a:p>
            <a:pPr lvl="0" algn="r" rtl="1">
              <a:buClrTx/>
            </a:pPr>
            <a:r>
              <a:rPr lang="fa-IR" sz="1400" dirty="0"/>
              <a:t>اگر شروع  به صحبت کرد صحبت های فرد را  قطع نکنید</a:t>
            </a:r>
            <a:r>
              <a:rPr lang="fa-IR" sz="1800" dirty="0"/>
              <a:t>.  </a:t>
            </a:r>
            <a:endParaRPr lang="en-US" sz="1800" dirty="0"/>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در مواجهه با صحنه خودکشی و اخبار خودکشی چگونه عمل کنیم؟ </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4001433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2581" y="1390918"/>
            <a:ext cx="10071278" cy="5215943"/>
          </a:xfrm>
          <a:prstGeom prst="roundRect">
            <a:avLst/>
          </a:prstGeom>
          <a:solidFill>
            <a:schemeClr val="tx1">
              <a:lumMod val="95000"/>
            </a:schemeClr>
          </a:solidFill>
        </p:spPr>
        <p:style>
          <a:lnRef idx="2">
            <a:schemeClr val="accent2"/>
          </a:lnRef>
          <a:fillRef idx="1">
            <a:schemeClr val="lt1"/>
          </a:fillRef>
          <a:effectRef idx="0">
            <a:schemeClr val="accent2"/>
          </a:effectRef>
          <a:fontRef idx="minor">
            <a:schemeClr val="dk1"/>
          </a:fontRef>
        </p:style>
        <p:txBody>
          <a:bodyPr>
            <a:noAutofit/>
          </a:bodyPr>
          <a:lstStyle/>
          <a:p>
            <a:pPr marL="0" marR="0" indent="0" algn="just" rtl="1">
              <a:lnSpc>
                <a:spcPct val="107000"/>
              </a:lnSpc>
              <a:spcBef>
                <a:spcPts val="0"/>
              </a:spcBef>
              <a:spcAft>
                <a:spcPts val="800"/>
              </a:spcAft>
              <a:buNone/>
            </a:pPr>
            <a:r>
              <a:rPr lang="fa-IR" sz="2400" b="1" dirty="0" smtClean="0">
                <a:solidFill>
                  <a:srgbClr val="FF0000"/>
                </a:solidFill>
                <a:latin typeface="Century Schoolbook"/>
                <a:cs typeface="B Nazanin"/>
              </a:rPr>
              <a:t>باور غلط: </a:t>
            </a:r>
            <a:r>
              <a:rPr lang="fa-IR" sz="2400" dirty="0" smtClean="0">
                <a:solidFill>
                  <a:srgbClr val="000000"/>
                </a:solidFill>
                <a:latin typeface="Century Schoolbook"/>
                <a:cs typeface="B Nazanin"/>
              </a:rPr>
              <a:t>خودکشی </a:t>
            </a:r>
            <a:r>
              <a:rPr lang="fa-IR" sz="2400" dirty="0">
                <a:solidFill>
                  <a:srgbClr val="000000"/>
                </a:solidFill>
                <a:latin typeface="Century Schoolbook"/>
                <a:cs typeface="B Nazanin"/>
              </a:rPr>
              <a:t>همیشه ارثی است، عبارتی غلط است</a:t>
            </a:r>
            <a:r>
              <a:rPr lang="fa-IR" sz="2400" dirty="0" smtClean="0">
                <a:solidFill>
                  <a:srgbClr val="000000"/>
                </a:solidFill>
                <a:latin typeface="Century Schoolbook"/>
                <a:cs typeface="B Nazanin"/>
              </a:rPr>
              <a:t>.</a:t>
            </a:r>
          </a:p>
          <a:p>
            <a:pPr marL="0" marR="0" indent="0" algn="just" rtl="1">
              <a:lnSpc>
                <a:spcPct val="107000"/>
              </a:lnSpc>
              <a:spcBef>
                <a:spcPts val="0"/>
              </a:spcBef>
              <a:spcAft>
                <a:spcPts val="800"/>
              </a:spcAft>
              <a:buNone/>
            </a:pPr>
            <a:endParaRPr lang="fa-IR" sz="2400" dirty="0">
              <a:solidFill>
                <a:srgbClr val="000000"/>
              </a:solidFill>
              <a:latin typeface="Century Schoolbook"/>
              <a:cs typeface="B Nazanin"/>
            </a:endParaRPr>
          </a:p>
          <a:p>
            <a:pPr marL="0" marR="0" indent="0" algn="just" rtl="1">
              <a:lnSpc>
                <a:spcPct val="107000"/>
              </a:lnSpc>
              <a:spcBef>
                <a:spcPts val="0"/>
              </a:spcBef>
              <a:spcAft>
                <a:spcPts val="800"/>
              </a:spcAft>
              <a:buNone/>
            </a:pPr>
            <a:r>
              <a:rPr lang="fa-IR" sz="2400" b="1" dirty="0" smtClean="0">
                <a:solidFill>
                  <a:srgbClr val="00B050"/>
                </a:solidFill>
                <a:latin typeface="Century Schoolbook"/>
                <a:cs typeface="B Nazanin"/>
              </a:rPr>
              <a:t>واقعیت: </a:t>
            </a:r>
            <a:r>
              <a:rPr lang="fa-IR" sz="2400" dirty="0" smtClean="0">
                <a:solidFill>
                  <a:srgbClr val="000000"/>
                </a:solidFill>
                <a:latin typeface="Century Schoolbook"/>
                <a:cs typeface="B Nazanin"/>
              </a:rPr>
              <a:t>همه </a:t>
            </a:r>
            <a:r>
              <a:rPr lang="fa-IR" sz="2400" dirty="0">
                <a:solidFill>
                  <a:srgbClr val="000000"/>
                </a:solidFill>
                <a:latin typeface="Century Schoolbook"/>
                <a:cs typeface="B Nazanin"/>
              </a:rPr>
              <a:t>ی خودکشی ها به وراثت مربوط نمی شود. اگرچه که وجود موارد خودکشی در خانواده عاملی </a:t>
            </a:r>
            <a:r>
              <a:rPr lang="fa-IR" sz="2400" dirty="0" smtClean="0">
                <a:solidFill>
                  <a:srgbClr val="000000"/>
                </a:solidFill>
                <a:latin typeface="Century Schoolbook"/>
                <a:cs typeface="B Nazanin"/>
              </a:rPr>
              <a:t>مهم برای </a:t>
            </a:r>
            <a:r>
              <a:rPr lang="fa-IR" sz="2400" dirty="0">
                <a:solidFill>
                  <a:srgbClr val="000000"/>
                </a:solidFill>
                <a:latin typeface="Century Schoolbook"/>
                <a:cs typeface="B Nazanin"/>
              </a:rPr>
              <a:t>پیش بینی رفتارهای خودکشی است به خصوص در خانواده هایی که افسردگی رایج است</a:t>
            </a:r>
            <a:endParaRPr lang="fa-IR" sz="2400" dirty="0" smtClean="0">
              <a:solidFill>
                <a:srgbClr val="000000"/>
              </a:solidFill>
              <a:latin typeface="Century Schoolbook"/>
              <a:cs typeface="B Nazanin"/>
            </a:endParaRPr>
          </a:p>
        </p:txBody>
      </p:sp>
      <p:sp>
        <p:nvSpPr>
          <p:cNvPr id="2" name="Rounded Rectangle 1"/>
          <p:cNvSpPr/>
          <p:nvPr/>
        </p:nvSpPr>
        <p:spPr>
          <a:xfrm>
            <a:off x="1146220" y="141668"/>
            <a:ext cx="9144000" cy="1249250"/>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sz="2400" b="1" dirty="0">
                <a:ln w="12700">
                  <a:solidFill>
                    <a:schemeClr val="accent5"/>
                  </a:solidFill>
                  <a:prstDash val="solid"/>
                </a:ln>
                <a:pattFill prst="ltDnDiag">
                  <a:fgClr>
                    <a:schemeClr val="accent5">
                      <a:lumMod val="60000"/>
                      <a:lumOff val="40000"/>
                    </a:schemeClr>
                  </a:fgClr>
                  <a:bgClr>
                    <a:schemeClr val="bg1"/>
                  </a:bgClr>
                </a:pattFill>
              </a:rPr>
              <a:t>باورهاي نادرست و واقعیت ها در مورد خودکشی</a:t>
            </a:r>
          </a:p>
        </p:txBody>
      </p:sp>
    </p:spTree>
    <p:extLst>
      <p:ext uri="{BB962C8B-B14F-4D97-AF65-F5344CB8AC3E}">
        <p14:creationId xmlns:p14="http://schemas.microsoft.com/office/powerpoint/2010/main" val="1448493872"/>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r" rtl="1"/>
            <a:r>
              <a:rPr lang="fa-IR" sz="1800" b="1" dirty="0"/>
              <a:t>باید ها و نباید ها هنگام حضور در صحنه خودکشی </a:t>
            </a:r>
            <a:endParaRPr lang="en-US" sz="1800" dirty="0"/>
          </a:p>
          <a:p>
            <a:pPr algn="r" rtl="1"/>
            <a:r>
              <a:rPr lang="fa-IR" sz="1800" b="1" dirty="0" smtClean="0">
                <a:solidFill>
                  <a:srgbClr val="00B050"/>
                </a:solidFill>
              </a:rPr>
              <a:t>باید ها</a:t>
            </a:r>
          </a:p>
          <a:p>
            <a:pPr lvl="0" algn="just" rtl="1">
              <a:buClrTx/>
            </a:pPr>
            <a:r>
              <a:rPr lang="fa-IR" sz="1800" dirty="0"/>
              <a:t>به محض اطلاع </a:t>
            </a:r>
            <a:r>
              <a:rPr lang="fa-IR" sz="1800" dirty="0" smtClean="0"/>
              <a:t>با </a:t>
            </a:r>
            <a:r>
              <a:rPr lang="fa-IR" sz="1800" dirty="0"/>
              <a:t>123، 125، 115 و یا 110 تماس بگیرید.</a:t>
            </a:r>
            <a:endParaRPr lang="en-US" sz="1800" dirty="0"/>
          </a:p>
          <a:p>
            <a:pPr lvl="0" algn="just" rtl="1">
              <a:buClrTx/>
            </a:pPr>
            <a:r>
              <a:rPr lang="fa-IR" sz="1800" dirty="0"/>
              <a:t>کودکانان و نوجوانان را از محل دور کنید. </a:t>
            </a:r>
            <a:endParaRPr lang="en-US" sz="1800" dirty="0"/>
          </a:p>
          <a:p>
            <a:pPr lvl="0" algn="just" rtl="1">
              <a:buClrTx/>
            </a:pPr>
            <a:r>
              <a:rPr lang="fa-IR" sz="1800" dirty="0"/>
              <a:t>در صورت داشتن اطلاعاتی در مورد فرد، روش خودکشی و یا نحوه کمک رسانی مطابق با شرایط بوجود آمده این اطلاعات را در اختیار نیروهای امدادی قرار دهید.</a:t>
            </a:r>
            <a:endParaRPr lang="en-US" sz="1800" dirty="0"/>
          </a:p>
          <a:p>
            <a:pPr lvl="0" algn="just" rtl="1">
              <a:buClrTx/>
            </a:pPr>
            <a:r>
              <a:rPr lang="fa-IR" sz="1800" dirty="0"/>
              <a:t>در صورت شروع صحبت با شما، خوب گوش دهید و خونسرد باشید. </a:t>
            </a:r>
            <a:endParaRPr lang="en-US" sz="1800" dirty="0"/>
          </a:p>
          <a:p>
            <a:pPr lvl="0" algn="just" rtl="1">
              <a:buClrTx/>
            </a:pPr>
            <a:r>
              <a:rPr lang="fa-IR" sz="1800" dirty="0"/>
              <a:t>به او احترام بگذارید و حرف هایش را جدی بگیرید. </a:t>
            </a:r>
            <a:endParaRPr lang="en-US" sz="1800" dirty="0"/>
          </a:p>
          <a:p>
            <a:pPr lvl="0" algn="just" rtl="1">
              <a:buClrTx/>
            </a:pPr>
            <a:r>
              <a:rPr lang="fa-IR" sz="1800" dirty="0"/>
              <a:t>اجازه دهید راحت و صادقانه در مورد افکار و احساساتش صحبت کند.</a:t>
            </a:r>
            <a:endParaRPr lang="en-US" sz="1800" dirty="0"/>
          </a:p>
          <a:p>
            <a:pPr lvl="0" algn="just" rtl="1">
              <a:buClrTx/>
            </a:pPr>
            <a:r>
              <a:rPr lang="fa-IR" sz="1800" dirty="0"/>
              <a:t>احساسات او را درک کنید. </a:t>
            </a:r>
            <a:endParaRPr lang="en-US" sz="1800" dirty="0"/>
          </a:p>
          <a:p>
            <a:pPr lvl="0" algn="just" rtl="1">
              <a:buClrTx/>
            </a:pPr>
            <a:r>
              <a:rPr lang="fa-IR" sz="1800" dirty="0"/>
              <a:t>توجه، مهربانی و همدلی خود را نشان دهید و تا زمان رسیدن نیروهای امدادی منتظر بمانید. </a:t>
            </a:r>
            <a:endParaRPr lang="en-US" sz="1800" dirty="0"/>
          </a:p>
          <a:p>
            <a:pPr algn="r" rtl="1"/>
            <a:endParaRPr lang="fa-IR" sz="1800" b="1" dirty="0" smtClean="0">
              <a:solidFill>
                <a:srgbClr val="00B050"/>
              </a:solidFill>
            </a:endParaRPr>
          </a:p>
          <a:p>
            <a:pPr algn="r" rtl="1"/>
            <a:endParaRPr lang="en-US" sz="1800" dirty="0">
              <a:solidFill>
                <a:srgbClr val="FF0000"/>
              </a:solidFill>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در مواجهه با صحنه خودکشی و اخبار خودکشی چگونه عمل کنیم؟ </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307764491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r>
              <a:rPr lang="fa-IR" sz="1800" b="1" dirty="0"/>
              <a:t>باید و نباید ها در مورد انتشار اخبار خودکشی </a:t>
            </a:r>
            <a:endParaRPr lang="en-US" sz="1800" dirty="0"/>
          </a:p>
          <a:p>
            <a:pPr algn="just" rtl="1"/>
            <a:r>
              <a:rPr lang="fa-IR" sz="1800" b="1" dirty="0">
                <a:solidFill>
                  <a:srgbClr val="FF0000"/>
                </a:solidFill>
              </a:rPr>
              <a:t>نباید ها</a:t>
            </a:r>
            <a:endParaRPr lang="en-US" sz="1800" dirty="0">
              <a:solidFill>
                <a:srgbClr val="FF0000"/>
              </a:solidFill>
            </a:endParaRPr>
          </a:p>
          <a:p>
            <a:pPr lvl="0" algn="just" rtl="1">
              <a:buClrTx/>
              <a:buFont typeface="Wingdings" panose="05000000000000000000" pitchFamily="2" charset="2"/>
              <a:buChar char="Ø"/>
            </a:pPr>
            <a:r>
              <a:rPr lang="fa-IR" sz="1800" dirty="0"/>
              <a:t>اخبار مربوط به خودکشی را برجسته نکنید و از تکرار آنها خودداری کنید</a:t>
            </a:r>
            <a:r>
              <a:rPr lang="fa-IR" sz="1800" dirty="0" smtClean="0"/>
              <a:t>.</a:t>
            </a:r>
          </a:p>
          <a:p>
            <a:pPr lvl="0" algn="just" rtl="1">
              <a:buClrTx/>
            </a:pPr>
            <a:r>
              <a:rPr lang="fa-IR" sz="1800" dirty="0"/>
              <a:t>در تیتر اخبار از اصطلاح (خودکشی) و همچنین اشاره ی صریح به روش یا محل خودکشی استفاده نکنید</a:t>
            </a:r>
            <a:r>
              <a:rPr lang="en-US" sz="1800" dirty="0"/>
              <a:t>.</a:t>
            </a:r>
          </a:p>
          <a:p>
            <a:pPr lvl="0" algn="just" rtl="1">
              <a:buClrTx/>
            </a:pPr>
            <a:r>
              <a:rPr lang="fa-IR" sz="1800" dirty="0"/>
              <a:t>یادداشت خودکشی، آخرین پیامک ها، پست های شبکه های اجتماعی و ایمیل های فرد متوفی را منتشر نکنید</a:t>
            </a:r>
            <a:r>
              <a:rPr lang="en-US" sz="1800" dirty="0"/>
              <a:t>.</a:t>
            </a:r>
          </a:p>
          <a:p>
            <a:pPr lvl="0" algn="just" rtl="1">
              <a:buClrTx/>
            </a:pPr>
            <a:r>
              <a:rPr lang="fa-IR" sz="1800" dirty="0"/>
              <a:t>خبر خودکشی را شور انگیز و هیجان انگیز نکنید و آن را بزرگنمایی نکنید. </a:t>
            </a:r>
            <a:endParaRPr lang="en-US" sz="1800" dirty="0"/>
          </a:p>
          <a:p>
            <a:pPr lvl="0" algn="just" rtl="1">
              <a:buClrTx/>
            </a:pPr>
            <a:r>
              <a:rPr lang="fa-IR" sz="1800" dirty="0"/>
              <a:t>خودکشی را عاشقانه سازی نکنید. خودکشی علت های پیچیده ای دارد.</a:t>
            </a:r>
            <a:endParaRPr lang="en-US" sz="1800" dirty="0"/>
          </a:p>
          <a:p>
            <a:pPr lvl="0" algn="just" rtl="1">
              <a:buClrTx/>
            </a:pPr>
            <a:r>
              <a:rPr lang="fa-IR" sz="1800" dirty="0"/>
              <a:t>از معرفی خودکشی به عنوان عملی تحسین برانگیز و قهرمانانه خود داری کنید.</a:t>
            </a:r>
            <a:endParaRPr lang="en-US" sz="1800" dirty="0"/>
          </a:p>
          <a:p>
            <a:pPr lvl="0" algn="just" rtl="1">
              <a:buClrTx/>
            </a:pPr>
            <a:r>
              <a:rPr lang="fa-IR" sz="1800" dirty="0"/>
              <a:t>خبر خودکشی را به گونه ای بیان نکنید که از خودکشی فرد تجلیل شده باشد. </a:t>
            </a:r>
            <a:endParaRPr lang="fa-IR" sz="1800" b="1" dirty="0" smtClean="0">
              <a:solidFill>
                <a:srgbClr val="00B050"/>
              </a:solidFill>
            </a:endParaRPr>
          </a:p>
          <a:p>
            <a:pPr algn="just" rtl="1"/>
            <a:endParaRPr lang="en-US" sz="1800" dirty="0">
              <a:solidFill>
                <a:srgbClr val="FF0000"/>
              </a:solidFill>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در مواجهه با صحنه خودکشی و اخبار خودکشی چگونه عمل کنیم؟ </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118572190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r>
              <a:rPr lang="fa-IR" sz="1800" b="1" dirty="0"/>
              <a:t>باید و نباید ها در مورد انتشار اخبار خودکشی </a:t>
            </a:r>
            <a:endParaRPr lang="en-US" sz="1800" dirty="0"/>
          </a:p>
          <a:p>
            <a:pPr algn="just" rtl="1"/>
            <a:r>
              <a:rPr lang="fa-IR" sz="1800" b="1" dirty="0">
                <a:solidFill>
                  <a:srgbClr val="FF0000"/>
                </a:solidFill>
              </a:rPr>
              <a:t>نباید ها</a:t>
            </a:r>
            <a:endParaRPr lang="en-US" sz="1800" dirty="0">
              <a:solidFill>
                <a:srgbClr val="FF0000"/>
              </a:solidFill>
            </a:endParaRPr>
          </a:p>
          <a:p>
            <a:pPr lvl="0" algn="r" rtl="1">
              <a:buClrTx/>
            </a:pPr>
            <a:r>
              <a:rPr lang="fa-IR" sz="1800" dirty="0"/>
              <a:t>از ادبیاتی که باعث حساس شدن مردم یا عادی‌سازی پدیده‌ی خودکشی مي‌شود یا آن را راهکار سازنده‌ای در مقابله با مشکلات نشان می‌دهد استفاده نکنید.</a:t>
            </a:r>
            <a:endParaRPr lang="en-US" sz="1800" dirty="0"/>
          </a:p>
          <a:p>
            <a:pPr lvl="0" algn="r" rtl="1">
              <a:buClrTx/>
            </a:pPr>
            <a:r>
              <a:rPr lang="fa-IR" sz="1800" dirty="0"/>
              <a:t>گمانه زنی ها در مورد علت خودکشی را منتشر نکنید</a:t>
            </a:r>
            <a:r>
              <a:rPr lang="en-US" sz="1800" dirty="0"/>
              <a:t>.</a:t>
            </a:r>
          </a:p>
          <a:p>
            <a:pPr lvl="0" algn="r" rtl="1">
              <a:buClrTx/>
            </a:pPr>
            <a:r>
              <a:rPr lang="fa-IR" sz="1800" dirty="0"/>
              <a:t>از توصیف خودکشی به عنوان مسئله ای غیر قابل توضیح یا ساده انگارانه خوداری کنید. مثلا علارغم اینکه همه چیز برای او فراهم بود خودکشی کرد و یا دختری بخاطر اینکه اجازه رفتن به مهمانی را نداشت خودکشی کرد. فراموش نکنید خودکشی هیچ گاه در نتیجه یک عامل یا حادثه اتفاق نمی افتد.</a:t>
            </a:r>
            <a:endParaRPr lang="en-US" sz="1800" dirty="0"/>
          </a:p>
          <a:p>
            <a:pPr lvl="0" algn="r" rtl="1">
              <a:buClrTx/>
            </a:pPr>
            <a:r>
              <a:rPr lang="fa-IR" sz="1800" dirty="0"/>
              <a:t>از بیان جزییات روش خودکشی خود داری کنید مثلا استفاده از داروها، نام داروها و مقدار دارو مصرفی می تواند آسیب رسان باشد. </a:t>
            </a:r>
            <a:endParaRPr lang="en-US" sz="1800" dirty="0"/>
          </a:p>
          <a:p>
            <a:pPr lvl="0" algn="r" rtl="1">
              <a:buClrTx/>
            </a:pPr>
            <a:r>
              <a:rPr lang="fa-IR" sz="1800" dirty="0"/>
              <a:t>از انتشار عکس هایی از روش خودکشی  و یا مکان خودکشی به ویژه از گزارش روشهای جدید یا غیرمعمول خودداری کنید</a:t>
            </a:r>
            <a:r>
              <a:rPr lang="en-US" sz="1800" dirty="0"/>
              <a:t>.</a:t>
            </a:r>
          </a:p>
          <a:p>
            <a:pPr algn="just" rtl="1"/>
            <a:endParaRPr lang="en-US" sz="1800" dirty="0">
              <a:solidFill>
                <a:srgbClr val="FF0000"/>
              </a:solidFill>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در مواجهه با صحنه خودکشی و اخبار خودکشی چگونه عمل کنیم؟ </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376071620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r>
              <a:rPr lang="fa-IR" sz="1800" b="1" dirty="0"/>
              <a:t>باید و نباید ها در مورد انتشار اخبار خودکشی </a:t>
            </a:r>
            <a:endParaRPr lang="en-US" sz="1800" dirty="0"/>
          </a:p>
          <a:p>
            <a:pPr algn="just" rtl="1"/>
            <a:r>
              <a:rPr lang="fa-IR" sz="1800" b="1" dirty="0">
                <a:solidFill>
                  <a:srgbClr val="FF0000"/>
                </a:solidFill>
              </a:rPr>
              <a:t>نباید ها</a:t>
            </a:r>
            <a:endParaRPr lang="en-US" sz="1800" dirty="0">
              <a:solidFill>
                <a:srgbClr val="FF0000"/>
              </a:solidFill>
            </a:endParaRPr>
          </a:p>
          <a:p>
            <a:pPr lvl="0" algn="just" rtl="1">
              <a:buClrTx/>
            </a:pPr>
            <a:r>
              <a:rPr lang="fa-IR" sz="1800" dirty="0"/>
              <a:t>از انتشار فیلم یا معرفی لینک رسانه های اجتماعی که حاوی اطلاعات مربوط به صحنه ی خودکشی هستند خودداری کنید. تحقیقات نشان میدهند که تصاویر مرتبط با عمل خودکشی ممکن است در آینده در شرایطی از جمله در جریان بحران های شخصی</a:t>
            </a:r>
            <a:r>
              <a:rPr lang="en-US" sz="1800" dirty="0"/>
              <a:t>- </a:t>
            </a:r>
            <a:r>
              <a:rPr lang="fa-IR" sz="1800" dirty="0"/>
              <a:t>دوباره در خوانندگان آسیب پذیر فعال و محرک رفتار خودکشی در آنها شوند.</a:t>
            </a:r>
            <a:endParaRPr lang="en-US" sz="1800" dirty="0"/>
          </a:p>
          <a:p>
            <a:pPr lvl="0" algn="just" rtl="1">
              <a:buClrTx/>
            </a:pPr>
            <a:r>
              <a:rPr lang="fa-IR" sz="1800" dirty="0"/>
              <a:t>تولید و پخش فیلم هائی که براساس داستانهای واقعی از خودکشی افراد ساخته شده باشند می تواند خطر خودکشی را در افراد مستعد افزایش دهد لذا از ذکر عبارتهائی چون این داستان واقعی است</a:t>
            </a:r>
            <a:r>
              <a:rPr lang="en-US" sz="1800" dirty="0"/>
              <a:t>  </a:t>
            </a:r>
            <a:r>
              <a:rPr lang="fa-IR" sz="1800" dirty="0"/>
              <a:t>بپرهیزید</a:t>
            </a:r>
            <a:r>
              <a:rPr lang="en-US" sz="1800" dirty="0"/>
              <a:t>.</a:t>
            </a:r>
          </a:p>
          <a:p>
            <a:pPr lvl="0" algn="just" rtl="1">
              <a:buClrTx/>
            </a:pPr>
            <a:r>
              <a:rPr lang="fa-IR" sz="1800" dirty="0"/>
              <a:t>از بیان جزییات محل اقدام به خودکشی خودداری کنید. </a:t>
            </a:r>
            <a:endParaRPr lang="en-US" sz="1800" dirty="0"/>
          </a:p>
          <a:p>
            <a:pPr lvl="0" algn="just" rtl="1">
              <a:buClrTx/>
            </a:pPr>
            <a:r>
              <a:rPr lang="fa-IR" sz="1800" dirty="0"/>
              <a:t>از ادبیات حساسیت برانگیز برای توصیف مکان خودکشی استفاده نکنید</a:t>
            </a:r>
            <a:r>
              <a:rPr lang="en-US" sz="1800" dirty="0"/>
              <a:t>.</a:t>
            </a:r>
          </a:p>
          <a:p>
            <a:pPr lvl="0" algn="just" rtl="1">
              <a:buClrTx/>
            </a:pPr>
            <a:r>
              <a:rPr lang="fa-IR" sz="1800" dirty="0"/>
              <a:t>مکرر به ذکر تعداد خودکشی های رخ داده در آن مکان اشاره نکنید</a:t>
            </a:r>
            <a:r>
              <a:rPr lang="en-US" sz="1800" dirty="0"/>
              <a:t>.</a:t>
            </a:r>
          </a:p>
          <a:p>
            <a:pPr algn="just" rtl="1"/>
            <a:endParaRPr lang="en-US" sz="1800" dirty="0">
              <a:solidFill>
                <a:srgbClr val="FF0000"/>
              </a:solidFill>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در مواجهه با صحنه خودکشی و اخبار خودکشی چگونه عمل کنیم؟ </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30786779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r>
              <a:rPr lang="fa-IR" sz="1800" b="1" dirty="0"/>
              <a:t>باید و نباید ها در مورد انتشار اخبار خودکشی </a:t>
            </a:r>
            <a:endParaRPr lang="en-US" sz="1800" dirty="0"/>
          </a:p>
          <a:p>
            <a:pPr algn="just" rtl="1"/>
            <a:r>
              <a:rPr lang="fa-IR" sz="1800" b="1" dirty="0">
                <a:solidFill>
                  <a:srgbClr val="FF0000"/>
                </a:solidFill>
              </a:rPr>
              <a:t>نباید ها</a:t>
            </a:r>
            <a:endParaRPr lang="en-US" sz="1800" dirty="0">
              <a:solidFill>
                <a:srgbClr val="FF0000"/>
              </a:solidFill>
            </a:endParaRPr>
          </a:p>
          <a:p>
            <a:pPr lvl="0" algn="just" rtl="1">
              <a:buClrTx/>
            </a:pPr>
            <a:r>
              <a:rPr lang="fa-IR" sz="1800" dirty="0"/>
              <a:t>گاهی اوقات ممکن است یک مکان به نام (مکانی برای خودکشی)  شهرت پیدا کند؛ مثلاً پل یا ساختمانی بلند، پرتگاه یا ایستگاه راه آهن یا تردد در محلی که قبلاً مواردی از خودکشی در آن رخ داده است. چنین مکانهایی را تبلیغ نکنید</a:t>
            </a:r>
            <a:r>
              <a:rPr lang="en-US" sz="1800" dirty="0"/>
              <a:t>.</a:t>
            </a:r>
          </a:p>
          <a:p>
            <a:pPr lvl="0" algn="just" rtl="1">
              <a:buClrTx/>
            </a:pPr>
            <a:r>
              <a:rPr lang="fa-IR" sz="1800" dirty="0" smtClean="0"/>
              <a:t>مرگ شخصیت های مشهور را بزرگنمایی نکنید. نباید از خودکشی فرد تجلیل یا جزئیات روش خودکشی او را بیان کنید</a:t>
            </a:r>
            <a:r>
              <a:rPr lang="en-US" sz="1800" dirty="0" smtClean="0"/>
              <a:t>.</a:t>
            </a:r>
          </a:p>
          <a:p>
            <a:pPr lvl="0" algn="just" rtl="1">
              <a:buClrTx/>
            </a:pPr>
            <a:r>
              <a:rPr lang="fa-IR" sz="1800" dirty="0" smtClean="0"/>
              <a:t>خودکشی </a:t>
            </a:r>
            <a:r>
              <a:rPr lang="fa-IR" sz="1800" dirty="0"/>
              <a:t>افراد مشهور ارزش خبری دارد و غالبا توجه مردم را جلب میکند و احتمال خودکشی های تقلیدی را افزایش میدهد. خودکشی افراد مشهور را منتشر نکنید.</a:t>
            </a:r>
            <a:endParaRPr lang="en-US" sz="1800" dirty="0"/>
          </a:p>
          <a:p>
            <a:pPr lvl="0" algn="just" rtl="1">
              <a:buClrTx/>
            </a:pPr>
            <a:r>
              <a:rPr lang="fa-IR" sz="1800" dirty="0"/>
              <a:t>در صورت مشاهده فیلم و یا ارسال فیلم در فضای مجازی به هیچ عنوان فیلم را با دیگران به اشتراک نگذارید و چرخه انتشار را قطع کنید- شاید این محتوا هیجان انگیز بوده و حتی باعث دیده شدن بیشتر صفحه شما شود ولی همیشه به خاطر داشته باشید انتشار اخبار خودکشی با جزییات میتواند خطر خودکشی را در افراد آسیب پذیر و مستعد خودکشی حتی در دنبال کننده های صفحه خود شما افزایش دهد. </a:t>
            </a:r>
            <a:endParaRPr lang="en-US" sz="1800" dirty="0"/>
          </a:p>
          <a:p>
            <a:pPr algn="just" rtl="1"/>
            <a:endParaRPr lang="en-US" sz="1800" dirty="0">
              <a:solidFill>
                <a:srgbClr val="FF0000"/>
              </a:solidFill>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در مواجهه با صحنه خودکشی و اخبار خودکشی چگونه عمل کنیم؟ </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35075356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r>
              <a:rPr lang="fa-IR" sz="1800" b="1" dirty="0"/>
              <a:t>باید و نباید ها در مورد انتشار اخبار خودکشی </a:t>
            </a:r>
            <a:endParaRPr lang="en-US" sz="1800" dirty="0"/>
          </a:p>
          <a:p>
            <a:pPr algn="r" rtl="1"/>
            <a:r>
              <a:rPr lang="fa-IR" sz="1800" b="1" dirty="0">
                <a:solidFill>
                  <a:srgbClr val="00B050"/>
                </a:solidFill>
              </a:rPr>
              <a:t>باید ها</a:t>
            </a:r>
            <a:endParaRPr lang="en-US" sz="1800" dirty="0">
              <a:solidFill>
                <a:srgbClr val="00B050"/>
              </a:solidFill>
            </a:endParaRPr>
          </a:p>
          <a:p>
            <a:pPr lvl="0" algn="just" rtl="1">
              <a:buClrTx/>
            </a:pPr>
            <a:r>
              <a:rPr lang="fa-IR" sz="1800" dirty="0"/>
              <a:t>به جای اصطلاحاتی از قبیل خودکشی موفق و یا نا موفق که خودکشی را تایید میکند و یا اصطلاحاتی مانند ارتکاب خودکشی که بر عملی جنایتکارانه دلالت دارد و باعث انگ و شرمساری میشود از خودکشی منجر به فوت یا مرگ ناشی از خودکشی استفاده کنید.</a:t>
            </a:r>
            <a:endParaRPr lang="en-US" sz="1800" dirty="0"/>
          </a:p>
          <a:p>
            <a:pPr lvl="0" algn="just" rtl="1">
              <a:buClrTx/>
            </a:pPr>
            <a:r>
              <a:rPr lang="fa-IR" sz="1800" dirty="0"/>
              <a:t>باید در گزارش مواردی که روش خودکشی غیرمعمول یا ابتکاری بوده احتیاط کنید. زیرا هرچند ممکن است استفاده از روش غیرمعمول ارزش خبری خودکشی را بیشتر کند، ممکن است افراد دیگر را نیز به استفاده از این روش ترغیب کند</a:t>
            </a:r>
            <a:r>
              <a:rPr lang="en-US" sz="1800" dirty="0"/>
              <a:t>.</a:t>
            </a:r>
          </a:p>
          <a:p>
            <a:pPr lvl="0" algn="just" rtl="1">
              <a:buClrTx/>
            </a:pPr>
            <a:r>
              <a:rPr lang="fa-IR" sz="1800" dirty="0"/>
              <a:t>در صورت مشاهده فیلم در صفحه شخصی دیگران میتوانید به عنوان محتوای نامناسب گزارش کنید</a:t>
            </a:r>
            <a:r>
              <a:rPr lang="fa-IR" sz="1800" dirty="0" smtClean="0"/>
              <a:t>.</a:t>
            </a:r>
            <a:endParaRPr lang="en-US" sz="1800" dirty="0"/>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در مواجهه با صحنه خودکشی و اخبار خودکشی چگونه عمل کنیم؟ </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277880956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r>
              <a:rPr lang="fa-IR" sz="1800" b="1" dirty="0"/>
              <a:t>باید و نباید ها در مورد انتشار اخبار خودکشی </a:t>
            </a:r>
            <a:endParaRPr lang="en-US" sz="1800" dirty="0"/>
          </a:p>
          <a:p>
            <a:pPr algn="r" rtl="1"/>
            <a:r>
              <a:rPr lang="fa-IR" sz="1800" b="1" dirty="0">
                <a:solidFill>
                  <a:srgbClr val="00B050"/>
                </a:solidFill>
              </a:rPr>
              <a:t>باید ها</a:t>
            </a:r>
            <a:endParaRPr lang="en-US" sz="1800" dirty="0">
              <a:solidFill>
                <a:srgbClr val="00B050"/>
              </a:solidFill>
            </a:endParaRPr>
          </a:p>
          <a:p>
            <a:pPr lvl="0" algn="just" rtl="1">
              <a:buClrTx/>
            </a:pPr>
            <a:r>
              <a:rPr lang="fa-IR" sz="1800" dirty="0" smtClean="0"/>
              <a:t>گزارش </a:t>
            </a:r>
            <a:r>
              <a:rPr lang="fa-IR" sz="1800" dirty="0"/>
              <a:t>هایی درباره ی حقایق خودکشی و شیوه های پیشگیری از خودکشی، بدون ترویج باورهای نادرست، را منتشر کنید.</a:t>
            </a:r>
            <a:endParaRPr lang="en-US" sz="1800" dirty="0"/>
          </a:p>
          <a:p>
            <a:pPr lvl="0" algn="just" rtl="1">
              <a:buClrTx/>
            </a:pPr>
            <a:r>
              <a:rPr lang="fa-IR" sz="1800" dirty="0"/>
              <a:t>گزارش هایی درباره ی نحوه ی مقابله با عوامل استرس زای زندگی یا افکار خودکشی و نحوه ی دریافت کمک را منتشر کنید.</a:t>
            </a:r>
            <a:endParaRPr lang="en-US" sz="1800" dirty="0"/>
          </a:p>
          <a:p>
            <a:pPr lvl="0" algn="just" rtl="1">
              <a:buClrTx/>
            </a:pPr>
            <a:r>
              <a:rPr lang="fa-IR" sz="1800" dirty="0"/>
              <a:t>روایت های داستانی از زندگی افرادی که توانسته اند به خوبی شرایط سخت زندگی و افکار خودکشی را مدیریت کنند منتشر کنید</a:t>
            </a:r>
            <a:r>
              <a:rPr lang="fa-IR" sz="1800" dirty="0" smtClean="0"/>
              <a:t>.</a:t>
            </a:r>
            <a:endParaRPr lang="en-US" sz="1800" dirty="0"/>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در مواجهه با صحنه خودکشی و اخبار خودکشی چگونه عمل کنیم؟ </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269268347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algn="just" rtl="1"/>
            <a:r>
              <a:rPr lang="fa-IR" sz="1800" b="1" dirty="0"/>
              <a:t>باید و نباید ها در مورد انتشار اخبار خودکشی </a:t>
            </a:r>
            <a:endParaRPr lang="en-US" sz="1800" dirty="0"/>
          </a:p>
          <a:p>
            <a:pPr algn="r" rtl="1"/>
            <a:r>
              <a:rPr lang="fa-IR" sz="1800" b="1" dirty="0">
                <a:solidFill>
                  <a:srgbClr val="00B050"/>
                </a:solidFill>
              </a:rPr>
              <a:t>باید </a:t>
            </a:r>
            <a:r>
              <a:rPr lang="fa-IR" sz="1800" b="1" dirty="0" smtClean="0">
                <a:solidFill>
                  <a:srgbClr val="00B050"/>
                </a:solidFill>
              </a:rPr>
              <a:t>ها</a:t>
            </a:r>
          </a:p>
          <a:p>
            <a:pPr lvl="0" algn="just" rtl="1">
              <a:buClrTx/>
            </a:pPr>
            <a:r>
              <a:rPr lang="fa-IR" sz="1800" dirty="0"/>
              <a:t>گزارش هایی با محتوای آموزشی درباره ی چگونگی دریافت کمک در مواجهه با شرایط دشوار و سخت را منتشر کنید.</a:t>
            </a:r>
            <a:endParaRPr lang="en-US" sz="1800" dirty="0"/>
          </a:p>
          <a:p>
            <a:pPr lvl="0" algn="just" rtl="1">
              <a:buClrTx/>
            </a:pPr>
            <a:r>
              <a:rPr lang="fa-IR" sz="1800" dirty="0"/>
              <a:t>منابع حمایتی و مراکز کمک رسانی مرتبط با خودکشی را معرفی کنید</a:t>
            </a:r>
            <a:r>
              <a:rPr lang="en-US" sz="1800" dirty="0"/>
              <a:t>.</a:t>
            </a:r>
          </a:p>
          <a:p>
            <a:pPr lvl="0" algn="just" rtl="1">
              <a:buClrTx/>
            </a:pPr>
            <a:r>
              <a:rPr lang="fa-IR" sz="1800" dirty="0"/>
              <a:t>مراکز و منابع حمایتی از قبیل روانشناسان مراکز خدمات جامع سلامت، پزشکان خانواده، روانپزشکان و یا اورژانس بیمارستان ها را جهت دریافت خدمات حضوری معرفی کنید</a:t>
            </a:r>
            <a:r>
              <a:rPr lang="en-US" sz="1800" dirty="0"/>
              <a:t>.</a:t>
            </a:r>
          </a:p>
          <a:p>
            <a:pPr lvl="0" algn="just" rtl="1">
              <a:buClrTx/>
            </a:pPr>
            <a:r>
              <a:rPr lang="fa-IR" sz="1800" dirty="0"/>
              <a:t>خطوط دریافت مشاوره رایگان 1480 بهزیستی، 4030 وزارت بهداشت</a:t>
            </a:r>
            <a:r>
              <a:rPr lang="fa-IR" sz="1800" dirty="0" smtClean="0"/>
              <a:t>، 1819 دانشگاه </a:t>
            </a:r>
            <a:r>
              <a:rPr lang="fa-IR" sz="1800" dirty="0"/>
              <a:t>علوم پزشکی شیراز و 1570 آموزش و پرورش را معرفی کنید</a:t>
            </a:r>
            <a:r>
              <a:rPr lang="en-US" sz="1800" dirty="0"/>
              <a:t>.</a:t>
            </a:r>
          </a:p>
          <a:p>
            <a:pPr algn="r" rtl="1"/>
            <a:endParaRPr lang="en-US" sz="1800" dirty="0">
              <a:solidFill>
                <a:srgbClr val="00B050"/>
              </a:solidFill>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در مواجهه با صحنه خودکشی و اخبار خودکشی چگونه عمل کنیم؟ </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359017403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lvl="0" algn="just" rtl="1"/>
            <a:r>
              <a:rPr lang="fa-IR" sz="1800" dirty="0" smtClean="0"/>
              <a:t>نکته</a:t>
            </a:r>
          </a:p>
          <a:p>
            <a:pPr lvl="0" algn="just" rtl="1"/>
            <a:r>
              <a:rPr lang="fa-IR" sz="1800" dirty="0" smtClean="0"/>
              <a:t>کسانی </a:t>
            </a:r>
            <a:r>
              <a:rPr lang="fa-IR" sz="1800" dirty="0"/>
              <a:t>که پس از مشاهده صحنه واقعی خودکشی یا قرار گرفتن در معرض فیلم ها و تصاویر خودکشی دچار علایمی از قبیل افکار ناخواسته مزاحم، تجربه مجدد حادثه در خواب و بیداری، اجتناب از روبرو شدن با نشانه های حادثه،  تحریک پذیری، خشم، بیقراری، گوش به زنگی، از جا پریدن مشکلات تمرکز و خواب ، ناتوانی در تجربه هیجانات مثبت و تجربه مداوم هیجانات منفی، خود مقصر پنداری و ...  میشوند نیاز به دریافت مداخلات تخصصی روانشناختی دارند آن ها را در اسرع وقت به نزدیک ترین مرکز خدمات جامع سلامت ارجاع دهید. </a:t>
            </a:r>
            <a:endParaRPr lang="en-US" sz="1800" dirty="0"/>
          </a:p>
          <a:p>
            <a:pPr algn="r" rtl="1"/>
            <a:endParaRPr lang="en-US" sz="1800" dirty="0">
              <a:solidFill>
                <a:srgbClr val="00B050"/>
              </a:solidFill>
            </a:endParaRPr>
          </a:p>
        </p:txBody>
      </p:sp>
      <p:sp>
        <p:nvSpPr>
          <p:cNvPr id="2" name="Rounded Rectangle 1"/>
          <p:cNvSpPr/>
          <p:nvPr/>
        </p:nvSpPr>
        <p:spPr>
          <a:xfrm>
            <a:off x="1146220" y="90153"/>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2000" b="1">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در مواجهه با صحنه خودکشی و اخبار خودکشی چگونه عمل کنیم؟ </a:t>
            </a:r>
            <a:endParaRPr lang="en-US" sz="20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63706965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3067" y="1285461"/>
            <a:ext cx="10071278" cy="5482386"/>
          </a:xfrm>
          <a:prstGeom prst="roundRect">
            <a:avLst/>
          </a:prstGeom>
        </p:spPr>
        <p:style>
          <a:lnRef idx="2">
            <a:schemeClr val="dk1"/>
          </a:lnRef>
          <a:fillRef idx="1">
            <a:schemeClr val="lt1"/>
          </a:fillRef>
          <a:effectRef idx="0">
            <a:schemeClr val="dk1"/>
          </a:effectRef>
          <a:fontRef idx="minor">
            <a:schemeClr val="dk1"/>
          </a:fontRef>
        </p:style>
        <p:txBody>
          <a:bodyPr>
            <a:noAutofit/>
          </a:bodyPr>
          <a:lstStyle/>
          <a:p>
            <a:pPr marL="171450" marR="0" indent="0" algn="r" rtl="1">
              <a:lnSpc>
                <a:spcPct val="107000"/>
              </a:lnSpc>
              <a:spcBef>
                <a:spcPts val="0"/>
              </a:spcBef>
              <a:spcAft>
                <a:spcPts val="0"/>
              </a:spcAft>
              <a:buClrTx/>
              <a:buNone/>
            </a:pPr>
            <a:r>
              <a:rPr lang="fa-IR" sz="28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mj-cs"/>
              </a:rPr>
              <a:t>مداخلات کوتاه مدت</a:t>
            </a:r>
          </a:p>
          <a:p>
            <a:pPr marL="171450" marR="0" indent="0" algn="r" rtl="1">
              <a:lnSpc>
                <a:spcPct val="107000"/>
              </a:lnSpc>
              <a:spcBef>
                <a:spcPts val="0"/>
              </a:spcBef>
              <a:spcAft>
                <a:spcPts val="0"/>
              </a:spcAft>
              <a:buClrTx/>
              <a:buNone/>
            </a:pPr>
            <a:endParaRPr lang="fa-IR" sz="28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mj-cs"/>
            </a:endParaRPr>
          </a:p>
          <a:p>
            <a:pPr marL="0" lvl="0" indent="0" algn="just" rtl="1">
              <a:lnSpc>
                <a:spcPct val="107000"/>
              </a:lnSpc>
              <a:spcBef>
                <a:spcPts val="0"/>
              </a:spcBef>
              <a:spcAft>
                <a:spcPts val="800"/>
              </a:spcAft>
              <a:buClr>
                <a:prstClr val="white"/>
              </a:buClr>
              <a:buNone/>
            </a:pPr>
            <a:r>
              <a:rPr lang="fa-IR" sz="1800" dirty="0">
                <a:solidFill>
                  <a:prstClr val="black"/>
                </a:solidFill>
                <a:latin typeface="Calibri"/>
                <a:ea typeface="Calibri"/>
              </a:rPr>
              <a:t>مدیریت خودکشی به قضاوت بالینی در مورد میزان خطر خودکشی بستگی دارد ولی به طور کلی دو گروه اصلی </a:t>
            </a:r>
            <a:r>
              <a:rPr lang="fa-IR" sz="1800" u="sng" dirty="0">
                <a:solidFill>
                  <a:prstClr val="black"/>
                </a:solidFill>
                <a:latin typeface="Calibri"/>
                <a:ea typeface="Calibri"/>
              </a:rPr>
              <a:t>مداخلات دارویی و روان شناختی </a:t>
            </a:r>
            <a:r>
              <a:rPr lang="fa-IR" sz="1800" dirty="0">
                <a:solidFill>
                  <a:prstClr val="black"/>
                </a:solidFill>
                <a:latin typeface="Calibri"/>
                <a:ea typeface="Calibri"/>
              </a:rPr>
              <a:t>در این زمینه وجود دارد</a:t>
            </a:r>
          </a:p>
          <a:p>
            <a:pPr marL="0" lvl="0" indent="0" algn="just" rtl="1">
              <a:lnSpc>
                <a:spcPct val="107000"/>
              </a:lnSpc>
              <a:spcBef>
                <a:spcPts val="0"/>
              </a:spcBef>
              <a:spcAft>
                <a:spcPts val="800"/>
              </a:spcAft>
              <a:buClr>
                <a:prstClr val="white"/>
              </a:buClr>
              <a:buNone/>
            </a:pPr>
            <a:r>
              <a:rPr lang="fa-IR" sz="1800" dirty="0">
                <a:solidFill>
                  <a:prstClr val="black"/>
                </a:solidFill>
                <a:latin typeface="Calibri"/>
                <a:ea typeface="Calibri"/>
              </a:rPr>
              <a:t>مقابله با خودکشی مستلزم استفاده از طیفی از مداخلات از رواندرمانی، آموزش روانی بیمار و خانواده تا مشاوره و دارو درمانی است و این کار یک </a:t>
            </a:r>
            <a:r>
              <a:rPr lang="fa-IR" sz="1800" u="sng" dirty="0">
                <a:solidFill>
                  <a:prstClr val="black"/>
                </a:solidFill>
                <a:latin typeface="Calibri"/>
                <a:ea typeface="Calibri"/>
              </a:rPr>
              <a:t>همکاری تیمی </a:t>
            </a:r>
            <a:r>
              <a:rPr lang="fa-IR" sz="1800" dirty="0">
                <a:solidFill>
                  <a:prstClr val="black"/>
                </a:solidFill>
                <a:latin typeface="Calibri"/>
                <a:ea typeface="Calibri"/>
              </a:rPr>
              <a:t>بین پزشک و روان شناس و سایر ... را می طلبد. </a:t>
            </a:r>
          </a:p>
          <a:p>
            <a:pPr marL="171450" marR="0" indent="0" algn="r" rtl="1">
              <a:lnSpc>
                <a:spcPct val="107000"/>
              </a:lnSpc>
              <a:spcBef>
                <a:spcPts val="0"/>
              </a:spcBef>
              <a:spcAft>
                <a:spcPts val="0"/>
              </a:spcAft>
              <a:buClrTx/>
              <a:buNone/>
            </a:pPr>
            <a:endParaRPr lang="fa-IR" sz="2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libri" panose="020F0502020204030204" pitchFamily="34" charset="0"/>
              <a:ea typeface="Calibri" panose="020F0502020204030204" pitchFamily="34" charset="0"/>
              <a:cs typeface="+mj-cs"/>
            </a:endParaRPr>
          </a:p>
        </p:txBody>
      </p:sp>
      <p:sp>
        <p:nvSpPr>
          <p:cNvPr id="2" name="Rounded Rectangle 1"/>
          <p:cNvSpPr/>
          <p:nvPr/>
        </p:nvSpPr>
        <p:spPr>
          <a:xfrm>
            <a:off x="1197736" y="103032"/>
            <a:ext cx="9144000" cy="1009777"/>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pPr algn="ctr" rtl="1">
              <a:lnSpc>
                <a:spcPct val="107000"/>
              </a:lnSpc>
            </a:pPr>
            <a:r>
              <a:rPr lang="fa-IR" sz="3600" b="1" dirty="0" smtClean="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rPr>
              <a:t>بخش دوم</a:t>
            </a:r>
            <a:endParaRPr lang="en-US" sz="3600" b="1" dirty="0">
              <a:ln w="12700">
                <a:solidFill>
                  <a:schemeClr val="accent5"/>
                </a:solidFill>
                <a:prstDash val="solid"/>
              </a:ln>
              <a:pattFill prst="ltDnDiag">
                <a:fgClr>
                  <a:schemeClr val="accent5">
                    <a:lumMod val="60000"/>
                    <a:lumOff val="40000"/>
                  </a:schemeClr>
                </a:fgClr>
                <a:bgClr>
                  <a:schemeClr val="bg1"/>
                </a:bgClr>
              </a:pattFill>
              <a:latin typeface="Calibri" panose="020F0502020204030204" pitchFamily="34" charset="0"/>
              <a:ea typeface="Calibri" panose="020F0502020204030204" pitchFamily="34" charset="0"/>
              <a:cs typeface="+mj-cs"/>
            </a:endParaRPr>
          </a:p>
        </p:txBody>
      </p:sp>
    </p:spTree>
    <p:extLst>
      <p:ext uri="{BB962C8B-B14F-4D97-AF65-F5344CB8AC3E}">
        <p14:creationId xmlns:p14="http://schemas.microsoft.com/office/powerpoint/2010/main" val="421739170"/>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Facet</Template>
  <TotalTime>9200</TotalTime>
  <Words>27913</Words>
  <Application>Microsoft Office PowerPoint</Application>
  <PresentationFormat>Widescreen</PresentationFormat>
  <Paragraphs>1402</Paragraphs>
  <Slides>210</Slides>
  <Notes>0</Notes>
  <HiddenSlides>0</HiddenSlides>
  <MMClips>0</MMClips>
  <ScaleCrop>false</ScaleCrop>
  <HeadingPairs>
    <vt:vector size="6" baseType="variant">
      <vt:variant>
        <vt:lpstr>Fonts Used</vt:lpstr>
      </vt:variant>
      <vt:variant>
        <vt:i4>16</vt:i4>
      </vt:variant>
      <vt:variant>
        <vt:lpstr>Theme</vt:lpstr>
      </vt:variant>
      <vt:variant>
        <vt:i4>1</vt:i4>
      </vt:variant>
      <vt:variant>
        <vt:lpstr>Slide Titles</vt:lpstr>
      </vt:variant>
      <vt:variant>
        <vt:i4>210</vt:i4>
      </vt:variant>
    </vt:vector>
  </HeadingPairs>
  <TitlesOfParts>
    <vt:vector size="227" baseType="lpstr">
      <vt:lpstr>Arial</vt:lpstr>
      <vt:lpstr>B Nazanin</vt:lpstr>
      <vt:lpstr>B Nazanin,Bold</vt:lpstr>
      <vt:lpstr>B Titr,Bold</vt:lpstr>
      <vt:lpstr>B Zar</vt:lpstr>
      <vt:lpstr>B Zar,Bold</vt:lpstr>
      <vt:lpstr>BMitra</vt:lpstr>
      <vt:lpstr>Calibri</vt:lpstr>
      <vt:lpstr>Calibri Light</vt:lpstr>
      <vt:lpstr>Century Gothic</vt:lpstr>
      <vt:lpstr>Century Schoolbook</vt:lpstr>
      <vt:lpstr>Tahoma</vt:lpstr>
      <vt:lpstr>Times New Roman</vt:lpstr>
      <vt:lpstr>Trebuchet MS</vt:lpstr>
      <vt:lpstr>Wingdings</vt:lpstr>
      <vt:lpstr>Wingdings 3</vt:lpstr>
      <vt:lpstr>Slice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Autism spectrum disorders asd</dc:title>
  <dc:creator>plus</dc:creator>
  <cp:lastModifiedBy>حسین خادمی</cp:lastModifiedBy>
  <cp:revision>1444</cp:revision>
  <dcterms:created xsi:type="dcterms:W3CDTF">2017-12-15T19:54:35Z</dcterms:created>
  <dcterms:modified xsi:type="dcterms:W3CDTF">2023-10-23T07:00:14Z</dcterms:modified>
</cp:coreProperties>
</file>