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handoutMasterIdLst>
    <p:handoutMasterId r:id="rId24"/>
  </p:handoutMasterIdLst>
  <p:sldIdLst>
    <p:sldId id="256" r:id="rId2"/>
    <p:sldId id="261" r:id="rId3"/>
    <p:sldId id="268" r:id="rId4"/>
    <p:sldId id="280" r:id="rId5"/>
    <p:sldId id="285" r:id="rId6"/>
    <p:sldId id="281" r:id="rId7"/>
    <p:sldId id="269" r:id="rId8"/>
    <p:sldId id="271" r:id="rId9"/>
    <p:sldId id="270" r:id="rId10"/>
    <p:sldId id="286" r:id="rId11"/>
    <p:sldId id="287" r:id="rId12"/>
    <p:sldId id="288" r:id="rId13"/>
    <p:sldId id="289" r:id="rId14"/>
    <p:sldId id="290" r:id="rId15"/>
    <p:sldId id="291" r:id="rId16"/>
    <p:sldId id="292" r:id="rId17"/>
    <p:sldId id="293" r:id="rId18"/>
    <p:sldId id="273" r:id="rId19"/>
    <p:sldId id="283" r:id="rId20"/>
    <p:sldId id="277" r:id="rId21"/>
    <p:sldId id="278" r:id="rId22"/>
    <p:sldId id="279" r:id="rId2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5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67E5597C-4DE6-4F98-9EBD-E2A694AB273B}" type="datetimeFigureOut">
              <a:rPr lang="en-US" smtClean="0"/>
              <a:t>7/15/2020</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2FE7EDB5-52C7-473E-B590-77F40485A90D}" type="slidenum">
              <a:rPr lang="en-US" smtClean="0"/>
              <a:t>‹#›</a:t>
            </a:fld>
            <a:endParaRPr lang="en-US"/>
          </a:p>
        </p:txBody>
      </p:sp>
    </p:spTree>
    <p:extLst>
      <p:ext uri="{BB962C8B-B14F-4D97-AF65-F5344CB8AC3E}">
        <p14:creationId xmlns:p14="http://schemas.microsoft.com/office/powerpoint/2010/main" val="28109508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01414A-ED93-4DE6-9EB0-F7D73D26451F}"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1419-BD12-4016-89A0-37A1C13D13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53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1414A-ED93-4DE6-9EB0-F7D73D26451F}"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18540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1414A-ED93-4DE6-9EB0-F7D73D26451F}"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160620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1414A-ED93-4DE6-9EB0-F7D73D26451F}"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429157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1414A-ED93-4DE6-9EB0-F7D73D26451F}"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B01419-BD12-4016-89A0-37A1C13D13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5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01414A-ED93-4DE6-9EB0-F7D73D26451F}"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142061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01414A-ED93-4DE6-9EB0-F7D73D26451F}"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281714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01414A-ED93-4DE6-9EB0-F7D73D26451F}"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265065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01414A-ED93-4DE6-9EB0-F7D73D26451F}" type="datetimeFigureOut">
              <a:rPr lang="en-US" smtClean="0"/>
              <a:t>7/15/2020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105586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01414A-ED93-4DE6-9EB0-F7D73D26451F}" type="datetimeFigureOut">
              <a:rPr lang="en-US" smtClean="0"/>
              <a:t>7/15/2020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B01419-BD12-4016-89A0-37A1C13D1307}" type="slidenum">
              <a:rPr lang="en-US" smtClean="0"/>
              <a:t>‹#›</a:t>
            </a:fld>
            <a:endParaRPr lang="en-US"/>
          </a:p>
        </p:txBody>
      </p:sp>
    </p:spTree>
    <p:extLst>
      <p:ext uri="{BB962C8B-B14F-4D97-AF65-F5344CB8AC3E}">
        <p14:creationId xmlns:p14="http://schemas.microsoft.com/office/powerpoint/2010/main" val="373641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1414A-ED93-4DE6-9EB0-F7D73D26451F}"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B01419-BD12-4016-89A0-37A1C13D1307}" type="slidenum">
              <a:rPr lang="en-US" smtClean="0"/>
              <a:t>‹#›</a:t>
            </a:fld>
            <a:endParaRPr lang="en-US"/>
          </a:p>
        </p:txBody>
      </p:sp>
    </p:spTree>
    <p:extLst>
      <p:ext uri="{BB962C8B-B14F-4D97-AF65-F5344CB8AC3E}">
        <p14:creationId xmlns:p14="http://schemas.microsoft.com/office/powerpoint/2010/main" val="218982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01414A-ED93-4DE6-9EB0-F7D73D26451F}" type="datetimeFigureOut">
              <a:rPr lang="en-US" smtClean="0"/>
              <a:t>7/15/2020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B01419-BD12-4016-89A0-37A1C13D130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483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40014" y="-30281"/>
            <a:ext cx="2170364" cy="2127688"/>
          </a:xfrm>
          <a:prstGeom prst="rect">
            <a:avLst/>
          </a:prstGeom>
        </p:spPr>
      </p:pic>
      <p:sp>
        <p:nvSpPr>
          <p:cNvPr id="2" name="Title 1"/>
          <p:cNvSpPr>
            <a:spLocks noGrp="1"/>
          </p:cNvSpPr>
          <p:nvPr>
            <p:ph type="ctrTitle"/>
          </p:nvPr>
        </p:nvSpPr>
        <p:spPr>
          <a:xfrm>
            <a:off x="1228505" y="2544459"/>
            <a:ext cx="9144000" cy="1830114"/>
          </a:xfrm>
        </p:spPr>
        <p:txBody>
          <a:bodyPr>
            <a:normAutofit/>
          </a:bodyPr>
          <a:lstStyle/>
          <a:p>
            <a:pPr algn="ctr"/>
            <a:r>
              <a:rPr lang="fa-IR" sz="7200" b="1" dirty="0" smtClean="0"/>
              <a:t>پیشگیری از کودک آزاری</a:t>
            </a:r>
            <a:r>
              <a:rPr lang="en-US" sz="4000" b="1" dirty="0"/>
              <a:t/>
            </a:r>
            <a:br>
              <a:rPr lang="en-US" sz="4000" b="1" dirty="0"/>
            </a:br>
            <a:endParaRPr lang="en-US" sz="4000" dirty="0">
              <a:cs typeface="B Titr" panose="00000700000000000000" pitchFamily="2" charset="-78"/>
            </a:endParaRPr>
          </a:p>
        </p:txBody>
      </p:sp>
    </p:spTree>
    <p:extLst>
      <p:ext uri="{BB962C8B-B14F-4D97-AF65-F5344CB8AC3E}">
        <p14:creationId xmlns:p14="http://schemas.microsoft.com/office/powerpoint/2010/main" val="38609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0998"/>
          </a:xfrm>
        </p:spPr>
        <p:txBody>
          <a:bodyPr>
            <a:normAutofit/>
          </a:bodyPr>
          <a:lstStyle/>
          <a:p>
            <a:pPr algn="ctr"/>
            <a:r>
              <a:rPr lang="fa-IR" sz="3200" b="1" dirty="0"/>
              <a:t>برنامه عمل کمک به موارد کودک آزاری وکودکان و نوجوانان </a:t>
            </a:r>
            <a:r>
              <a:rPr lang="fa-IR" sz="3200" b="1" dirty="0" smtClean="0"/>
              <a:t>شاهد خشونت</a:t>
            </a:r>
            <a:endParaRPr lang="en-US" sz="3200" dirty="0"/>
          </a:p>
        </p:txBody>
      </p:sp>
      <p:sp>
        <p:nvSpPr>
          <p:cNvPr id="3" name="Content Placeholder 2"/>
          <p:cNvSpPr>
            <a:spLocks noGrp="1"/>
          </p:cNvSpPr>
          <p:nvPr>
            <p:ph idx="1"/>
          </p:nvPr>
        </p:nvSpPr>
        <p:spPr>
          <a:xfrm>
            <a:off x="422563" y="1860330"/>
            <a:ext cx="10515600" cy="3662005"/>
          </a:xfrm>
        </p:spPr>
        <p:txBody>
          <a:bodyPr>
            <a:normAutofit/>
          </a:bodyPr>
          <a:lstStyle/>
          <a:p>
            <a:pPr algn="r" rtl="1"/>
            <a:r>
              <a:rPr lang="fa-IR" dirty="0"/>
              <a:t>مداخلات مربوط </a:t>
            </a:r>
            <a:r>
              <a:rPr lang="fa-IR" dirty="0" smtClean="0"/>
              <a:t>به کودک </a:t>
            </a:r>
            <a:r>
              <a:rPr lang="fa-IR" dirty="0"/>
              <a:t>و </a:t>
            </a:r>
            <a:r>
              <a:rPr lang="fa-IR" dirty="0" smtClean="0"/>
              <a:t>نوجوان</a:t>
            </a:r>
          </a:p>
          <a:p>
            <a:pPr algn="r" rtl="1"/>
            <a:endParaRPr lang="fa-IR" dirty="0" smtClean="0"/>
          </a:p>
          <a:p>
            <a:pPr algn="r" rtl="1"/>
            <a:r>
              <a:rPr lang="fa-IR" dirty="0"/>
              <a:t>تعداد و زمان هر جلسه: 2 جلسه 30 دقیقه ای )جمعاً </a:t>
            </a:r>
            <a:r>
              <a:rPr lang="fa-IR" dirty="0" smtClean="0"/>
              <a:t>60 دقیقه</a:t>
            </a:r>
          </a:p>
          <a:p>
            <a:pPr marL="0" indent="0" algn="r" rtl="1">
              <a:buNone/>
            </a:pPr>
            <a:r>
              <a:rPr lang="fa-IR" dirty="0" smtClean="0"/>
              <a:t>• </a:t>
            </a:r>
            <a:r>
              <a:rPr lang="fa-IR" dirty="0"/>
              <a:t>تعداد و زمان </a:t>
            </a:r>
            <a:r>
              <a:rPr lang="fa-IR" dirty="0" smtClean="0"/>
              <a:t>جلسات </a:t>
            </a:r>
            <a:r>
              <a:rPr lang="fa-IR" dirty="0"/>
              <a:t>تقویتی: هر 3 ماه یک </a:t>
            </a:r>
            <a:r>
              <a:rPr lang="fa-IR" dirty="0" smtClean="0"/>
              <a:t>جلسه</a:t>
            </a:r>
            <a:r>
              <a:rPr lang="fa-IR" dirty="0"/>
              <a:t> </a:t>
            </a:r>
            <a:r>
              <a:rPr lang="fa-IR" dirty="0" smtClean="0"/>
              <a:t>45 </a:t>
            </a:r>
            <a:r>
              <a:rPr lang="fa-IR" dirty="0"/>
              <a:t>دقیق </a:t>
            </a:r>
            <a:r>
              <a:rPr lang="fa-IR" dirty="0" smtClean="0"/>
              <a:t>ای</a:t>
            </a:r>
            <a:endParaRPr lang="fa-IR" dirty="0"/>
          </a:p>
          <a:p>
            <a:pPr marL="0" indent="0" algn="r" rtl="1">
              <a:buNone/>
            </a:pPr>
            <a:r>
              <a:rPr lang="fa-IR" dirty="0"/>
              <a:t>• وسایل مورد نیاز:</a:t>
            </a:r>
          </a:p>
          <a:p>
            <a:pPr marL="0" indent="0" algn="r" rtl="1">
              <a:buNone/>
            </a:pPr>
            <a:r>
              <a:rPr lang="fa-IR" dirty="0" smtClean="0"/>
              <a:t> </a:t>
            </a:r>
            <a:r>
              <a:rPr lang="fa-IR" dirty="0"/>
              <a:t>2 یا چند عدد صندلی و میز مخصوص کودکان</a:t>
            </a:r>
          </a:p>
          <a:p>
            <a:pPr marL="0" indent="0" algn="r" rtl="1">
              <a:buNone/>
            </a:pPr>
            <a:r>
              <a:rPr lang="fa-IR" dirty="0" smtClean="0"/>
              <a:t> وسایل بازی: حيوانات </a:t>
            </a:r>
            <a:r>
              <a:rPr lang="fa-IR" dirty="0"/>
              <a:t>باغ وحش، </a:t>
            </a:r>
            <a:r>
              <a:rPr lang="fa-IR" dirty="0" smtClean="0"/>
              <a:t>عروسکهای پسر ودختر </a:t>
            </a:r>
            <a:r>
              <a:rPr lang="fa-IR" dirty="0"/>
              <a:t>و پدر و مادر، دفتر </a:t>
            </a:r>
            <a:r>
              <a:rPr lang="fa-IR" dirty="0" smtClean="0"/>
              <a:t>نقاشی </a:t>
            </a:r>
            <a:r>
              <a:rPr lang="fa-IR" dirty="0"/>
              <a:t>و مدادرنگی، یک </a:t>
            </a:r>
            <a:r>
              <a:rPr lang="fa-IR" dirty="0" smtClean="0"/>
              <a:t>توپ کوچک </a:t>
            </a:r>
            <a:r>
              <a:rPr lang="fa-IR" dirty="0"/>
              <a:t>یا </a:t>
            </a:r>
            <a:r>
              <a:rPr lang="fa-IR" dirty="0" smtClean="0"/>
              <a:t>متوسط، رکوردر</a:t>
            </a:r>
            <a:endParaRPr lang="en-US" dirty="0"/>
          </a:p>
        </p:txBody>
      </p:sp>
    </p:spTree>
    <p:extLst>
      <p:ext uri="{BB962C8B-B14F-4D97-AF65-F5344CB8AC3E}">
        <p14:creationId xmlns:p14="http://schemas.microsoft.com/office/powerpoint/2010/main" val="271106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fa-IR" b="1" dirty="0"/>
              <a:t>جلسه </a:t>
            </a:r>
            <a:r>
              <a:rPr lang="fa-IR" b="1" dirty="0" smtClean="0"/>
              <a:t>اول </a:t>
            </a:r>
            <a:r>
              <a:rPr lang="fa-IR" b="1" dirty="0"/>
              <a:t>کودک آزاری وکودکان و نوجوانان شاهد خشونت</a:t>
            </a:r>
            <a:endParaRPr lang="en-US" b="1" dirty="0"/>
          </a:p>
        </p:txBody>
      </p:sp>
      <p:sp>
        <p:nvSpPr>
          <p:cNvPr id="3" name="Content Placeholder 2"/>
          <p:cNvSpPr>
            <a:spLocks noGrp="1"/>
          </p:cNvSpPr>
          <p:nvPr>
            <p:ph idx="1"/>
          </p:nvPr>
        </p:nvSpPr>
        <p:spPr>
          <a:xfrm>
            <a:off x="838200" y="1797269"/>
            <a:ext cx="10515600" cy="4508938"/>
          </a:xfrm>
        </p:spPr>
        <p:txBody>
          <a:bodyPr>
            <a:noAutofit/>
          </a:bodyPr>
          <a:lstStyle/>
          <a:p>
            <a:pPr algn="r"/>
            <a:r>
              <a:rPr lang="fa-IR" dirty="0"/>
              <a:t>زمان: 30 دقیقه</a:t>
            </a:r>
          </a:p>
          <a:p>
            <a:pPr marL="0" indent="0" algn="r">
              <a:buNone/>
            </a:pPr>
            <a:r>
              <a:rPr lang="fa-IR" dirty="0"/>
              <a:t>• اهداف جلسه: ارزیابی تکمیلی، برقراری ارتباط با کودک،</a:t>
            </a:r>
          </a:p>
          <a:p>
            <a:pPr algn="r"/>
            <a:r>
              <a:rPr lang="fa-IR" dirty="0"/>
              <a:t>ارزیابی خطر</a:t>
            </a:r>
          </a:p>
          <a:p>
            <a:pPr marL="0" indent="0" algn="r">
              <a:buNone/>
            </a:pPr>
            <a:r>
              <a:rPr lang="fa-IR" dirty="0" smtClean="0"/>
              <a:t> </a:t>
            </a:r>
            <a:r>
              <a:rPr lang="fa-IR" dirty="0"/>
              <a:t>مراحل اجرای مصاحبه:</a:t>
            </a:r>
          </a:p>
          <a:p>
            <a:pPr marL="0" indent="0" algn="r">
              <a:buNone/>
            </a:pPr>
            <a:r>
              <a:rPr lang="fa-IR" dirty="0"/>
              <a:t>1</a:t>
            </a:r>
            <a:r>
              <a:rPr lang="fa-IR" dirty="0" smtClean="0"/>
              <a:t> </a:t>
            </a:r>
            <a:r>
              <a:rPr lang="fa-IR" dirty="0"/>
              <a:t>. ارزيابي بدرفتاری با کودک یا نوجوان</a:t>
            </a:r>
          </a:p>
          <a:p>
            <a:pPr marL="0" indent="0" algn="r">
              <a:buNone/>
            </a:pPr>
            <a:r>
              <a:rPr lang="fa-IR" dirty="0"/>
              <a:t>2 . برقراری ارتباط و بررسی مشکل</a:t>
            </a:r>
          </a:p>
          <a:p>
            <a:pPr marL="0" indent="0" algn="r">
              <a:buNone/>
            </a:pPr>
            <a:r>
              <a:rPr lang="fa-IR" dirty="0"/>
              <a:t>3 . ارایه پیام «شما مسبب مشکل نیستید »</a:t>
            </a:r>
          </a:p>
          <a:p>
            <a:pPr marL="0" indent="0" algn="r">
              <a:buNone/>
            </a:pPr>
            <a:r>
              <a:rPr lang="fa-IR" dirty="0"/>
              <a:t>4 . ارزیابی خطر، تهیه برنامه ایمنی با همکاری کودک</a:t>
            </a:r>
          </a:p>
          <a:p>
            <a:pPr marL="0" indent="0" algn="r">
              <a:buNone/>
            </a:pPr>
            <a:r>
              <a:rPr lang="fa-IR" dirty="0"/>
              <a:t>5 . تقدیر از کودک یا نوجوان</a:t>
            </a:r>
          </a:p>
          <a:p>
            <a:pPr marL="0" indent="0" algn="r">
              <a:buNone/>
            </a:pPr>
            <a:r>
              <a:rPr lang="fa-IR" dirty="0"/>
              <a:t>6 . در صورت نیاز ارجاع به پزشک مرکز</a:t>
            </a:r>
            <a:endParaRPr lang="en-US" dirty="0"/>
          </a:p>
        </p:txBody>
      </p:sp>
    </p:spTree>
    <p:extLst>
      <p:ext uri="{BB962C8B-B14F-4D97-AF65-F5344CB8AC3E}">
        <p14:creationId xmlns:p14="http://schemas.microsoft.com/office/powerpoint/2010/main" val="4097036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5353"/>
            <a:ext cx="11991109" cy="1325563"/>
          </a:xfrm>
        </p:spPr>
        <p:txBody>
          <a:bodyPr/>
          <a:lstStyle/>
          <a:p>
            <a:pPr algn="ctr"/>
            <a:r>
              <a:rPr lang="fa-IR" b="1" dirty="0"/>
              <a:t>جلسه </a:t>
            </a:r>
            <a:r>
              <a:rPr lang="fa-IR" b="1" dirty="0" smtClean="0"/>
              <a:t>دوم </a:t>
            </a:r>
            <a:r>
              <a:rPr lang="fa-IR" b="1" dirty="0"/>
              <a:t>کودک </a:t>
            </a:r>
            <a:r>
              <a:rPr lang="fa-IR" b="1" dirty="0" smtClean="0"/>
              <a:t>آزاری،کودکان </a:t>
            </a:r>
            <a:r>
              <a:rPr lang="fa-IR" b="1" dirty="0"/>
              <a:t>و نوجوانان شاهد خشونت</a:t>
            </a:r>
            <a:endParaRPr lang="en-US" b="1" dirty="0"/>
          </a:p>
        </p:txBody>
      </p:sp>
      <p:sp>
        <p:nvSpPr>
          <p:cNvPr id="3" name="Content Placeholder 2"/>
          <p:cNvSpPr>
            <a:spLocks noGrp="1"/>
          </p:cNvSpPr>
          <p:nvPr>
            <p:ph idx="1"/>
          </p:nvPr>
        </p:nvSpPr>
        <p:spPr/>
        <p:txBody>
          <a:bodyPr>
            <a:normAutofit/>
          </a:bodyPr>
          <a:lstStyle/>
          <a:p>
            <a:pPr algn="r" rtl="1"/>
            <a:r>
              <a:rPr lang="fa-IR" sz="2400" dirty="0"/>
              <a:t>زمان: 30 دقیقه</a:t>
            </a:r>
          </a:p>
          <a:p>
            <a:pPr marL="0" indent="0" algn="r" rtl="1">
              <a:buNone/>
            </a:pPr>
            <a:r>
              <a:rPr lang="fa-IR" sz="2400" dirty="0"/>
              <a:t>• اهداف جلسه: کنترل هیجانات منفی</a:t>
            </a:r>
          </a:p>
          <a:p>
            <a:pPr marL="0" indent="0" algn="r" rtl="1">
              <a:buNone/>
            </a:pPr>
            <a:r>
              <a:rPr lang="fa-IR" sz="2400" dirty="0"/>
              <a:t>• مراحل اجرای مصاحبه:</a:t>
            </a:r>
          </a:p>
          <a:p>
            <a:pPr marL="0" indent="0" algn="r" rtl="1">
              <a:buNone/>
            </a:pPr>
            <a:r>
              <a:rPr lang="fa-IR" sz="2400" dirty="0"/>
              <a:t>1 . مرور وضعیت ایمنی و نقشه ایمنی با کمک کودک</a:t>
            </a:r>
          </a:p>
          <a:p>
            <a:pPr marL="0" indent="0" algn="r" rtl="1">
              <a:buNone/>
            </a:pPr>
            <a:r>
              <a:rPr lang="fa-IR" sz="2400" dirty="0"/>
              <a:t>2 . آموزش کنترل هیجانات منفی</a:t>
            </a:r>
          </a:p>
          <a:p>
            <a:pPr marL="0" indent="0" algn="r" rtl="1">
              <a:buNone/>
            </a:pPr>
            <a:r>
              <a:rPr lang="fa-IR" sz="2400" dirty="0"/>
              <a:t>3 . تقدیر از کودک یا نوجوان</a:t>
            </a:r>
          </a:p>
          <a:p>
            <a:pPr marL="0" indent="0" algn="r" rtl="1">
              <a:buNone/>
            </a:pPr>
            <a:r>
              <a:rPr lang="fa-IR" sz="2400" dirty="0"/>
              <a:t>4 . در صورت نیاز ارجاع به پزشک مرکز</a:t>
            </a:r>
            <a:endParaRPr lang="en-US" sz="2400" dirty="0"/>
          </a:p>
        </p:txBody>
      </p:sp>
    </p:spTree>
    <p:extLst>
      <p:ext uri="{BB962C8B-B14F-4D97-AF65-F5344CB8AC3E}">
        <p14:creationId xmlns:p14="http://schemas.microsoft.com/office/powerpoint/2010/main" val="3362558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2294"/>
          </a:xfrm>
        </p:spPr>
        <p:txBody>
          <a:bodyPr/>
          <a:lstStyle/>
          <a:p>
            <a:pPr algn="ctr"/>
            <a:r>
              <a:rPr lang="fa-IR" b="1" dirty="0"/>
              <a:t>جلسات </a:t>
            </a:r>
            <a:r>
              <a:rPr lang="fa-IR" b="1" dirty="0" smtClean="0"/>
              <a:t>تقویتی</a:t>
            </a:r>
            <a:r>
              <a:rPr lang="fa-IR" b="1" dirty="0"/>
              <a:t> </a:t>
            </a:r>
            <a:r>
              <a:rPr lang="fa-IR" b="1" dirty="0" smtClean="0"/>
              <a:t>(هر </a:t>
            </a:r>
            <a:r>
              <a:rPr lang="fa-IR" b="1" dirty="0"/>
              <a:t>3 ماه </a:t>
            </a:r>
            <a:r>
              <a:rPr lang="fa-IR" b="1" dirty="0" smtClean="0"/>
              <a:t>یکبار)</a:t>
            </a:r>
            <a:endParaRPr lang="en-US" b="1" dirty="0"/>
          </a:p>
        </p:txBody>
      </p:sp>
      <p:sp>
        <p:nvSpPr>
          <p:cNvPr id="3" name="Content Placeholder 2"/>
          <p:cNvSpPr>
            <a:spLocks noGrp="1"/>
          </p:cNvSpPr>
          <p:nvPr>
            <p:ph idx="1"/>
          </p:nvPr>
        </p:nvSpPr>
        <p:spPr/>
        <p:txBody>
          <a:bodyPr>
            <a:normAutofit/>
          </a:bodyPr>
          <a:lstStyle/>
          <a:p>
            <a:pPr marL="0" indent="0" algn="r" rtl="1">
              <a:buNone/>
            </a:pPr>
            <a:r>
              <a:rPr lang="fa-IR" dirty="0"/>
              <a:t>• زمان: 45 دقیقه</a:t>
            </a:r>
          </a:p>
          <a:p>
            <a:pPr marL="0" indent="0" algn="r" rtl="1">
              <a:buNone/>
            </a:pPr>
            <a:r>
              <a:rPr lang="fa-IR" dirty="0"/>
              <a:t>• اهداف جلسه: بررسی وضعیت کودک و خانواده</a:t>
            </a:r>
          </a:p>
          <a:p>
            <a:pPr marL="0" indent="0" algn="r" rtl="1">
              <a:buNone/>
            </a:pPr>
            <a:r>
              <a:rPr lang="fa-IR" dirty="0"/>
              <a:t>• مراحل اجرای مصاحبه:</a:t>
            </a:r>
          </a:p>
          <a:p>
            <a:pPr marL="0" indent="0" algn="r" rtl="1">
              <a:buNone/>
            </a:pPr>
            <a:r>
              <a:rPr lang="fa-IR" dirty="0"/>
              <a:t>1 . ارزيابي مجدد بدرفتاری با کودک یا نوجوان</a:t>
            </a:r>
          </a:p>
          <a:p>
            <a:pPr marL="0" indent="0" algn="r" rtl="1">
              <a:buNone/>
            </a:pPr>
            <a:r>
              <a:rPr lang="fa-IR" dirty="0"/>
              <a:t>2 . برقراری ارتباط و بررسی مجدد مشکل</a:t>
            </a:r>
          </a:p>
          <a:p>
            <a:pPr marL="0" indent="0" algn="r" rtl="1">
              <a:buNone/>
            </a:pPr>
            <a:r>
              <a:rPr lang="fa-IR" dirty="0"/>
              <a:t>3 . بررسی مجدد امنیت کودک یا نوجوان</a:t>
            </a:r>
          </a:p>
          <a:p>
            <a:pPr marL="0" indent="0" algn="r" rtl="1">
              <a:buNone/>
            </a:pPr>
            <a:r>
              <a:rPr lang="fa-IR" dirty="0"/>
              <a:t>4 . بازآموزی کنترل هیجانات منفی</a:t>
            </a:r>
          </a:p>
          <a:p>
            <a:pPr marL="0" indent="0" algn="r" rtl="1">
              <a:buNone/>
            </a:pPr>
            <a:r>
              <a:rPr lang="fa-IR" dirty="0"/>
              <a:t>5 . تقدیر از کودک یا نوجوان</a:t>
            </a:r>
          </a:p>
          <a:p>
            <a:pPr marL="0" indent="0" algn="r" rtl="1">
              <a:buNone/>
            </a:pPr>
            <a:r>
              <a:rPr lang="fa-IR" dirty="0"/>
              <a:t>6 . در صورت نیاز ارجاع به پزشک مرکز</a:t>
            </a:r>
            <a:endParaRPr lang="en-US" dirty="0"/>
          </a:p>
        </p:txBody>
      </p:sp>
    </p:spTree>
    <p:extLst>
      <p:ext uri="{BB962C8B-B14F-4D97-AF65-F5344CB8AC3E}">
        <p14:creationId xmlns:p14="http://schemas.microsoft.com/office/powerpoint/2010/main" val="50601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pPr algn="ctr"/>
            <a:r>
              <a:rPr lang="fa-IR" b="1" dirty="0" smtClean="0"/>
              <a:t>برنامه عمل کمک به والدین یا مراقبین کودک </a:t>
            </a:r>
            <a:r>
              <a:rPr lang="fa-IR" b="1" dirty="0"/>
              <a:t>آزاردیده</a:t>
            </a:r>
            <a:br>
              <a:rPr lang="fa-IR" b="1" dirty="0"/>
            </a:br>
            <a:r>
              <a:rPr lang="fa-IR" b="1" dirty="0" smtClean="0"/>
              <a:t>یا شاهد خشونت</a:t>
            </a:r>
            <a:endParaRPr lang="en-US" dirty="0"/>
          </a:p>
        </p:txBody>
      </p:sp>
      <p:sp>
        <p:nvSpPr>
          <p:cNvPr id="3" name="Content Placeholder 2"/>
          <p:cNvSpPr>
            <a:spLocks noGrp="1"/>
          </p:cNvSpPr>
          <p:nvPr>
            <p:ph idx="1"/>
          </p:nvPr>
        </p:nvSpPr>
        <p:spPr/>
        <p:txBody>
          <a:bodyPr>
            <a:normAutofit/>
          </a:bodyPr>
          <a:lstStyle/>
          <a:p>
            <a:pPr algn="r"/>
            <a:r>
              <a:rPr lang="fa-IR" sz="2800" dirty="0"/>
              <a:t>مداخلات </a:t>
            </a:r>
            <a:r>
              <a:rPr lang="fa-IR" sz="2800" dirty="0" smtClean="0"/>
              <a:t>مربوط به </a:t>
            </a:r>
            <a:r>
              <a:rPr lang="fa-IR" sz="2800" dirty="0"/>
              <a:t>والدین </a:t>
            </a:r>
            <a:r>
              <a:rPr lang="fa-IR" sz="2800" dirty="0" smtClean="0"/>
              <a:t>یا مراقبین کودک</a:t>
            </a:r>
          </a:p>
          <a:p>
            <a:pPr algn="r"/>
            <a:endParaRPr lang="fa-IR" sz="2800" dirty="0" smtClean="0"/>
          </a:p>
          <a:p>
            <a:pPr algn="r" rtl="1"/>
            <a:r>
              <a:rPr lang="fa-IR" sz="2800" dirty="0"/>
              <a:t>تعداد و زمان هر جلسه:</a:t>
            </a:r>
            <a:r>
              <a:rPr lang="fa-IR" sz="2800" dirty="0">
                <a:solidFill>
                  <a:schemeClr val="accent2"/>
                </a:solidFill>
              </a:rPr>
              <a:t> 2 جلسه 45 دقیقه ای </a:t>
            </a:r>
            <a:r>
              <a:rPr lang="fa-IR" sz="2800" dirty="0" smtClean="0">
                <a:solidFill>
                  <a:schemeClr val="accent2"/>
                </a:solidFill>
              </a:rPr>
              <a:t>(جمعا </a:t>
            </a:r>
            <a:r>
              <a:rPr lang="fa-IR" sz="2800" dirty="0">
                <a:solidFill>
                  <a:schemeClr val="accent2"/>
                </a:solidFill>
              </a:rPr>
              <a:t>90 </a:t>
            </a:r>
            <a:r>
              <a:rPr lang="fa-IR" sz="2800" dirty="0" smtClean="0">
                <a:solidFill>
                  <a:schemeClr val="accent2"/>
                </a:solidFill>
              </a:rPr>
              <a:t>دقیقه)</a:t>
            </a:r>
          </a:p>
          <a:p>
            <a:pPr algn="r" rtl="1"/>
            <a:endParaRPr lang="fa-IR" sz="2800" dirty="0"/>
          </a:p>
          <a:p>
            <a:pPr marL="0" indent="0" algn="r">
              <a:buNone/>
            </a:pPr>
            <a:r>
              <a:rPr lang="fa-IR" sz="2800" dirty="0"/>
              <a:t>• تعداد و زمان جلسات تقویت کننده: </a:t>
            </a:r>
            <a:r>
              <a:rPr lang="fa-IR" sz="2800" dirty="0">
                <a:solidFill>
                  <a:schemeClr val="accent2"/>
                </a:solidFill>
              </a:rPr>
              <a:t>هر 3 ماه یک جلسه 45 </a:t>
            </a:r>
            <a:r>
              <a:rPr lang="fa-IR" sz="2800" dirty="0" smtClean="0">
                <a:solidFill>
                  <a:schemeClr val="accent2"/>
                </a:solidFill>
              </a:rPr>
              <a:t>دقیقه ای</a:t>
            </a:r>
            <a:endParaRPr lang="fa-IR" sz="2800" dirty="0">
              <a:solidFill>
                <a:schemeClr val="accent2"/>
              </a:solidFill>
            </a:endParaRPr>
          </a:p>
        </p:txBody>
      </p:sp>
    </p:spTree>
    <p:extLst>
      <p:ext uri="{BB962C8B-B14F-4D97-AF65-F5344CB8AC3E}">
        <p14:creationId xmlns:p14="http://schemas.microsoft.com/office/powerpoint/2010/main" val="1231859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t>جلسه </a:t>
            </a:r>
            <a:r>
              <a:rPr lang="fa-IR" dirty="0" smtClean="0"/>
              <a:t>اول مداخله </a:t>
            </a:r>
            <a:r>
              <a:rPr lang="fa-IR" b="1" dirty="0"/>
              <a:t>والدین یا مراقبین کودک آزاردیده</a:t>
            </a:r>
            <a:br>
              <a:rPr lang="fa-IR" b="1" dirty="0"/>
            </a:br>
            <a:r>
              <a:rPr lang="fa-IR" b="1" dirty="0"/>
              <a:t>یا شاهد خشونت</a:t>
            </a:r>
            <a:endParaRPr lang="en-US" dirty="0"/>
          </a:p>
        </p:txBody>
      </p:sp>
      <p:sp>
        <p:nvSpPr>
          <p:cNvPr id="3" name="Content Placeholder 2"/>
          <p:cNvSpPr>
            <a:spLocks noGrp="1"/>
          </p:cNvSpPr>
          <p:nvPr>
            <p:ph idx="1"/>
          </p:nvPr>
        </p:nvSpPr>
        <p:spPr>
          <a:xfrm>
            <a:off x="1097280" y="1923392"/>
            <a:ext cx="10058400" cy="3945701"/>
          </a:xfrm>
        </p:spPr>
        <p:txBody>
          <a:bodyPr/>
          <a:lstStyle/>
          <a:p>
            <a:pPr algn="r" rtl="1"/>
            <a:r>
              <a:rPr lang="fa-IR" b="1" dirty="0"/>
              <a:t>زمان: 45 دقیقه</a:t>
            </a:r>
          </a:p>
          <a:p>
            <a:pPr algn="r" rtl="1"/>
            <a:r>
              <a:rPr lang="fa-IR" b="1" dirty="0"/>
              <a:t>اهداف جلسه: ارزیابی اولیه، برقراری ارتباط با مراقب کودک</a:t>
            </a:r>
          </a:p>
          <a:p>
            <a:pPr algn="r" rtl="1"/>
            <a:r>
              <a:rPr lang="fa-IR" b="1" dirty="0"/>
              <a:t>مراحل اجرای مصاحبه:</a:t>
            </a:r>
          </a:p>
          <a:p>
            <a:pPr algn="r" rtl="1"/>
            <a:r>
              <a:rPr lang="fa-IR" b="1" dirty="0"/>
              <a:t>• برقراری گفتمان کودک محور</a:t>
            </a:r>
          </a:p>
          <a:p>
            <a:pPr algn="r" rtl="1"/>
            <a:r>
              <a:rPr lang="fa-IR" b="1" dirty="0"/>
              <a:t>• ارزیابی اولیه وضعیت کودک در خانواده</a:t>
            </a:r>
          </a:p>
          <a:p>
            <a:pPr algn="r" rtl="1"/>
            <a:r>
              <a:rPr lang="fa-IR" b="1" dirty="0"/>
              <a:t>• برقراری ارتباط مؤثر با والدین یا مراقبین کودک</a:t>
            </a:r>
          </a:p>
          <a:p>
            <a:pPr algn="r" rtl="1"/>
            <a:r>
              <a:rPr lang="fa-IR" b="1" dirty="0"/>
              <a:t>• بررسی نقشه ایمنی کودک</a:t>
            </a:r>
            <a:endParaRPr lang="en-US" b="1" dirty="0"/>
          </a:p>
        </p:txBody>
      </p:sp>
    </p:spTree>
    <p:extLst>
      <p:ext uri="{BB962C8B-B14F-4D97-AF65-F5344CB8AC3E}">
        <p14:creationId xmlns:p14="http://schemas.microsoft.com/office/powerpoint/2010/main" val="418059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t>جلسه </a:t>
            </a:r>
            <a:r>
              <a:rPr lang="fa-IR" dirty="0" smtClean="0"/>
              <a:t>دوم </a:t>
            </a:r>
            <a:r>
              <a:rPr lang="fa-IR" dirty="0"/>
              <a:t>مداخله </a:t>
            </a:r>
            <a:r>
              <a:rPr lang="fa-IR" b="1" dirty="0"/>
              <a:t>والدین یا مراقبین کودک آزاردیده</a:t>
            </a:r>
            <a:br>
              <a:rPr lang="fa-IR" b="1" dirty="0"/>
            </a:br>
            <a:r>
              <a:rPr lang="fa-IR" b="1" dirty="0"/>
              <a:t>یا شاهد خشونت</a:t>
            </a:r>
            <a:endParaRPr lang="en-US" dirty="0"/>
          </a:p>
        </p:txBody>
      </p:sp>
      <p:sp>
        <p:nvSpPr>
          <p:cNvPr id="3" name="Content Placeholder 2"/>
          <p:cNvSpPr>
            <a:spLocks noGrp="1"/>
          </p:cNvSpPr>
          <p:nvPr>
            <p:ph idx="1"/>
          </p:nvPr>
        </p:nvSpPr>
        <p:spPr/>
        <p:txBody>
          <a:bodyPr/>
          <a:lstStyle/>
          <a:p>
            <a:pPr algn="r"/>
            <a:r>
              <a:rPr lang="fa-IR" dirty="0"/>
              <a:t>زمان: 45 دقیقه</a:t>
            </a:r>
          </a:p>
          <a:p>
            <a:pPr algn="r"/>
            <a:r>
              <a:rPr lang="fa-IR" dirty="0"/>
              <a:t>اهداف جلسه: آگاه سازی والدین و مراقبین از اثرات خشونت خانگی بر کودکان</a:t>
            </a:r>
          </a:p>
          <a:p>
            <a:pPr algn="r"/>
            <a:r>
              <a:rPr lang="fa-IR" dirty="0"/>
              <a:t>مراحل اجرای مصاحبه:</a:t>
            </a:r>
          </a:p>
          <a:p>
            <a:pPr algn="r" rtl="1"/>
            <a:r>
              <a:rPr lang="fa-IR" dirty="0"/>
              <a:t>• برقراری گفتمان کودک محور</a:t>
            </a:r>
          </a:p>
          <a:p>
            <a:pPr algn="r"/>
            <a:r>
              <a:rPr lang="fa-IR" dirty="0"/>
              <a:t>• بررسی نوع خانواده و شبکه حمایتی آن</a:t>
            </a:r>
          </a:p>
          <a:p>
            <a:pPr algn="r"/>
            <a:r>
              <a:rPr lang="fa-IR" dirty="0"/>
              <a:t>• آگاه سازی در خصوص اثرات منفی خشونت خانگی بر کودکان</a:t>
            </a:r>
            <a:endParaRPr lang="en-US" dirty="0"/>
          </a:p>
        </p:txBody>
      </p:sp>
    </p:spTree>
    <p:extLst>
      <p:ext uri="{BB962C8B-B14F-4D97-AF65-F5344CB8AC3E}">
        <p14:creationId xmlns:p14="http://schemas.microsoft.com/office/powerpoint/2010/main" val="1155643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جلسات تقویتی</a:t>
            </a:r>
            <a:endParaRPr lang="en-US" b="1" dirty="0"/>
          </a:p>
        </p:txBody>
      </p:sp>
      <p:sp>
        <p:nvSpPr>
          <p:cNvPr id="3" name="Content Placeholder 2"/>
          <p:cNvSpPr>
            <a:spLocks noGrp="1"/>
          </p:cNvSpPr>
          <p:nvPr>
            <p:ph idx="1"/>
          </p:nvPr>
        </p:nvSpPr>
        <p:spPr/>
        <p:txBody>
          <a:bodyPr>
            <a:normAutofit/>
          </a:bodyPr>
          <a:lstStyle/>
          <a:p>
            <a:pPr algn="just" rtl="1"/>
            <a:r>
              <a:rPr lang="fa-IR" sz="2400" dirty="0"/>
              <a:t>زمان: 45 دقیقه</a:t>
            </a:r>
          </a:p>
          <a:p>
            <a:pPr algn="just" rtl="1"/>
            <a:r>
              <a:rPr lang="fa-IR" sz="2400" dirty="0"/>
              <a:t>جلسات تقویتی هر 3 ماه یکبار برگزار </a:t>
            </a:r>
            <a:r>
              <a:rPr lang="fa-IR" sz="2400" dirty="0" smtClean="0"/>
              <a:t>میگردد</a:t>
            </a:r>
            <a:r>
              <a:rPr lang="fa-IR" sz="2400" dirty="0"/>
              <a:t>.</a:t>
            </a:r>
          </a:p>
          <a:p>
            <a:pPr algn="just" rtl="1"/>
            <a:r>
              <a:rPr lang="fa-IR" sz="2400" dirty="0"/>
              <a:t>اهداف اجرای مصاحبه:</a:t>
            </a:r>
          </a:p>
          <a:p>
            <a:pPr algn="just" rtl="1"/>
            <a:r>
              <a:rPr lang="fa-IR" sz="2400" dirty="0"/>
              <a:t>• برقراری گفتمان کودک محور</a:t>
            </a:r>
          </a:p>
          <a:p>
            <a:pPr algn="just" rtl="1"/>
            <a:r>
              <a:rPr lang="fa-IR" sz="2400" dirty="0"/>
              <a:t>• ارزیابی مجدد وضعیت کودک در خانواده</a:t>
            </a:r>
          </a:p>
          <a:p>
            <a:pPr algn="just" rtl="1"/>
            <a:r>
              <a:rPr lang="fa-IR" sz="2400" dirty="0"/>
              <a:t>• برقراری ارتباط مؤثر با والدین یامراقبین کودک</a:t>
            </a:r>
            <a:endParaRPr lang="en-US" sz="2400" dirty="0"/>
          </a:p>
        </p:txBody>
      </p:sp>
    </p:spTree>
    <p:extLst>
      <p:ext uri="{BB962C8B-B14F-4D97-AF65-F5344CB8AC3E}">
        <p14:creationId xmlns:p14="http://schemas.microsoft.com/office/powerpoint/2010/main" val="78435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68"/>
            <a:ext cx="12192000" cy="1240023"/>
          </a:xfrm>
        </p:spPr>
        <p:txBody>
          <a:bodyPr/>
          <a:lstStyle/>
          <a:p>
            <a:pPr algn="ctr"/>
            <a:r>
              <a:rPr lang="ar-SA" b="1" dirty="0"/>
              <a:t>اهداف مراقبت و پيگيري از افراد مبتلا به مشکلات اجتماعی</a:t>
            </a:r>
            <a:endParaRPr lang="en-US" dirty="0"/>
          </a:p>
        </p:txBody>
      </p:sp>
      <p:sp>
        <p:nvSpPr>
          <p:cNvPr id="3" name="Content Placeholder 2"/>
          <p:cNvSpPr>
            <a:spLocks noGrp="1"/>
          </p:cNvSpPr>
          <p:nvPr>
            <p:ph idx="1"/>
          </p:nvPr>
        </p:nvSpPr>
        <p:spPr>
          <a:xfrm>
            <a:off x="1087820" y="1797269"/>
            <a:ext cx="10279117" cy="4398579"/>
          </a:xfrm>
        </p:spPr>
        <p:txBody>
          <a:bodyPr>
            <a:normAutofit/>
          </a:bodyPr>
          <a:lstStyle/>
          <a:p>
            <a:pPr lvl="0" algn="just" rtl="1"/>
            <a:r>
              <a:rPr lang="ar-SA" dirty="0" smtClean="0"/>
              <a:t>موارد </a:t>
            </a:r>
            <a:r>
              <a:rPr lang="ar-SA" dirty="0"/>
              <a:t>مشکوک به کودک آزاری، 72 ساعت پس از ارجاع کودک به پزشک، پیگیری از پزشک مرکز </a:t>
            </a:r>
            <a:endParaRPr lang="fa-IR" dirty="0" smtClean="0"/>
          </a:p>
          <a:p>
            <a:pPr marL="0" lvl="0" indent="0" algn="just" rtl="1">
              <a:buNone/>
            </a:pPr>
            <a:r>
              <a:rPr lang="ar-SA" dirty="0" smtClean="0"/>
              <a:t>صورت </a:t>
            </a:r>
            <a:r>
              <a:rPr lang="ar-SA" dirty="0"/>
              <a:t>گرفته و سپس پیگیری درمان درهفته های 4-8-12 و سپس 3 ماه بعد صورت پذیرد . </a:t>
            </a:r>
            <a:endParaRPr lang="fa-IR" dirty="0" smtClean="0"/>
          </a:p>
          <a:p>
            <a:pPr marL="0" lvl="0" indent="0" algn="just" rtl="1">
              <a:buNone/>
            </a:pPr>
            <a:endParaRPr lang="fa-IR" dirty="0" smtClean="0"/>
          </a:p>
          <a:p>
            <a:pPr lvl="0" algn="just" rtl="1"/>
            <a:r>
              <a:rPr lang="ar-SA" dirty="0" smtClean="0"/>
              <a:t>بررسی </a:t>
            </a:r>
            <a:r>
              <a:rPr lang="ar-SA" dirty="0"/>
              <a:t>انجام توصیه­های درمان­گر توسط بيمار، قربانی خشونت و فرد مرتکب خشونت </a:t>
            </a:r>
            <a:r>
              <a:rPr lang="ar-SA" dirty="0" smtClean="0"/>
              <a:t>درصورت</a:t>
            </a:r>
            <a:endParaRPr lang="fa-IR" dirty="0" smtClean="0"/>
          </a:p>
          <a:p>
            <a:pPr marL="0" lvl="0" indent="0" algn="just" rtl="1">
              <a:buNone/>
            </a:pPr>
            <a:r>
              <a:rPr lang="ar-SA" dirty="0" smtClean="0"/>
              <a:t> </a:t>
            </a:r>
            <a:r>
              <a:rPr lang="ar-SA" dirty="0"/>
              <a:t>درمان­هاي غيردارويي و مشاوره </a:t>
            </a:r>
            <a:endParaRPr lang="fa-IR" dirty="0" smtClean="0"/>
          </a:p>
          <a:p>
            <a:pPr marL="0" lvl="0" indent="0" algn="just" rtl="1">
              <a:buNone/>
            </a:pPr>
            <a:endParaRPr lang="en-US" dirty="0"/>
          </a:p>
          <a:p>
            <a:pPr algn="just" rtl="1"/>
            <a:r>
              <a:rPr lang="ar-SA" dirty="0"/>
              <a:t>آموزش به خانواده ها در مورد رفتار و برخورد صحيح آن­ها با بيمار یا فرد قربانی یا اعمال­کننده </a:t>
            </a:r>
            <a:endParaRPr lang="fa-IR" dirty="0" smtClean="0"/>
          </a:p>
          <a:p>
            <a:pPr marL="0" indent="0" algn="just" rtl="1">
              <a:buNone/>
            </a:pPr>
            <a:r>
              <a:rPr lang="ar-SA" dirty="0" smtClean="0"/>
              <a:t>خشونت</a:t>
            </a:r>
            <a:endParaRPr lang="en-US" dirty="0"/>
          </a:p>
          <a:p>
            <a:pPr marL="0" indent="0" algn="just" rtl="1">
              <a:buNone/>
            </a:pPr>
            <a:endParaRPr lang="en-US" dirty="0"/>
          </a:p>
        </p:txBody>
      </p:sp>
    </p:spTree>
    <p:extLst>
      <p:ext uri="{BB962C8B-B14F-4D97-AF65-F5344CB8AC3E}">
        <p14:creationId xmlns:p14="http://schemas.microsoft.com/office/powerpoint/2010/main" val="65525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353"/>
            <a:ext cx="12191999" cy="632402"/>
          </a:xfrm>
        </p:spPr>
        <p:txBody>
          <a:bodyPr>
            <a:normAutofit fontScale="90000"/>
          </a:bodyPr>
          <a:lstStyle/>
          <a:p>
            <a:pPr algn="ctr"/>
            <a:r>
              <a:rPr lang="fa-IR" b="1" dirty="0" smtClean="0"/>
              <a:t>روند ارائه خدمت در برنامه کودک آزاری و همسرآزاری</a:t>
            </a:r>
            <a:endParaRPr lang="en-US" b="1" dirty="0"/>
          </a:p>
        </p:txBody>
      </p:sp>
      <p:graphicFrame>
        <p:nvGraphicFramePr>
          <p:cNvPr id="7" name="Content Placeholder 3"/>
          <p:cNvGraphicFramePr>
            <a:graphicFrameLocks/>
          </p:cNvGraphicFramePr>
          <p:nvPr>
            <p:extLst>
              <p:ext uri="{D42A27DB-BD31-4B8C-83A1-F6EECF244321}">
                <p14:modId xmlns:p14="http://schemas.microsoft.com/office/powerpoint/2010/main" val="3069345911"/>
              </p:ext>
            </p:extLst>
          </p:nvPr>
        </p:nvGraphicFramePr>
        <p:xfrm>
          <a:off x="0" y="997528"/>
          <a:ext cx="12192001" cy="6100424"/>
        </p:xfrm>
        <a:graphic>
          <a:graphicData uri="http://schemas.openxmlformats.org/drawingml/2006/table">
            <a:tbl>
              <a:tblPr firstRow="1" bandRow="1">
                <a:tableStyleId>{5C22544A-7EE6-4342-B048-85BDC9FD1C3A}</a:tableStyleId>
              </a:tblPr>
              <a:tblGrid>
                <a:gridCol w="6172301"/>
                <a:gridCol w="4746687"/>
                <a:gridCol w="1273013"/>
              </a:tblGrid>
              <a:tr h="614024">
                <a:tc>
                  <a:txBody>
                    <a:bodyPr/>
                    <a:lstStyle/>
                    <a:p>
                      <a:pPr algn="ctr" rtl="1"/>
                      <a:r>
                        <a:rPr lang="fa-IR" sz="1800" b="1" dirty="0" smtClean="0">
                          <a:solidFill>
                            <a:srgbClr val="C00000"/>
                          </a:solidFill>
                          <a:cs typeface="B Nazanin" panose="00000400000000000000" pitchFamily="2" charset="-78"/>
                        </a:rPr>
                        <a:t>روند اجرا</a:t>
                      </a:r>
                      <a:endParaRPr lang="en-US" sz="1800" b="1" dirty="0">
                        <a:solidFill>
                          <a:srgbClr val="C00000"/>
                        </a:solidFill>
                        <a:cs typeface="B Nazanin" panose="00000400000000000000" pitchFamily="2" charset="-78"/>
                      </a:endParaRPr>
                    </a:p>
                  </a:txBody>
                  <a:tcPr/>
                </a:tc>
                <a:tc>
                  <a:txBody>
                    <a:bodyPr/>
                    <a:lstStyle/>
                    <a:p>
                      <a:pPr algn="ctr" rtl="1"/>
                      <a:r>
                        <a:rPr lang="fa-IR" sz="1800" b="1" dirty="0" smtClean="0">
                          <a:solidFill>
                            <a:srgbClr val="C00000"/>
                          </a:solidFill>
                          <a:cs typeface="B Nazanin" panose="00000400000000000000" pitchFamily="2" charset="-78"/>
                        </a:rPr>
                        <a:t>عنوان برنامه </a:t>
                      </a:r>
                      <a:endParaRPr lang="en-US" sz="1800" b="1" dirty="0">
                        <a:solidFill>
                          <a:srgbClr val="C00000"/>
                        </a:solidFill>
                        <a:cs typeface="B Nazanin" panose="00000400000000000000" pitchFamily="2" charset="-78"/>
                      </a:endParaRPr>
                    </a:p>
                  </a:txBody>
                  <a:tcPr/>
                </a:tc>
                <a:tc>
                  <a:txBody>
                    <a:bodyPr/>
                    <a:lstStyle/>
                    <a:p>
                      <a:pPr algn="ctr" rtl="1"/>
                      <a:r>
                        <a:rPr lang="fa-IR" sz="1800" b="1" dirty="0" smtClean="0">
                          <a:solidFill>
                            <a:srgbClr val="C00000"/>
                          </a:solidFill>
                          <a:cs typeface="B Nazanin" panose="00000400000000000000" pitchFamily="2" charset="-78"/>
                        </a:rPr>
                        <a:t>ردیف</a:t>
                      </a:r>
                      <a:endParaRPr lang="en-US" sz="1800" b="1" dirty="0">
                        <a:solidFill>
                          <a:srgbClr val="C00000"/>
                        </a:solidFill>
                        <a:cs typeface="B Nazanin" panose="00000400000000000000" pitchFamily="2" charset="-78"/>
                      </a:endParaRPr>
                    </a:p>
                  </a:txBody>
                  <a:tcPr/>
                </a:tc>
              </a:tr>
              <a:tr h="1913596">
                <a:tc>
                  <a:txBody>
                    <a:bodyPr/>
                    <a:lstStyle/>
                    <a:p>
                      <a:pPr marL="285750" indent="-285750" algn="r" rtl="1">
                        <a:buFont typeface="Arial" panose="020B0604020202020204" pitchFamily="34" charset="0"/>
                        <a:buChar char="•"/>
                      </a:pPr>
                      <a:r>
                        <a:rPr lang="fa-IR" sz="1800" b="1" dirty="0" smtClean="0">
                          <a:cs typeface="B Nazanin" panose="00000400000000000000" pitchFamily="2" charset="-78"/>
                        </a:rPr>
                        <a:t>1- غربالگری توسط مراقبین سلامت در حیطه سلامت اجتماعی</a:t>
                      </a:r>
                    </a:p>
                    <a:p>
                      <a:pPr marL="285750" indent="-285750" algn="r" rtl="1">
                        <a:buFont typeface="Arial" panose="020B0604020202020204" pitchFamily="34" charset="0"/>
                        <a:buChar char="•"/>
                      </a:pPr>
                      <a:r>
                        <a:rPr lang="fa-IR" sz="1800" b="1" dirty="0" smtClean="0">
                          <a:cs typeface="B Nazanin" panose="00000400000000000000" pitchFamily="2" charset="-78"/>
                        </a:rPr>
                        <a:t>2-نظارت بر </a:t>
                      </a:r>
                      <a:r>
                        <a:rPr lang="fa-IR" sz="1800" b="1" dirty="0" smtClean="0">
                          <a:cs typeface="B Nazanin" panose="00000400000000000000" pitchFamily="2" charset="-78"/>
                        </a:rPr>
                        <a:t>شناسایی </a:t>
                      </a:r>
                      <a:r>
                        <a:rPr lang="fa-IR" sz="1800" b="1" baseline="0" dirty="0" smtClean="0">
                          <a:cs typeface="B Nazanin" panose="00000400000000000000" pitchFamily="2" charset="-78"/>
                        </a:rPr>
                        <a:t> افراد در معرض خطر در غربالگری سلامت اجتماعی </a:t>
                      </a:r>
                      <a:r>
                        <a:rPr lang="fa-IR" sz="1800" b="1" dirty="0" smtClean="0">
                          <a:cs typeface="B Nazanin" panose="00000400000000000000" pitchFamily="2" charset="-78"/>
                        </a:rPr>
                        <a:t>توسط مراقبین سلامت </a:t>
                      </a:r>
                    </a:p>
                    <a:p>
                      <a:pPr marL="285750" indent="-285750" algn="r" rtl="1">
                        <a:buFont typeface="Arial" panose="020B0604020202020204" pitchFamily="34" charset="0"/>
                        <a:buChar char="•"/>
                      </a:pPr>
                      <a:r>
                        <a:rPr lang="fa-IR" sz="1800" b="1" dirty="0" smtClean="0">
                          <a:cs typeface="B Nazanin" panose="00000400000000000000" pitchFamily="2" charset="-78"/>
                        </a:rPr>
                        <a:t>3- ارجاع افراد غربال</a:t>
                      </a:r>
                      <a:r>
                        <a:rPr lang="fa-IR" sz="1800" b="1" baseline="0" dirty="0" smtClean="0">
                          <a:cs typeface="B Nazanin" panose="00000400000000000000" pitchFamily="2" charset="-78"/>
                        </a:rPr>
                        <a:t> مثبت از مراقبین سلامت </a:t>
                      </a:r>
                      <a:r>
                        <a:rPr lang="fa-IR" sz="1800" b="1" dirty="0" smtClean="0">
                          <a:cs typeface="B Nazanin" panose="00000400000000000000" pitchFamily="2" charset="-78"/>
                        </a:rPr>
                        <a:t> به کارشناس سلامت روان </a:t>
                      </a:r>
                    </a:p>
                    <a:p>
                      <a:pPr marL="285750" indent="-285750" algn="r" rtl="1">
                        <a:buFont typeface="Arial" panose="020B0604020202020204" pitchFamily="34" charset="0"/>
                        <a:buChar char="•"/>
                      </a:pPr>
                      <a:r>
                        <a:rPr lang="fa-IR" sz="1800" b="1" dirty="0" smtClean="0">
                          <a:cs typeface="B Nazanin" panose="00000400000000000000" pitchFamily="2" charset="-78"/>
                        </a:rPr>
                        <a:t>4- در صورت </a:t>
                      </a:r>
                      <a:r>
                        <a:rPr lang="fa-IR" sz="1800" b="1" dirty="0" smtClean="0">
                          <a:cs typeface="B Nazanin" panose="00000400000000000000" pitchFamily="2" charset="-78"/>
                        </a:rPr>
                        <a:t>آسیب جسمی و نیاز </a:t>
                      </a:r>
                      <a:r>
                        <a:rPr lang="fa-IR" sz="1800" b="1" dirty="0" smtClean="0">
                          <a:cs typeface="B Nazanin" panose="00000400000000000000" pitchFamily="2" charset="-78"/>
                        </a:rPr>
                        <a:t>به خدمات پزشکی ارجاع از روانشناس  به  پزشک</a:t>
                      </a:r>
                    </a:p>
                    <a:p>
                      <a:pPr marL="285750" indent="-285750" algn="r" rtl="1">
                        <a:buFont typeface="Arial" panose="020B0604020202020204" pitchFamily="34" charset="0"/>
                        <a:buChar char="•"/>
                      </a:pPr>
                      <a:endParaRPr lang="en-US" sz="1800" b="1" dirty="0">
                        <a:cs typeface="B Nazanin" panose="00000400000000000000" pitchFamily="2" charset="-78"/>
                      </a:endParaRPr>
                    </a:p>
                  </a:txBody>
                  <a:tcPr/>
                </a:tc>
                <a:tc>
                  <a:txBody>
                    <a:bodyPr/>
                    <a:lstStyle/>
                    <a:p>
                      <a:pPr algn="r" rtl="1"/>
                      <a:endParaRPr lang="fa-IR" sz="1800" b="1" dirty="0" smtClean="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smtClean="0">
                        <a:cs typeface="B Nazanin" panose="00000400000000000000" pitchFamily="2" charset="-78"/>
                      </a:endParaRPr>
                    </a:p>
                    <a:p>
                      <a:pPr algn="r" rtl="1"/>
                      <a:r>
                        <a:rPr lang="fa-IR" sz="1800" b="1" dirty="0" smtClean="0">
                          <a:cs typeface="B Nazanin" panose="00000400000000000000" pitchFamily="2" charset="-78"/>
                        </a:rPr>
                        <a:t>شناسایی و مراقبت موارد</a:t>
                      </a:r>
                      <a:r>
                        <a:rPr lang="fa-IR" sz="1800" b="1" baseline="0" dirty="0" smtClean="0">
                          <a:cs typeface="B Nazanin" panose="00000400000000000000" pitchFamily="2" charset="-78"/>
                        </a:rPr>
                        <a:t> غربال مثبت سلامت اجتماعی</a:t>
                      </a:r>
                      <a:endParaRPr lang="fa-IR" sz="1800" b="1" dirty="0" smtClean="0">
                        <a:cs typeface="B Nazanin" panose="00000400000000000000" pitchFamily="2" charset="-78"/>
                      </a:endParaRPr>
                    </a:p>
                  </a:txBody>
                  <a:tcPr/>
                </a:tc>
                <a:tc>
                  <a:txBody>
                    <a:bodyPr/>
                    <a:lstStyle/>
                    <a:p>
                      <a:pPr algn="r" rtl="1"/>
                      <a:r>
                        <a:rPr lang="fa-IR" sz="1800" b="1" dirty="0" smtClean="0">
                          <a:cs typeface="B Nazanin" panose="00000400000000000000" pitchFamily="2" charset="-78"/>
                        </a:rPr>
                        <a:t>1</a:t>
                      </a:r>
                      <a:endParaRPr lang="en-US" sz="1800" b="1" dirty="0">
                        <a:cs typeface="B Nazanin" panose="00000400000000000000" pitchFamily="2" charset="-78"/>
                      </a:endParaRPr>
                    </a:p>
                  </a:txBody>
                  <a:tcPr/>
                </a:tc>
              </a:tr>
              <a:tr h="1139945">
                <a:tc>
                  <a:txBody>
                    <a:bodyPr/>
                    <a:lstStyle/>
                    <a:p>
                      <a:pPr algn="r" rtl="1"/>
                      <a:endParaRPr lang="fa-IR" sz="1800" b="1" dirty="0" smtClean="0">
                        <a:cs typeface="B Nazanin" panose="00000400000000000000" pitchFamily="2" charset="-78"/>
                      </a:endParaRPr>
                    </a:p>
                    <a:p>
                      <a:pPr algn="r" rtl="1"/>
                      <a:r>
                        <a:rPr lang="fa-IR" sz="1800" b="1" dirty="0" smtClean="0">
                          <a:cs typeface="B Nazanin" panose="00000400000000000000" pitchFamily="2" charset="-78"/>
                        </a:rPr>
                        <a:t>ارائه خدمات روانشناختی برای افراد غربال اولیه مثبت</a:t>
                      </a:r>
                      <a:r>
                        <a:rPr lang="fa-IR" sz="1800" b="1" baseline="0" dirty="0" smtClean="0">
                          <a:cs typeface="B Nazanin" panose="00000400000000000000" pitchFamily="2" charset="-78"/>
                        </a:rPr>
                        <a:t> سلامت اجتماعی</a:t>
                      </a:r>
                    </a:p>
                    <a:p>
                      <a:pPr algn="r" rtl="1"/>
                      <a:r>
                        <a:rPr lang="fa-IR" sz="1800" b="1" baseline="0" dirty="0" smtClean="0">
                          <a:cs typeface="B Nazanin" panose="00000400000000000000" pitchFamily="2" charset="-78"/>
                        </a:rPr>
                        <a:t>تکمیل مراقبت ارزیابی تکمیلی سلامت اجتماعی (کارشناس روان)</a:t>
                      </a:r>
                    </a:p>
                    <a:p>
                      <a:pPr algn="r" rtl="1"/>
                      <a:r>
                        <a:rPr lang="fa-IR" sz="1800" b="1" baseline="0" dirty="0" smtClean="0">
                          <a:cs typeface="B Nazanin" panose="00000400000000000000" pitchFamily="2" charset="-78"/>
                        </a:rPr>
                        <a:t>ثبت آموزش های انجام شده در سامانه سیب</a:t>
                      </a:r>
                    </a:p>
                    <a:p>
                      <a:pPr algn="r" rtl="1"/>
                      <a:r>
                        <a:rPr lang="fa-IR" sz="1800" b="1" baseline="0" dirty="0" smtClean="0">
                          <a:cs typeface="B Nazanin" panose="00000400000000000000" pitchFamily="2" charset="-78"/>
                        </a:rPr>
                        <a:t>برگزاری کلاس های آموزشی گروهی </a:t>
                      </a:r>
                      <a:endParaRPr lang="en-US" sz="1800" b="1" dirty="0">
                        <a:cs typeface="B Nazanin" panose="00000400000000000000" pitchFamily="2" charset="-78"/>
                      </a:endParaRPr>
                    </a:p>
                  </a:txBody>
                  <a:tcPr/>
                </a:tc>
                <a:tc>
                  <a:txBody>
                    <a:bodyPr/>
                    <a:lstStyle/>
                    <a:p>
                      <a:pPr algn="r" rtl="1"/>
                      <a:endParaRPr lang="fa-IR" sz="1800" b="1" dirty="0" smtClean="0">
                        <a:cs typeface="B Nazanin" panose="00000400000000000000" pitchFamily="2" charset="-78"/>
                      </a:endParaRPr>
                    </a:p>
                    <a:p>
                      <a:pPr algn="r" rtl="1"/>
                      <a:r>
                        <a:rPr lang="fa-IR" sz="1800" b="1" dirty="0" smtClean="0">
                          <a:cs typeface="B Nazanin" panose="00000400000000000000" pitchFamily="2" charset="-78"/>
                        </a:rPr>
                        <a:t>مشاوره روانشناختی</a:t>
                      </a:r>
                      <a:endParaRPr lang="en-US" sz="1800" b="1" dirty="0">
                        <a:cs typeface="B Nazanin" panose="00000400000000000000" pitchFamily="2" charset="-78"/>
                      </a:endParaRPr>
                    </a:p>
                  </a:txBody>
                  <a:tcPr/>
                </a:tc>
                <a:tc>
                  <a:txBody>
                    <a:bodyPr/>
                    <a:lstStyle/>
                    <a:p>
                      <a:pPr algn="r" rtl="1"/>
                      <a:r>
                        <a:rPr lang="fa-IR" sz="1800" b="1" dirty="0" smtClean="0">
                          <a:cs typeface="B Nazanin" panose="00000400000000000000" pitchFamily="2" charset="-78"/>
                        </a:rPr>
                        <a:t>2</a:t>
                      </a:r>
                      <a:endParaRPr lang="en-US" sz="1800" b="1" dirty="0">
                        <a:cs typeface="B Nazanin" panose="00000400000000000000" pitchFamily="2" charset="-78"/>
                      </a:endParaRPr>
                    </a:p>
                  </a:txBody>
                  <a:tcPr/>
                </a:tc>
              </a:tr>
              <a:tr h="1755193">
                <a:tc>
                  <a:txBody>
                    <a:bodyPr/>
                    <a:lstStyle/>
                    <a:p>
                      <a:pPr marL="0" indent="0" algn="r" rtl="1">
                        <a:buFont typeface="Wingdings" panose="05000000000000000000" pitchFamily="2" charset="2"/>
                        <a:buNone/>
                      </a:pPr>
                      <a:r>
                        <a:rPr lang="fa-IR" sz="1800" b="1" dirty="0" smtClean="0">
                          <a:cs typeface="B Nazanin" panose="00000400000000000000" pitchFamily="2" charset="-78"/>
                        </a:rPr>
                        <a:t>1_ درصد شناسایی افراد در معرض خطر</a:t>
                      </a:r>
                      <a:r>
                        <a:rPr lang="fa-IR" sz="1800" b="1" baseline="0" dirty="0" smtClean="0">
                          <a:cs typeface="B Nazanin" panose="00000400000000000000" pitchFamily="2" charset="-78"/>
                        </a:rPr>
                        <a:t> شناسایی شده در حیطه سلامت اجتماعی</a:t>
                      </a:r>
                    </a:p>
                    <a:p>
                      <a:pPr marL="0" indent="0" algn="r" rtl="1">
                        <a:buFont typeface="Wingdings" panose="05000000000000000000" pitchFamily="2" charset="2"/>
                        <a:buNone/>
                      </a:pPr>
                      <a:r>
                        <a:rPr lang="fa-IR" sz="1800" b="1" baseline="0" dirty="0" smtClean="0">
                          <a:cs typeface="B Nazanin" panose="00000400000000000000" pitchFamily="2" charset="-78"/>
                        </a:rPr>
                        <a:t>2_ درصد افراد مراقبت شده در حیطه سلامت اجتماعی </a:t>
                      </a:r>
                      <a:r>
                        <a:rPr lang="fa-IR" sz="1800" b="1" baseline="0" dirty="0" smtClean="0">
                          <a:cs typeface="B Nazanin" panose="00000400000000000000" pitchFamily="2" charset="-78"/>
                        </a:rPr>
                        <a:t>از ابتدای سال 98 نسبت به جمعیت تحت پوشش</a:t>
                      </a:r>
                      <a:endParaRPr lang="fa-IR" sz="1800" b="1" baseline="0" dirty="0" smtClean="0">
                        <a:cs typeface="B Nazanin" panose="00000400000000000000" pitchFamily="2" charset="-78"/>
                      </a:endParaRPr>
                    </a:p>
                    <a:p>
                      <a:pPr marL="0" indent="0" algn="r" rtl="1">
                        <a:buFont typeface="Wingdings" panose="05000000000000000000" pitchFamily="2" charset="2"/>
                        <a:buNone/>
                      </a:pPr>
                      <a:r>
                        <a:rPr lang="fa-IR" sz="1800" b="1" baseline="0" dirty="0" smtClean="0">
                          <a:cs typeface="B Nazanin" panose="00000400000000000000" pitchFamily="2" charset="-78"/>
                        </a:rPr>
                        <a:t>3_  درصد شناسایی موارد مثبت همسرآزاری</a:t>
                      </a:r>
                    </a:p>
                    <a:p>
                      <a:pPr marL="0" marR="0" indent="0" algn="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lang="fa-IR" sz="1800" b="1" dirty="0" smtClean="0">
                          <a:cs typeface="B Nazanin" panose="00000400000000000000" pitchFamily="2" charset="-78"/>
                        </a:rPr>
                        <a:t> 4- </a:t>
                      </a:r>
                      <a:r>
                        <a:rPr lang="fa-IR" sz="1800" b="1" baseline="0" dirty="0" smtClean="0">
                          <a:cs typeface="B Nazanin" panose="00000400000000000000" pitchFamily="2" charset="-78"/>
                        </a:rPr>
                        <a:t>درصد شناسایی موارد مثبت کودک آزاری</a:t>
                      </a:r>
                    </a:p>
                    <a:p>
                      <a:pPr marL="0" indent="0" algn="r" rtl="1">
                        <a:buFont typeface="Wingdings" panose="05000000000000000000" pitchFamily="2" charset="2"/>
                        <a:buNone/>
                      </a:pPr>
                      <a:endParaRPr lang="en-US" sz="1800" b="1" dirty="0" smtClean="0">
                        <a:cs typeface="B Nazanin" panose="00000400000000000000" pitchFamily="2" charset="-78"/>
                      </a:endParaRPr>
                    </a:p>
                  </a:txBody>
                  <a:tcPr/>
                </a:tc>
                <a:tc>
                  <a:txBody>
                    <a:bodyPr/>
                    <a:lstStyle/>
                    <a:p>
                      <a:pPr algn="r" rtl="1"/>
                      <a:endParaRPr lang="fa-IR" sz="1800" b="1" dirty="0" smtClean="0">
                        <a:cs typeface="B Nazanin" panose="00000400000000000000" pitchFamily="2" charset="-78"/>
                      </a:endParaRPr>
                    </a:p>
                    <a:p>
                      <a:pPr algn="r" rtl="1"/>
                      <a:r>
                        <a:rPr lang="fa-IR" sz="1800" b="1" dirty="0" smtClean="0">
                          <a:cs typeface="B Nazanin" panose="00000400000000000000" pitchFamily="2" charset="-78"/>
                        </a:rPr>
                        <a:t>استخراج شاخص ها سلامت اجتماعی </a:t>
                      </a:r>
                      <a:r>
                        <a:rPr lang="fa-IR" sz="1800" b="1" baseline="0" dirty="0" smtClean="0">
                          <a:cs typeface="B Nazanin" panose="00000400000000000000" pitchFamily="2" charset="-78"/>
                        </a:rPr>
                        <a:t> از سامانه سیب</a:t>
                      </a:r>
                      <a:endParaRPr lang="en-US" sz="1800" b="1" dirty="0">
                        <a:cs typeface="B Nazanin" panose="00000400000000000000" pitchFamily="2" charset="-78"/>
                      </a:endParaRPr>
                    </a:p>
                  </a:txBody>
                  <a:tcPr/>
                </a:tc>
                <a:tc>
                  <a:txBody>
                    <a:bodyPr/>
                    <a:lstStyle/>
                    <a:p>
                      <a:pPr algn="r" rtl="1"/>
                      <a:r>
                        <a:rPr lang="fa-IR" sz="1800" b="1" dirty="0" smtClean="0">
                          <a:cs typeface="B Nazanin" panose="00000400000000000000" pitchFamily="2" charset="-78"/>
                        </a:rPr>
                        <a:t>3</a:t>
                      </a:r>
                      <a:endParaRPr lang="en-US" sz="1800" b="1" dirty="0">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244868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68" y="409905"/>
            <a:ext cx="10515600" cy="706581"/>
          </a:xfrm>
        </p:spPr>
        <p:txBody>
          <a:bodyPr>
            <a:normAutofit fontScale="90000"/>
          </a:bodyPr>
          <a:lstStyle/>
          <a:p>
            <a:pPr algn="ctr"/>
            <a:r>
              <a:rPr lang="fa-IR" b="1" dirty="0">
                <a:solidFill>
                  <a:schemeClr val="tx1"/>
                </a:solidFill>
              </a:rPr>
              <a:t>سلامت اجتماعي</a:t>
            </a:r>
            <a:endParaRPr lang="en-US" dirty="0">
              <a:solidFill>
                <a:schemeClr val="tx1"/>
              </a:solidFill>
            </a:endParaRPr>
          </a:p>
        </p:txBody>
      </p:sp>
      <p:sp>
        <p:nvSpPr>
          <p:cNvPr id="3" name="Content Placeholder 2"/>
          <p:cNvSpPr>
            <a:spLocks noGrp="1"/>
          </p:cNvSpPr>
          <p:nvPr>
            <p:ph idx="1"/>
          </p:nvPr>
        </p:nvSpPr>
        <p:spPr>
          <a:xfrm>
            <a:off x="599090" y="1718440"/>
            <a:ext cx="10723178" cy="5139559"/>
          </a:xfrm>
        </p:spPr>
        <p:txBody>
          <a:bodyPr/>
          <a:lstStyle/>
          <a:p>
            <a:pPr algn="just" rtl="1"/>
            <a:r>
              <a:rPr lang="fa-IR" dirty="0"/>
              <a:t>"</a:t>
            </a:r>
            <a:r>
              <a:rPr lang="fa-IR" sz="2400" dirty="0"/>
              <a:t>سلامت اجتماعي عبارت است از وضعيت رفتارهاي اجتماعي (مورد انتظارو هنجار) فرد كه اثرات شناخته شده و مثبتي بر سلامت جسمي و رواني فرد دارد و موجبات ارتقاي سازگاري اجتماعي و تعامل فرد با محيط پيرامون و در نهايت ايفاي نقش موثر در تعالي و رفاه جامعه مي شود</a:t>
            </a:r>
            <a:r>
              <a:rPr lang="fa-IR" sz="2400" dirty="0" smtClean="0"/>
              <a:t>.»</a:t>
            </a:r>
          </a:p>
          <a:p>
            <a:pPr algn="just" rtl="1"/>
            <a:r>
              <a:rPr lang="fa-IR" sz="2400" dirty="0"/>
              <a:t>مراقبت روانشناسان در حیطه سلامت اجتماعی با عنوان ارزیابی تکمیلی عوامل خطر سلامت اجتماعی (کارشناس روان</a:t>
            </a:r>
            <a:r>
              <a:rPr lang="fa-IR" sz="2400" dirty="0" smtClean="0"/>
              <a:t>) ارائه شده است.</a:t>
            </a:r>
          </a:p>
          <a:p>
            <a:pPr algn="just" rtl="1"/>
            <a:r>
              <a:rPr lang="fa-IR" sz="2400" dirty="0"/>
              <a:t>خشونت خانگی یک آسیب اجتماعی است که به سلامت جسمی و روانی قربانیان و کل خانواده صدمه می زند و اثرات آن </a:t>
            </a:r>
            <a:r>
              <a:rPr lang="fa-IR" sz="2400" dirty="0" smtClean="0"/>
              <a:t>می تواند </a:t>
            </a:r>
            <a:r>
              <a:rPr lang="fa-IR" sz="2400" dirty="0"/>
              <a:t>سالها حتی پس از توقف خشونت ادامه داشته </a:t>
            </a:r>
            <a:r>
              <a:rPr lang="fa-IR" sz="2400" dirty="0" smtClean="0"/>
              <a:t>باشد.بنابراین</a:t>
            </a:r>
            <a:r>
              <a:rPr lang="fa-IR" sz="2400" dirty="0"/>
              <a:t>، شناسایی و مداخله اولیه در زمینه خشونت خانگی می تواند اثرات آسیب هاي وارده را بطور قابل ملاحظه اي </a:t>
            </a:r>
            <a:r>
              <a:rPr lang="fa-IR" sz="2400" dirty="0" smtClean="0"/>
              <a:t>کاهش داده </a:t>
            </a:r>
            <a:r>
              <a:rPr lang="fa-IR" sz="2400" dirty="0"/>
              <a:t>و یا از وقوع مجدد آن پیشگیري کند</a:t>
            </a:r>
            <a:r>
              <a:rPr lang="fa-IR" sz="2400" dirty="0" smtClean="0"/>
              <a:t>.</a:t>
            </a:r>
          </a:p>
          <a:p>
            <a:pPr algn="just" rtl="1"/>
            <a:r>
              <a:rPr lang="fa-IR" sz="2400" dirty="0"/>
              <a:t>اگرچه خشونت ممکن است نسبت به هر یک از اعضاي خانواده شامل همسر، فرزندان، فرزند خوانده ها، افراد مسن </a:t>
            </a:r>
            <a:r>
              <a:rPr lang="fa-IR" sz="2400" dirty="0" smtClean="0"/>
              <a:t>خانواده،مستخدمین </a:t>
            </a:r>
            <a:r>
              <a:rPr lang="fa-IR" sz="2400" dirty="0"/>
              <a:t>خانه و ...صورت گیرد ولی </a:t>
            </a:r>
            <a:r>
              <a:rPr lang="fa-IR" sz="2400" dirty="0" smtClean="0"/>
              <a:t>مداخلات خشونت خانگی در سطح بهداشت روي </a:t>
            </a:r>
            <a:r>
              <a:rPr lang="fa-IR" sz="2400" dirty="0"/>
              <a:t>خشونت نسبت به زنان و کودکان تمرکز </a:t>
            </a:r>
            <a:r>
              <a:rPr lang="fa-IR" sz="2400" dirty="0" smtClean="0"/>
              <a:t>دارد.</a:t>
            </a:r>
            <a:endParaRPr lang="fa-IR" sz="2400" dirty="0"/>
          </a:p>
          <a:p>
            <a:pPr algn="r" rtl="1"/>
            <a:endParaRPr lang="en-US" dirty="0"/>
          </a:p>
        </p:txBody>
      </p:sp>
    </p:spTree>
    <p:extLst>
      <p:ext uri="{BB962C8B-B14F-4D97-AF65-F5344CB8AC3E}">
        <p14:creationId xmlns:p14="http://schemas.microsoft.com/office/powerpoint/2010/main" val="185402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06582"/>
          </a:xfrm>
        </p:spPr>
        <p:txBody>
          <a:bodyPr>
            <a:normAutofit fontScale="90000"/>
          </a:bodyPr>
          <a:lstStyle/>
          <a:p>
            <a:r>
              <a:rPr lang="fa-IR" b="1" dirty="0">
                <a:cs typeface="B Titr" panose="00000700000000000000" pitchFamily="2" charset="-78"/>
              </a:rPr>
              <a:t>ارزیابی از نظر سلامت اجتماعی(5 تا 18 سال) (غیر پزشک) </a:t>
            </a:r>
            <a:endParaRPr lang="en-US" dirty="0"/>
          </a:p>
        </p:txBody>
      </p:sp>
      <p:pic>
        <p:nvPicPr>
          <p:cNvPr id="4" name="Content Placeholder 3"/>
          <p:cNvPicPr>
            <a:picLocks noGrp="1" noChangeAspect="1"/>
          </p:cNvPicPr>
          <p:nvPr>
            <p:ph idx="1"/>
          </p:nvPr>
        </p:nvPicPr>
        <p:blipFill>
          <a:blip r:embed="rId2"/>
          <a:stretch>
            <a:fillRect/>
          </a:stretch>
        </p:blipFill>
        <p:spPr>
          <a:xfrm>
            <a:off x="0" y="800100"/>
            <a:ext cx="12191999" cy="6057900"/>
          </a:xfrm>
          <a:prstGeom prst="rect">
            <a:avLst/>
          </a:prstGeom>
        </p:spPr>
      </p:pic>
    </p:spTree>
    <p:extLst>
      <p:ext uri="{BB962C8B-B14F-4D97-AF65-F5344CB8AC3E}">
        <p14:creationId xmlns:p14="http://schemas.microsoft.com/office/powerpoint/2010/main" val="351956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2736"/>
            <a:ext cx="12192000" cy="6930736"/>
          </a:xfrm>
          <a:prstGeom prst="rect">
            <a:avLst/>
          </a:prstGeom>
        </p:spPr>
      </p:pic>
    </p:spTree>
    <p:extLst>
      <p:ext uri="{BB962C8B-B14F-4D97-AF65-F5344CB8AC3E}">
        <p14:creationId xmlns:p14="http://schemas.microsoft.com/office/powerpoint/2010/main" val="3340028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792"/>
            <a:ext cx="12192000" cy="1383066"/>
          </a:xfrm>
        </p:spPr>
        <p:txBody>
          <a:bodyPr>
            <a:normAutofit/>
          </a:bodyPr>
          <a:lstStyle/>
          <a:p>
            <a:pPr algn="ctr"/>
            <a:r>
              <a:rPr lang="fa-IR" b="1" dirty="0"/>
              <a:t>مراقبت از نظر سلامت اجتماعی - جوان و خشونت خانگی (غیرپزشک) </a:t>
            </a:r>
            <a:endParaRPr lang="en-US" b="1" dirty="0"/>
          </a:p>
        </p:txBody>
      </p:sp>
      <p:pic>
        <p:nvPicPr>
          <p:cNvPr id="4" name="Content Placeholder 3"/>
          <p:cNvPicPr>
            <a:picLocks noGrp="1" noChangeAspect="1"/>
          </p:cNvPicPr>
          <p:nvPr>
            <p:ph idx="1"/>
          </p:nvPr>
        </p:nvPicPr>
        <p:blipFill>
          <a:blip r:embed="rId2"/>
          <a:stretch>
            <a:fillRect/>
          </a:stretch>
        </p:blipFill>
        <p:spPr>
          <a:xfrm>
            <a:off x="0" y="1028700"/>
            <a:ext cx="12192000" cy="5522336"/>
          </a:xfrm>
          <a:prstGeom prst="rect">
            <a:avLst/>
          </a:prstGeom>
        </p:spPr>
      </p:pic>
    </p:spTree>
    <p:extLst>
      <p:ext uri="{BB962C8B-B14F-4D97-AF65-F5344CB8AC3E}">
        <p14:creationId xmlns:p14="http://schemas.microsoft.com/office/powerpoint/2010/main" val="3989686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82" y="74180"/>
            <a:ext cx="10515600" cy="611620"/>
          </a:xfrm>
        </p:spPr>
        <p:txBody>
          <a:bodyPr>
            <a:normAutofit fontScale="90000"/>
          </a:bodyPr>
          <a:lstStyle/>
          <a:p>
            <a:pPr algn="ctr"/>
            <a:r>
              <a:rPr lang="fa-IR" b="1" dirty="0"/>
              <a:t>مداخلات ضروري براي توانمند سازي افراد</a:t>
            </a:r>
            <a:endParaRPr lang="en-US" dirty="0"/>
          </a:p>
        </p:txBody>
      </p:sp>
      <p:sp>
        <p:nvSpPr>
          <p:cNvPr id="3" name="Content Placeholder 2"/>
          <p:cNvSpPr>
            <a:spLocks noGrp="1"/>
          </p:cNvSpPr>
          <p:nvPr>
            <p:ph idx="1"/>
          </p:nvPr>
        </p:nvSpPr>
        <p:spPr>
          <a:xfrm>
            <a:off x="0" y="955964"/>
            <a:ext cx="12192000" cy="5902036"/>
          </a:xfrm>
        </p:spPr>
        <p:txBody>
          <a:bodyPr>
            <a:normAutofit fontScale="92500" lnSpcReduction="10000"/>
          </a:bodyPr>
          <a:lstStyle/>
          <a:p>
            <a:pPr algn="r">
              <a:buNone/>
            </a:pPr>
            <a:r>
              <a:rPr lang="fa-IR" b="1" dirty="0" smtClean="0">
                <a:solidFill>
                  <a:srgbClr val="FF0000"/>
                </a:solidFill>
              </a:rPr>
              <a:t>1)بهبود </a:t>
            </a:r>
            <a:r>
              <a:rPr lang="fa-IR" b="1" dirty="0">
                <a:solidFill>
                  <a:srgbClr val="FF0000"/>
                </a:solidFill>
              </a:rPr>
              <a:t>وضعیت سلامت جسمی، روانی و اجتماعی افراد</a:t>
            </a:r>
          </a:p>
          <a:p>
            <a:pPr algn="r"/>
            <a:r>
              <a:rPr lang="fa-IR" dirty="0"/>
              <a:t>افزایش آگاهی در مورد حقوق فردي و موضوعات مربوط به سلامت</a:t>
            </a:r>
          </a:p>
          <a:p>
            <a:pPr algn="r"/>
            <a:r>
              <a:rPr lang="fa-IR" dirty="0"/>
              <a:t>دسترسی به خدمات سلامت</a:t>
            </a:r>
          </a:p>
          <a:p>
            <a:pPr algn="r"/>
            <a:r>
              <a:rPr lang="fa-IR" dirty="0"/>
              <a:t>آموزش سبک زندگی </a:t>
            </a:r>
            <a:r>
              <a:rPr lang="fa-IR" dirty="0" smtClean="0"/>
              <a:t>سالم</a:t>
            </a:r>
            <a:endParaRPr lang="fa-IR" dirty="0"/>
          </a:p>
          <a:p>
            <a:pPr algn="r">
              <a:buNone/>
            </a:pPr>
            <a:r>
              <a:rPr lang="fa-IR" dirty="0">
                <a:solidFill>
                  <a:srgbClr val="FF0000"/>
                </a:solidFill>
              </a:rPr>
              <a:t>2</a:t>
            </a:r>
            <a:r>
              <a:rPr lang="fa-IR" b="1" dirty="0">
                <a:solidFill>
                  <a:srgbClr val="FF0000"/>
                </a:solidFill>
              </a:rPr>
              <a:t>) ظرفیت سازي</a:t>
            </a:r>
          </a:p>
          <a:p>
            <a:pPr algn="r" rtl="1"/>
            <a:r>
              <a:rPr lang="fa-IR" dirty="0"/>
              <a:t>فراهم کردن امکان سوادآموزي و ادامه تحصیل</a:t>
            </a:r>
          </a:p>
          <a:p>
            <a:pPr algn="r"/>
            <a:r>
              <a:rPr lang="fa-IR" dirty="0"/>
              <a:t>آموزش مهارت هاي زندگی با تاکید بر مهارت هاي مقابله اي</a:t>
            </a:r>
          </a:p>
          <a:p>
            <a:pPr algn="r"/>
            <a:r>
              <a:rPr lang="fa-IR" dirty="0"/>
              <a:t>فراهم کردن آموزش شغلی و امکان کسب درآمد</a:t>
            </a:r>
          </a:p>
          <a:p>
            <a:pPr algn="r"/>
            <a:r>
              <a:rPr lang="fa-IR" dirty="0"/>
              <a:t>آموزش مهارت تصمیم گیري</a:t>
            </a:r>
          </a:p>
          <a:p>
            <a:pPr algn="r"/>
            <a:r>
              <a:rPr lang="fa-IR" dirty="0"/>
              <a:t>رشد عزت نفس، خودمختاري و تصمیم گیري مستقل</a:t>
            </a:r>
          </a:p>
          <a:p>
            <a:pPr algn="r"/>
            <a:r>
              <a:rPr lang="fa-IR" dirty="0"/>
              <a:t>آموزش پیشگیري از </a:t>
            </a:r>
            <a:r>
              <a:rPr lang="fa-IR" dirty="0" smtClean="0"/>
              <a:t>خشونت</a:t>
            </a:r>
            <a:endParaRPr lang="fa-IR" dirty="0"/>
          </a:p>
          <a:p>
            <a:pPr algn="r">
              <a:buNone/>
            </a:pPr>
            <a:r>
              <a:rPr lang="fa-IR" b="1" dirty="0">
                <a:solidFill>
                  <a:srgbClr val="FF0000"/>
                </a:solidFill>
              </a:rPr>
              <a:t>3) ایجاد انگیزه براي تغییر</a:t>
            </a:r>
          </a:p>
          <a:p>
            <a:pPr algn="r"/>
            <a:r>
              <a:rPr lang="fa-IR" dirty="0"/>
              <a:t>درك اهمیت تغییر</a:t>
            </a:r>
          </a:p>
          <a:p>
            <a:pPr algn="r"/>
            <a:r>
              <a:rPr lang="fa-IR" dirty="0"/>
              <a:t>اعتماد به خود براي ایجاد تغییر</a:t>
            </a:r>
            <a:endParaRPr lang="en-US" dirty="0"/>
          </a:p>
          <a:p>
            <a:pPr algn="r"/>
            <a:endParaRPr lang="en-US" dirty="0"/>
          </a:p>
        </p:txBody>
      </p:sp>
    </p:spTree>
    <p:extLst>
      <p:ext uri="{BB962C8B-B14F-4D97-AF65-F5344CB8AC3E}">
        <p14:creationId xmlns:p14="http://schemas.microsoft.com/office/powerpoint/2010/main" val="68572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3388" t="12013" r="31956" b="5015"/>
          <a:stretch/>
        </p:blipFill>
        <p:spPr>
          <a:xfrm>
            <a:off x="0" y="0"/>
            <a:ext cx="12192000" cy="6858000"/>
          </a:xfrm>
          <a:prstGeom prst="rect">
            <a:avLst/>
          </a:prstGeom>
        </p:spPr>
      </p:pic>
    </p:spTree>
    <p:extLst>
      <p:ext uri="{BB962C8B-B14F-4D97-AF65-F5344CB8AC3E}">
        <p14:creationId xmlns:p14="http://schemas.microsoft.com/office/powerpoint/2010/main" val="2104107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4790"/>
          </a:xfrm>
        </p:spPr>
        <p:txBody>
          <a:bodyPr/>
          <a:lstStyle/>
          <a:p>
            <a:r>
              <a:rPr lang="fa-IR" b="1" dirty="0"/>
              <a:t>شرح وظایف مراقب سلامت در برنامه سلامت اجتماعی</a:t>
            </a:r>
            <a:endParaRPr lang="en-US" b="1" dirty="0"/>
          </a:p>
        </p:txBody>
      </p:sp>
      <p:sp>
        <p:nvSpPr>
          <p:cNvPr id="3" name="Content Placeholder 2"/>
          <p:cNvSpPr>
            <a:spLocks noGrp="1"/>
          </p:cNvSpPr>
          <p:nvPr>
            <p:ph idx="1"/>
          </p:nvPr>
        </p:nvSpPr>
        <p:spPr>
          <a:xfrm>
            <a:off x="0" y="1718440"/>
            <a:ext cx="11745310" cy="5139559"/>
          </a:xfrm>
        </p:spPr>
        <p:txBody>
          <a:bodyPr>
            <a:normAutofit/>
          </a:bodyPr>
          <a:lstStyle/>
          <a:p>
            <a:pPr lvl="0" algn="r"/>
            <a:r>
              <a:rPr lang="fa-IR" sz="2800" b="1" dirty="0">
                <a:solidFill>
                  <a:srgbClr val="FF0000"/>
                </a:solidFill>
              </a:rPr>
              <a:t>شناسایی</a:t>
            </a:r>
            <a:r>
              <a:rPr lang="fa-IR" sz="2800" dirty="0">
                <a:solidFill>
                  <a:srgbClr val="FF0000"/>
                </a:solidFill>
              </a:rPr>
              <a:t>:(</a:t>
            </a:r>
            <a:r>
              <a:rPr lang="fa-IR" sz="2800" dirty="0"/>
              <a:t>غربالگری) مراقبت از افراد تحت پوشش بر اساس گروه های سنی و فرم های موجود در سلامت اجتماعی،مراقب باید جمعیت تحت پوشش خود راغربالگری کند و تمامی غربالگری های انجام شده را در سامانه سیب ثبت نماید</a:t>
            </a:r>
            <a:r>
              <a:rPr lang="fa-IR" sz="2800" dirty="0" smtClean="0"/>
              <a:t>.</a:t>
            </a:r>
            <a:endParaRPr lang="fa-IR" sz="2800" dirty="0"/>
          </a:p>
          <a:p>
            <a:pPr lvl="0" algn="r"/>
            <a:r>
              <a:rPr lang="fa-IR" sz="2800" b="1" dirty="0">
                <a:solidFill>
                  <a:srgbClr val="FF0000"/>
                </a:solidFill>
              </a:rPr>
              <a:t>ارجاع</a:t>
            </a:r>
            <a:r>
              <a:rPr lang="fa-IR" sz="2800" dirty="0">
                <a:solidFill>
                  <a:srgbClr val="FF0000"/>
                </a:solidFill>
              </a:rPr>
              <a:t>: </a:t>
            </a:r>
            <a:r>
              <a:rPr lang="fa-IR" sz="2800" dirty="0"/>
              <a:t>درصورت مثبت بودن غربالگری، مراجع به کارشناس سلامت روان ارجاع شود و در سامانه سیب ثبت گردد و در صورت آسیب جسمی به پزشک خانواده هم ارجاع شود</a:t>
            </a:r>
            <a:r>
              <a:rPr lang="fa-IR" sz="2800" dirty="0" smtClean="0"/>
              <a:t>.</a:t>
            </a:r>
            <a:endParaRPr lang="en-US" sz="2800" dirty="0"/>
          </a:p>
          <a:p>
            <a:pPr lvl="0" algn="r"/>
            <a:r>
              <a:rPr lang="fa-IR" sz="2800" b="1" dirty="0">
                <a:solidFill>
                  <a:srgbClr val="FF0000"/>
                </a:solidFill>
              </a:rPr>
              <a:t>مراقبت</a:t>
            </a:r>
            <a:r>
              <a:rPr lang="fa-IR" sz="2800" dirty="0"/>
              <a:t>: با توجه به مدت تعیین شده در سامانه سیب اقدام ها انجام شود و در صورت آسیب جسمی به پزشک خانواده هم ارجاع شود. مراقب سلامت موظف است که پس از ارجاع بیمار به سطوح بالاتر ، پیگیری های لازم را انجام دهد و بیمار باید پس از مراجعه پسخوراند تحویل دهد.  </a:t>
            </a:r>
          </a:p>
          <a:p>
            <a:pPr algn="r"/>
            <a:r>
              <a:rPr lang="fa-IR" sz="2800" b="1" dirty="0">
                <a:solidFill>
                  <a:srgbClr val="FF0000"/>
                </a:solidFill>
              </a:rPr>
              <a:t>آموزش</a:t>
            </a:r>
            <a:r>
              <a:rPr lang="fa-IR" sz="2800" dirty="0">
                <a:solidFill>
                  <a:srgbClr val="FF0000"/>
                </a:solidFill>
              </a:rPr>
              <a:t>: </a:t>
            </a:r>
            <a:r>
              <a:rPr lang="fa-IR" sz="2800" dirty="0"/>
              <a:t>طبق دستورالعمل و اقدامات تعیین شده در سامانه آموزش های لازم داده شوند.</a:t>
            </a:r>
          </a:p>
          <a:p>
            <a:pPr algn="r"/>
            <a:endParaRPr lang="en-US" dirty="0"/>
          </a:p>
        </p:txBody>
      </p:sp>
    </p:spTree>
    <p:extLst>
      <p:ext uri="{BB962C8B-B14F-4D97-AF65-F5344CB8AC3E}">
        <p14:creationId xmlns:p14="http://schemas.microsoft.com/office/powerpoint/2010/main" val="364455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6084"/>
          </a:xfrm>
        </p:spPr>
        <p:txBody>
          <a:bodyPr/>
          <a:lstStyle/>
          <a:p>
            <a:r>
              <a:rPr lang="fa-IR" b="1" dirty="0"/>
              <a:t>شرح وظایف پزشکان در حیطه سلامت اجتماعی</a:t>
            </a:r>
            <a:endParaRPr lang="en-US" dirty="0"/>
          </a:p>
        </p:txBody>
      </p:sp>
      <p:sp>
        <p:nvSpPr>
          <p:cNvPr id="3" name="Content Placeholder 2"/>
          <p:cNvSpPr>
            <a:spLocks noGrp="1"/>
          </p:cNvSpPr>
          <p:nvPr>
            <p:ph idx="1"/>
          </p:nvPr>
        </p:nvSpPr>
        <p:spPr>
          <a:xfrm>
            <a:off x="0" y="1749972"/>
            <a:ext cx="12192000" cy="5029663"/>
          </a:xfrm>
        </p:spPr>
        <p:txBody>
          <a:bodyPr>
            <a:normAutofit/>
          </a:bodyPr>
          <a:lstStyle/>
          <a:p>
            <a:pPr algn="r"/>
            <a:r>
              <a:rPr lang="fa-IR" sz="2400" b="1" dirty="0">
                <a:solidFill>
                  <a:srgbClr val="FF0000"/>
                </a:solidFill>
              </a:rPr>
              <a:t>پذیرش ارجاع </a:t>
            </a:r>
            <a:r>
              <a:rPr lang="fa-IR" sz="2400" dirty="0"/>
              <a:t>از کارشناس مراقب سلامت خانواده و سلامت روان بر اساس فرآیند های طراحی شده در نظام سلامت </a:t>
            </a:r>
            <a:endParaRPr lang="en-US" sz="2400" dirty="0"/>
          </a:p>
          <a:p>
            <a:pPr lvl="0" algn="r"/>
            <a:r>
              <a:rPr lang="fa-IR" sz="2400" b="1" dirty="0">
                <a:solidFill>
                  <a:srgbClr val="FF0000"/>
                </a:solidFill>
              </a:rPr>
              <a:t>ویزیت مراجعین </a:t>
            </a:r>
            <a:r>
              <a:rPr lang="fa-IR" sz="2400" dirty="0"/>
              <a:t>و افراد ارجاع شده، تشخیص و درمان بیماران </a:t>
            </a:r>
            <a:endParaRPr lang="fa-IR" sz="2400" dirty="0" smtClean="0"/>
          </a:p>
          <a:p>
            <a:pPr lvl="0" algn="r"/>
            <a:r>
              <a:rPr lang="fa-IR" sz="2400" b="1" dirty="0" smtClean="0">
                <a:solidFill>
                  <a:srgbClr val="FF0000"/>
                </a:solidFill>
              </a:rPr>
              <a:t>آموزش </a:t>
            </a:r>
            <a:r>
              <a:rPr lang="fa-IR" sz="2400" b="1" dirty="0">
                <a:solidFill>
                  <a:srgbClr val="FF0000"/>
                </a:solidFill>
              </a:rPr>
              <a:t>بیماران و خانواده </a:t>
            </a:r>
            <a:r>
              <a:rPr lang="fa-IR" sz="2400" dirty="0"/>
              <a:t>بیماران در طی فرآیند ارائه خدمات درمانی</a:t>
            </a:r>
            <a:endParaRPr lang="en-US" sz="2400" dirty="0"/>
          </a:p>
          <a:p>
            <a:pPr lvl="0" algn="r"/>
            <a:r>
              <a:rPr lang="fa-IR" sz="2400" b="1" dirty="0">
                <a:solidFill>
                  <a:srgbClr val="FF0000"/>
                </a:solidFill>
              </a:rPr>
              <a:t>ارجاع بیماران به کارشناس مراقب سلامت </a:t>
            </a:r>
            <a:r>
              <a:rPr lang="fa-IR" sz="2400" dirty="0"/>
              <a:t>جهت پیگیری روند درمان</a:t>
            </a:r>
            <a:endParaRPr lang="en-US" sz="2400" dirty="0"/>
          </a:p>
          <a:p>
            <a:pPr lvl="0" algn="r"/>
            <a:r>
              <a:rPr lang="fa-IR" sz="2400" b="1" dirty="0">
                <a:solidFill>
                  <a:srgbClr val="FF0000"/>
                </a:solidFill>
              </a:rPr>
              <a:t>ارجاع بیماران به کارشناس سلامت روان </a:t>
            </a:r>
            <a:r>
              <a:rPr lang="fa-IR" sz="2400" dirty="0"/>
              <a:t>جهت دریافت آموزش های روانشناختی و مداخلات مختصر</a:t>
            </a:r>
            <a:endParaRPr lang="en-US" sz="2400" dirty="0"/>
          </a:p>
          <a:p>
            <a:pPr lvl="0" algn="r"/>
            <a:r>
              <a:rPr lang="fa-IR" sz="2400" b="1" dirty="0">
                <a:solidFill>
                  <a:srgbClr val="FF0000"/>
                </a:solidFill>
              </a:rPr>
              <a:t>پذیرش موارد ارجاع فوري </a:t>
            </a:r>
            <a:r>
              <a:rPr lang="fa-IR" sz="2400" dirty="0"/>
              <a:t>(اورژانس­های </a:t>
            </a:r>
            <a:r>
              <a:rPr lang="fa-IR" sz="2400" dirty="0" smtClean="0"/>
              <a:t>روان­پزشكي-پرخاشگری) </a:t>
            </a:r>
            <a:r>
              <a:rPr lang="fa-IR" sz="2400" dirty="0"/>
              <a:t>و ارائه مداخلات درمانی </a:t>
            </a:r>
            <a:endParaRPr lang="en-US" sz="2400" dirty="0"/>
          </a:p>
          <a:p>
            <a:pPr lvl="0" algn="r"/>
            <a:r>
              <a:rPr lang="fa-IR" sz="2400" b="1" dirty="0">
                <a:solidFill>
                  <a:srgbClr val="FF0000"/>
                </a:solidFill>
              </a:rPr>
              <a:t>ارجاع بیماران به سطوح بالاتر </a:t>
            </a:r>
            <a:r>
              <a:rPr lang="fa-IR" sz="2400" dirty="0"/>
              <a:t>جهت دریافت خدمات تخصصی </a:t>
            </a:r>
            <a:endParaRPr lang="en-US" sz="2400" dirty="0"/>
          </a:p>
          <a:p>
            <a:pPr lvl="0" algn="r"/>
            <a:r>
              <a:rPr lang="fa-IR" sz="2400" b="1" dirty="0" smtClean="0">
                <a:solidFill>
                  <a:srgbClr val="FF0000"/>
                </a:solidFill>
              </a:rPr>
              <a:t>آموزش</a:t>
            </a:r>
            <a:r>
              <a:rPr lang="fa-IR" sz="2400" dirty="0" smtClean="0"/>
              <a:t> </a:t>
            </a:r>
            <a:r>
              <a:rPr lang="fa-IR" sz="2400" dirty="0"/>
              <a:t>کارشناس مراقب سلامت خانواده و </a:t>
            </a:r>
            <a:r>
              <a:rPr lang="fa-IR" sz="2400" b="1" dirty="0">
                <a:solidFill>
                  <a:srgbClr val="FF0000"/>
                </a:solidFill>
              </a:rPr>
              <a:t>نظارت</a:t>
            </a:r>
            <a:r>
              <a:rPr lang="fa-IR" sz="2400" dirty="0"/>
              <a:t> بر فعالیت </a:t>
            </a:r>
            <a:r>
              <a:rPr lang="fa-IR" sz="2400" dirty="0" smtClean="0"/>
              <a:t>های </a:t>
            </a:r>
            <a:r>
              <a:rPr lang="fa-IR" sz="2400" dirty="0"/>
              <a:t>وی </a:t>
            </a:r>
            <a:endParaRPr lang="en-US" sz="2400" dirty="0"/>
          </a:p>
          <a:p>
            <a:pPr algn="r"/>
            <a:endParaRPr lang="en-US" dirty="0"/>
          </a:p>
        </p:txBody>
      </p:sp>
    </p:spTree>
    <p:extLst>
      <p:ext uri="{BB962C8B-B14F-4D97-AF65-F5344CB8AC3E}">
        <p14:creationId xmlns:p14="http://schemas.microsoft.com/office/powerpoint/2010/main" val="197578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244"/>
            <a:ext cx="10515600" cy="1076715"/>
          </a:xfrm>
        </p:spPr>
        <p:txBody>
          <a:bodyPr>
            <a:normAutofit fontScale="90000"/>
          </a:bodyPr>
          <a:lstStyle/>
          <a:p>
            <a:pPr algn="ctr"/>
            <a:r>
              <a:rPr lang="en-US" dirty="0"/>
              <a:t/>
            </a:r>
            <a:br>
              <a:rPr lang="en-US" dirty="0"/>
            </a:br>
            <a:r>
              <a:rPr lang="fa-IR" b="1" dirty="0"/>
              <a:t>کودک آزاری</a:t>
            </a:r>
            <a:endParaRPr lang="en-US" b="1" dirty="0"/>
          </a:p>
        </p:txBody>
      </p:sp>
      <p:sp>
        <p:nvSpPr>
          <p:cNvPr id="3" name="Content Placeholder 2"/>
          <p:cNvSpPr>
            <a:spLocks noGrp="1"/>
          </p:cNvSpPr>
          <p:nvPr>
            <p:ph idx="1"/>
          </p:nvPr>
        </p:nvSpPr>
        <p:spPr>
          <a:xfrm>
            <a:off x="0" y="1718441"/>
            <a:ext cx="12192000" cy="5139559"/>
          </a:xfrm>
        </p:spPr>
        <p:txBody>
          <a:bodyPr/>
          <a:lstStyle/>
          <a:p>
            <a:pPr algn="just" rtl="1"/>
            <a:r>
              <a:rPr lang="fa-IR" sz="2400" dirty="0" smtClean="0"/>
              <a:t>طب</a:t>
            </a:r>
            <a:r>
              <a:rPr lang="ar-SA" sz="2400" dirty="0" smtClean="0"/>
              <a:t>ق </a:t>
            </a:r>
            <a:r>
              <a:rPr lang="ar-SA" sz="2400" dirty="0"/>
              <a:t>تعریف سازمان بهداشت جهانی، کودک آزاری عبارتست از آسیب یا تهدید سلامت جسم و روان و یا سعادت و رفاه و بهزیستی کودک به دست والدین یا افرادی که نسبت به او مسئول هستند. . کودک آزاری شامل رفتارهایی است که توسط افراد دیگرخصوصاً بزرگسالان نسبت به کودکان انجام می گیرد و به نوعی به سلامت جسمی و روانی کودکان آسیب می رساند</a:t>
            </a:r>
            <a:r>
              <a:rPr lang="en-US" sz="2400" dirty="0"/>
              <a:t>. </a:t>
            </a:r>
            <a:r>
              <a:rPr lang="ar-SA" sz="2400" dirty="0"/>
              <a:t>خشونت عبارتست از هر گونه رفتار عمدی بین افراد که احتمال آسیب جسمی یا روحی را به همراه داشته باشد</a:t>
            </a:r>
            <a:r>
              <a:rPr lang="en-US" sz="2400" dirty="0"/>
              <a:t>.</a:t>
            </a:r>
            <a:r>
              <a:rPr lang="ar-SA" sz="2400" dirty="0"/>
              <a:t>بررسی های انجام شده نشان می‌دهد </a:t>
            </a:r>
            <a:r>
              <a:rPr lang="fa-IR" sz="2400" dirty="0"/>
              <a:t>۷۰%</a:t>
            </a:r>
            <a:r>
              <a:rPr lang="ar-SA" sz="2400" dirty="0"/>
              <a:t> موارد اعمال خشونت و آزارگری در محیط خانه رخ داده است. بیشترین گروه سنی در معرض آزار، کودکان </a:t>
            </a:r>
            <a:r>
              <a:rPr lang="fa-IR" sz="2400" dirty="0"/>
              <a:t>۵</a:t>
            </a:r>
            <a:r>
              <a:rPr lang="ar-SA" sz="2400" dirty="0"/>
              <a:t> ـ </a:t>
            </a:r>
            <a:r>
              <a:rPr lang="fa-IR" sz="2400" dirty="0"/>
              <a:t>۹</a:t>
            </a:r>
            <a:r>
              <a:rPr lang="ar-SA" sz="2400" dirty="0"/>
              <a:t> ساله </a:t>
            </a:r>
            <a:r>
              <a:rPr lang="fa-IR" sz="2400" dirty="0"/>
              <a:t>۳۶%</a:t>
            </a:r>
            <a:r>
              <a:rPr lang="ar-SA" sz="2400" dirty="0"/>
              <a:t> و </a:t>
            </a:r>
            <a:r>
              <a:rPr lang="fa-IR" sz="2400" dirty="0"/>
              <a:t>۱۰</a:t>
            </a:r>
            <a:r>
              <a:rPr lang="ar-SA" sz="2400" dirty="0"/>
              <a:t> ـ </a:t>
            </a:r>
            <a:r>
              <a:rPr lang="fa-IR" sz="2400" dirty="0"/>
              <a:t>۱۴</a:t>
            </a:r>
            <a:r>
              <a:rPr lang="ar-SA" sz="2400" dirty="0"/>
              <a:t> ساله </a:t>
            </a:r>
            <a:r>
              <a:rPr lang="fa-IR" sz="2400" dirty="0"/>
              <a:t>۳۰%</a:t>
            </a:r>
            <a:r>
              <a:rPr lang="ar-SA" sz="2400" dirty="0"/>
              <a:t> بوده است. </a:t>
            </a:r>
            <a:r>
              <a:rPr lang="fa-IR" sz="2400" dirty="0"/>
              <a:t>سوء استفاده از كودكان به معني انجام كار يا شكست در انجام كاري است كه منجر به آسيب رساندن به كودك مي شود و يا او را در معرض آسيب قرار ميدهد</a:t>
            </a:r>
            <a:r>
              <a:rPr lang="fa-IR" sz="2400" dirty="0" smtClean="0"/>
              <a:t>.</a:t>
            </a:r>
          </a:p>
          <a:p>
            <a:pPr algn="just" rtl="1"/>
            <a:r>
              <a:rPr lang="fa-IR" sz="2400" dirty="0" smtClean="0"/>
              <a:t>شیوع </a:t>
            </a:r>
            <a:r>
              <a:rPr lang="fa-IR" sz="2400" dirty="0"/>
              <a:t>کودک آزاری در استان فارس بین 22 تا 36 درصد می باشد</a:t>
            </a:r>
            <a:r>
              <a:rPr lang="fa-IR" dirty="0"/>
              <a:t>.</a:t>
            </a:r>
            <a:endParaRPr lang="en-US" dirty="0"/>
          </a:p>
          <a:p>
            <a:endParaRPr lang="fa-IR" dirty="0" smtClean="0"/>
          </a:p>
          <a:p>
            <a:endParaRPr lang="en-US" dirty="0"/>
          </a:p>
        </p:txBody>
      </p:sp>
    </p:spTree>
    <p:extLst>
      <p:ext uri="{BB962C8B-B14F-4D97-AF65-F5344CB8AC3E}">
        <p14:creationId xmlns:p14="http://schemas.microsoft.com/office/powerpoint/2010/main" val="2113803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4" y="0"/>
            <a:ext cx="10515600" cy="831273"/>
          </a:xfrm>
        </p:spPr>
        <p:txBody>
          <a:bodyPr/>
          <a:lstStyle/>
          <a:p>
            <a:pPr algn="ctr"/>
            <a:r>
              <a:rPr lang="ar-SA" b="1" dirty="0"/>
              <a:t>انواع کودک آزاری </a:t>
            </a:r>
            <a:endParaRPr lang="en-US" dirty="0"/>
          </a:p>
        </p:txBody>
      </p:sp>
      <p:sp>
        <p:nvSpPr>
          <p:cNvPr id="3" name="Content Placeholder 2"/>
          <p:cNvSpPr>
            <a:spLocks noGrp="1"/>
          </p:cNvSpPr>
          <p:nvPr>
            <p:ph idx="1"/>
          </p:nvPr>
        </p:nvSpPr>
        <p:spPr>
          <a:xfrm>
            <a:off x="1008992" y="1686909"/>
            <a:ext cx="10562897" cy="5171091"/>
          </a:xfrm>
        </p:spPr>
        <p:txBody>
          <a:bodyPr>
            <a:normAutofit/>
          </a:bodyPr>
          <a:lstStyle/>
          <a:p>
            <a:pPr algn="just" rtl="1"/>
            <a:r>
              <a:rPr lang="fa-IR" b="1" i="1" dirty="0">
                <a:solidFill>
                  <a:srgbClr val="FF0000"/>
                </a:solidFill>
              </a:rPr>
              <a:t>كودك آزاري و غفلت: </a:t>
            </a:r>
            <a:r>
              <a:rPr lang="fa-IR" dirty="0"/>
              <a:t>هر فردي ممكن است با وارد كردن آسيب و يا عدم اقدام براي دور كردن آسيب از كودك او را مورد آزار يا غفلت قرار دهد. كودك آزاري به وسيله افراد آشنا و به ندرت توسط غريبه‌ها صورت مي‌گيرد.</a:t>
            </a:r>
            <a:endParaRPr lang="en-US" dirty="0"/>
          </a:p>
          <a:p>
            <a:pPr algn="just" rtl="1"/>
            <a:r>
              <a:rPr lang="fa-IR" b="1" i="1" dirty="0">
                <a:solidFill>
                  <a:srgbClr val="FF0000"/>
                </a:solidFill>
              </a:rPr>
              <a:t>كودك آزاري جسمي: </a:t>
            </a:r>
            <a:r>
              <a:rPr lang="fa-IR" dirty="0"/>
              <a:t>آزار بدني شامل رفتارهايي از قبيل كتك زدن، تهديد كردن، پرت كردن، مسموم كردن، سوزاندن، با آب جوش سوزاندن، در آب فرو بردن، خفه كردن و ديگر انواع آسيب رساندن به كودك است. </a:t>
            </a:r>
          </a:p>
          <a:p>
            <a:pPr algn="just" rtl="1"/>
            <a:r>
              <a:rPr lang="fa-IR" b="1" i="1" dirty="0">
                <a:solidFill>
                  <a:srgbClr val="FF0000"/>
                </a:solidFill>
              </a:rPr>
              <a:t>كودك آزاري عاطفي</a:t>
            </a:r>
            <a:r>
              <a:rPr lang="fa-IR" dirty="0"/>
              <a:t>: آزار عاطفي نوعي اختلال هيجاني و دائمي است كه منجر به عوارض و آسيب‌هايي در تكامل هيجاني كودك مي‌شود. اين وضعيت ممكن است منجر به احساس بي‌ارزشي و دوست داشتني نبودن در كودك شود به او احساس كند كه فرد بي‌كفايتي است و تنها در صورت برآوردن درخواست‌هاي شخص ديگري ارزشمند است. اين حالت باعث مي‌شود كه كودك دائماً‌ وحشت‌زده باشد و احساس كند در معرض خطر است.</a:t>
            </a:r>
            <a:endParaRPr lang="en-US" dirty="0"/>
          </a:p>
          <a:p>
            <a:pPr algn="just" rtl="1"/>
            <a:r>
              <a:rPr lang="fa-IR" b="1" i="1" dirty="0">
                <a:solidFill>
                  <a:srgbClr val="FF0000"/>
                </a:solidFill>
              </a:rPr>
              <a:t>كودك آزاري جنسي</a:t>
            </a:r>
            <a:r>
              <a:rPr lang="fa-IR" dirty="0">
                <a:solidFill>
                  <a:srgbClr val="FF0000"/>
                </a:solidFill>
              </a:rPr>
              <a:t>: </a:t>
            </a:r>
            <a:r>
              <a:rPr lang="fa-IR" dirty="0"/>
              <a:t>آزار جنسي عبارتست از مجبور كردن كودك براي اينكه شريك يك فعاليت جنسي باشد (صرف نظر از اينكه كودك از اين فعاليت آگاهي داشته باشد يا خير). اين نوع سوء رفتار شامل تماس جسمي، رفتارهاي همراه با دخول مثل تجاوز و رفتارهاي سطحي‌تر است مانند فعاليت‌هاي غير تماسي مثل مجبور كردن كودك براي تماشا و يا توليد هرزه‌نگاري و با تماشا كردن يك فعاليت جنسي. روش ديگر وادار كردن كودك براي رفتارهاي جنسي غير معمول است.</a:t>
            </a:r>
            <a:endParaRPr lang="en-US" dirty="0"/>
          </a:p>
          <a:p>
            <a:pPr algn="just" rtl="1"/>
            <a:endParaRPr lang="en-US" dirty="0"/>
          </a:p>
        </p:txBody>
      </p:sp>
    </p:spTree>
    <p:extLst>
      <p:ext uri="{BB962C8B-B14F-4D97-AF65-F5344CB8AC3E}">
        <p14:creationId xmlns:p14="http://schemas.microsoft.com/office/powerpoint/2010/main" val="145389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82" y="567559"/>
            <a:ext cx="10515600" cy="627395"/>
          </a:xfrm>
        </p:spPr>
        <p:txBody>
          <a:bodyPr>
            <a:normAutofit fontScale="90000"/>
          </a:bodyPr>
          <a:lstStyle/>
          <a:p>
            <a:pPr algn="ctr"/>
            <a:r>
              <a:rPr lang="en-US" dirty="0"/>
              <a:t/>
            </a:r>
            <a:br>
              <a:rPr lang="en-US" dirty="0"/>
            </a:br>
            <a:r>
              <a:rPr lang="fa-IR" b="1" dirty="0"/>
              <a:t>علايم و نشانه های خشونت در كودك</a:t>
            </a:r>
            <a:endParaRPr lang="en-US" dirty="0"/>
          </a:p>
        </p:txBody>
      </p:sp>
      <p:sp>
        <p:nvSpPr>
          <p:cNvPr id="3" name="Content Placeholder 2"/>
          <p:cNvSpPr>
            <a:spLocks noGrp="1"/>
          </p:cNvSpPr>
          <p:nvPr>
            <p:ph idx="1"/>
          </p:nvPr>
        </p:nvSpPr>
        <p:spPr>
          <a:xfrm>
            <a:off x="744682" y="2017986"/>
            <a:ext cx="10515600" cy="4035973"/>
          </a:xfrm>
        </p:spPr>
        <p:txBody>
          <a:bodyPr>
            <a:normAutofit/>
          </a:bodyPr>
          <a:lstStyle/>
          <a:p>
            <a:pPr algn="just" rtl="1"/>
            <a:r>
              <a:rPr lang="fa-IR" sz="2400" dirty="0" smtClean="0"/>
              <a:t>والدین </a:t>
            </a:r>
            <a:r>
              <a:rPr lang="fa-IR" sz="2400" dirty="0"/>
              <a:t>این کودکان معمولا</a:t>
            </a:r>
            <a:r>
              <a:rPr lang="fa-IR" sz="2400" b="1" dirty="0"/>
              <a:t> </a:t>
            </a:r>
            <a:r>
              <a:rPr lang="fa-IR" sz="2400" dirty="0"/>
              <a:t>نگراني كمي در مورد كودك دارند، مشكلات كودك را انكار مي كنند و </a:t>
            </a:r>
            <a:r>
              <a:rPr lang="fa-IR" sz="2400" dirty="0" smtClean="0"/>
              <a:t>يا</a:t>
            </a:r>
          </a:p>
          <a:p>
            <a:pPr marL="0" indent="0" algn="just" rtl="1">
              <a:buNone/>
            </a:pPr>
            <a:r>
              <a:rPr lang="fa-IR" sz="2400" dirty="0" smtClean="0"/>
              <a:t> </a:t>
            </a:r>
            <a:r>
              <a:rPr lang="fa-IR" sz="2400" dirty="0"/>
              <a:t>كودك را را به خاطر </a:t>
            </a:r>
            <a:r>
              <a:rPr lang="fa-IR" sz="2400" dirty="0" smtClean="0"/>
              <a:t>مشكلاتش </a:t>
            </a:r>
            <a:r>
              <a:rPr lang="fa-IR" sz="2400" dirty="0"/>
              <a:t>در منزل يا مدرسه مورد سرزنش قرار ميدهند</a:t>
            </a:r>
            <a:r>
              <a:rPr lang="ar-SA" sz="2400" dirty="0"/>
              <a:t>، </a:t>
            </a:r>
            <a:r>
              <a:rPr lang="fa-IR" sz="2400" dirty="0"/>
              <a:t>از معلمين يا </a:t>
            </a:r>
            <a:r>
              <a:rPr lang="fa-IR" sz="2400" dirty="0" smtClean="0"/>
              <a:t>مراقبين</a:t>
            </a:r>
          </a:p>
          <a:p>
            <a:pPr marL="0" indent="0" algn="just" rtl="1">
              <a:buNone/>
            </a:pPr>
            <a:r>
              <a:rPr lang="fa-IR" sz="2400" dirty="0" smtClean="0"/>
              <a:t> </a:t>
            </a:r>
            <a:r>
              <a:rPr lang="fa-IR" sz="2400" dirty="0"/>
              <a:t>كودك در خواست مي كنند كه براي ايجاد انضباط در كودك براي او سخت گيري كنند، در كل كودك </a:t>
            </a:r>
            <a:r>
              <a:rPr lang="fa-IR" sz="2400" dirty="0" smtClean="0"/>
              <a:t>را</a:t>
            </a:r>
          </a:p>
          <a:p>
            <a:pPr marL="0" indent="0" algn="just" rtl="1">
              <a:buNone/>
            </a:pPr>
            <a:r>
              <a:rPr lang="fa-IR" sz="2400" dirty="0" smtClean="0"/>
              <a:t> </a:t>
            </a:r>
            <a:r>
              <a:rPr lang="fa-IR" sz="2400" dirty="0"/>
              <a:t>بد،‌ بي ارزش و يا ظالم ميدانند، انتظار انجام كار و يا انجام تكاليف مدرسه را در حدي كه از توان </a:t>
            </a:r>
            <a:r>
              <a:rPr lang="fa-IR" sz="2400" dirty="0" smtClean="0"/>
              <a:t>كودك</a:t>
            </a:r>
          </a:p>
          <a:p>
            <a:pPr marL="0" indent="0" algn="just" rtl="1">
              <a:buNone/>
            </a:pPr>
            <a:r>
              <a:rPr lang="fa-IR" sz="2400" dirty="0" smtClean="0"/>
              <a:t> </a:t>
            </a:r>
            <a:r>
              <a:rPr lang="fa-IR" sz="2400" dirty="0"/>
              <a:t>خارج است، دارند. اين كودكان با والدين و يا مراقبين خود ارتباط برقرار نمي كنند و در آينده نيز </a:t>
            </a:r>
            <a:r>
              <a:rPr lang="fa-IR" sz="2400" dirty="0" smtClean="0"/>
              <a:t>دچار</a:t>
            </a:r>
          </a:p>
          <a:p>
            <a:pPr marL="0" indent="0" algn="just" rtl="1">
              <a:buNone/>
            </a:pPr>
            <a:r>
              <a:rPr lang="fa-IR" sz="2400" dirty="0" smtClean="0"/>
              <a:t> </a:t>
            </a:r>
            <a:r>
              <a:rPr lang="fa-IR" sz="2400" dirty="0"/>
              <a:t>مشكل در برقراري اراتباط با همسالان و </a:t>
            </a:r>
            <a:r>
              <a:rPr lang="fa-IR" sz="2400" dirty="0" smtClean="0"/>
              <a:t>بزرگسالان </a:t>
            </a:r>
            <a:r>
              <a:rPr lang="fa-IR" sz="2400" dirty="0"/>
              <a:t>مي شوند.  </a:t>
            </a:r>
            <a:endParaRPr lang="en-US" sz="2400" dirty="0"/>
          </a:p>
          <a:p>
            <a:pPr algn="just" rtl="1"/>
            <a:endParaRPr lang="fa-IR" sz="2400" dirty="0" smtClean="0"/>
          </a:p>
          <a:p>
            <a:pPr algn="just" rtl="1"/>
            <a:endParaRPr lang="en-US" sz="2400" dirty="0"/>
          </a:p>
        </p:txBody>
      </p:sp>
    </p:spTree>
    <p:extLst>
      <p:ext uri="{BB962C8B-B14F-4D97-AF65-F5344CB8AC3E}">
        <p14:creationId xmlns:p14="http://schemas.microsoft.com/office/powerpoint/2010/main" val="1822269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1252</TotalTime>
  <Words>1873</Words>
  <Application>Microsoft Office PowerPoint</Application>
  <PresentationFormat>Widescreen</PresentationFormat>
  <Paragraphs>154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 Nazanin</vt:lpstr>
      <vt:lpstr>B Titr</vt:lpstr>
      <vt:lpstr>Calibri</vt:lpstr>
      <vt:lpstr>Calibri Light</vt:lpstr>
      <vt:lpstr>Times New Roman</vt:lpstr>
      <vt:lpstr>Wingdings</vt:lpstr>
      <vt:lpstr>Retrospect</vt:lpstr>
      <vt:lpstr>پیشگیری از کودک آزاری </vt:lpstr>
      <vt:lpstr>سلامت اجتماعي</vt:lpstr>
      <vt:lpstr>مداخلات ضروري براي توانمند سازي افراد</vt:lpstr>
      <vt:lpstr>PowerPoint Presentation</vt:lpstr>
      <vt:lpstr>شرح وظایف مراقب سلامت در برنامه سلامت اجتماعی</vt:lpstr>
      <vt:lpstr>شرح وظایف پزشکان در حیطه سلامت اجتماعی</vt:lpstr>
      <vt:lpstr> کودک آزاری</vt:lpstr>
      <vt:lpstr>انواع کودک آزاری </vt:lpstr>
      <vt:lpstr> علايم و نشانه های خشونت در كودك</vt:lpstr>
      <vt:lpstr>برنامه عمل کمک به موارد کودک آزاری وکودکان و نوجوانان شاهد خشونت</vt:lpstr>
      <vt:lpstr>جلسه اول کودک آزاری وکودکان و نوجوانان شاهد خشونت</vt:lpstr>
      <vt:lpstr>جلسه دوم کودک آزاری،کودکان و نوجوانان شاهد خشونت</vt:lpstr>
      <vt:lpstr>جلسات تقویتی (هر 3 ماه یکبار)</vt:lpstr>
      <vt:lpstr>برنامه عمل کمک به والدین یا مراقبین کودک آزاردیده یا شاهد خشونت</vt:lpstr>
      <vt:lpstr>جلسه اول مداخله والدین یا مراقبین کودک آزاردیده یا شاهد خشونت</vt:lpstr>
      <vt:lpstr>جلسه دوم مداخله والدین یا مراقبین کودک آزاردیده یا شاهد خشونت</vt:lpstr>
      <vt:lpstr>جلسات تقویتی</vt:lpstr>
      <vt:lpstr>اهداف مراقبت و پيگيري از افراد مبتلا به مشکلات اجتماعی</vt:lpstr>
      <vt:lpstr>روند ارائه خدمت در برنامه کودک آزاری و همسرآزاری</vt:lpstr>
      <vt:lpstr>ارزیابی از نظر سلامت اجتماعی(5 تا 18 سال) (غیر پزشک) </vt:lpstr>
      <vt:lpstr>PowerPoint Presentation</vt:lpstr>
      <vt:lpstr>مراقبت از نظر سلامت اجتماعی - جوان و خشونت خانگی (غیرپزشک)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تیم سلامت</dc:title>
  <dc:creator>Windows User</dc:creator>
  <cp:lastModifiedBy>مریم مجد</cp:lastModifiedBy>
  <cp:revision>84</cp:revision>
  <cp:lastPrinted>2018-06-26T09:55:07Z</cp:lastPrinted>
  <dcterms:created xsi:type="dcterms:W3CDTF">2018-04-24T05:31:22Z</dcterms:created>
  <dcterms:modified xsi:type="dcterms:W3CDTF">2020-07-15T09:09:20Z</dcterms:modified>
</cp:coreProperties>
</file>