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542" r:id="rId2"/>
    <p:sldId id="761" r:id="rId3"/>
    <p:sldId id="610" r:id="rId4"/>
    <p:sldId id="762" r:id="rId5"/>
    <p:sldId id="765" r:id="rId6"/>
    <p:sldId id="766" r:id="rId7"/>
    <p:sldId id="764" r:id="rId8"/>
    <p:sldId id="763" r:id="rId9"/>
    <p:sldId id="767" r:id="rId10"/>
    <p:sldId id="768" r:id="rId11"/>
    <p:sldId id="773" r:id="rId12"/>
    <p:sldId id="774" r:id="rId13"/>
    <p:sldId id="770" r:id="rId14"/>
    <p:sldId id="771" r:id="rId15"/>
    <p:sldId id="772" r:id="rId16"/>
    <p:sldId id="781" r:id="rId17"/>
    <p:sldId id="775" r:id="rId18"/>
    <p:sldId id="776" r:id="rId19"/>
    <p:sldId id="778" r:id="rId20"/>
    <p:sldId id="779" r:id="rId21"/>
    <p:sldId id="780" r:id="rId22"/>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9429" autoAdjust="0"/>
  </p:normalViewPr>
  <p:slideViewPr>
    <p:cSldViewPr snapToGrid="0">
      <p:cViewPr varScale="1">
        <p:scale>
          <a:sx n="92" d="100"/>
          <a:sy n="92" d="100"/>
        </p:scale>
        <p:origin x="9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5/20/2023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7" y="759853"/>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دانشگاه علوم پزشکی و خدمات بهداشتی درمانی شیراز</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معاونت بهداشت</a:t>
            </a: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مدیریت سلامت روان، اجتماعی و اعتیاد</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smtClean="0">
                <a:ln w="12700">
                  <a:solidFill>
                    <a:srgbClr val="C42F1A"/>
                  </a:solidFill>
                  <a:prstDash val="solid"/>
                </a:ln>
                <a:solidFill>
                  <a:srgbClr val="2C3C43">
                    <a:lumMod val="75000"/>
                  </a:srgbClr>
                </a:solidFill>
                <a:latin typeface="Trebuchet MS"/>
                <a:cs typeface="B Nazanin" panose="00000400000000000000" pitchFamily="2" charset="-78"/>
              </a:rPr>
              <a:t>1402</a:t>
            </a:r>
            <a:endParaRPr lang="fa-IR" sz="2800" b="1">
              <a:ln w="12700">
                <a:solidFill>
                  <a:srgbClr val="C42F1A"/>
                </a:solidFill>
                <a:prstDash val="solid"/>
              </a:ln>
              <a:solidFill>
                <a:srgbClr val="2C3C43">
                  <a:lumMod val="75000"/>
                </a:srgbClr>
              </a:solidFill>
              <a:latin typeface="Trebuchet MS"/>
              <a:cs typeface="B Nazanin" panose="00000400000000000000" pitchFamily="2" charset="-78"/>
            </a:endParaRPr>
          </a:p>
        </p:txBody>
      </p:sp>
    </p:spTree>
    <p:extLst>
      <p:ext uri="{BB962C8B-B14F-4D97-AF65-F5344CB8AC3E}">
        <p14:creationId xmlns:p14="http://schemas.microsoft.com/office/powerpoint/2010/main" val="87243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sz="18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lvl="0" indent="0" algn="just" rtl="1">
              <a:buNone/>
            </a:pPr>
            <a:r>
              <a:rPr lang="fa-IR" sz="1800" dirty="0"/>
              <a:t>اگر </a:t>
            </a:r>
            <a:r>
              <a:rPr lang="fa-IR" sz="1800" u="sng" dirty="0"/>
              <a:t>پاسخ سوال دوم </a:t>
            </a:r>
            <a:r>
              <a:rPr lang="fa-IR" sz="1800" dirty="0"/>
              <a:t>در هر گروه سنی مثبت باشد، شما با یک بیمار غربال مثبت سلامت روان و دارای افکار خودکشی مواجه هستید و باید ضمن حفظ آرامش و ارتباط با بیمار، با احتمال اورژانس روانپزشکی او را به پزشک ارجاع دهید. در اینجا کار مراقب به پایان نمی رسد. با توجه به ارتباط خوبی که توانسته با بیمار برقرار کند، کارهای زیر را هم انجام بدهد</a:t>
            </a:r>
            <a:r>
              <a:rPr lang="fa-IR" sz="1800" dirty="0" smtClean="0"/>
              <a:t>.:</a:t>
            </a:r>
          </a:p>
          <a:p>
            <a:pPr lvl="0" algn="just" rtl="1">
              <a:buClrTx/>
              <a:buFont typeface="Wingdings" panose="05000000000000000000" pitchFamily="2" charset="2"/>
              <a:buChar char="ü"/>
            </a:pPr>
            <a:r>
              <a:rPr lang="fa-IR" sz="1800" dirty="0"/>
              <a:t>صحبت او در خصوص خودکشي را جدي بگيريد</a:t>
            </a:r>
          </a:p>
          <a:p>
            <a:pPr lvl="0" algn="just" rtl="1">
              <a:buClrTx/>
              <a:buFont typeface="Wingdings" panose="05000000000000000000" pitchFamily="2" charset="2"/>
              <a:buChar char="ü"/>
            </a:pPr>
            <a:r>
              <a:rPr lang="fa-IR" sz="1800" dirty="0"/>
              <a:t>به فرد فرصت دهيد تا آزادانه احساسات و عقايد خودرا ابراز نمايد</a:t>
            </a:r>
          </a:p>
          <a:p>
            <a:pPr lvl="0" algn="just" rtl="1">
              <a:buClrTx/>
              <a:buFont typeface="Wingdings" panose="05000000000000000000" pitchFamily="2" charset="2"/>
              <a:buChar char="ü"/>
            </a:pPr>
            <a:r>
              <a:rPr lang="fa-IR" sz="1800" dirty="0"/>
              <a:t>فعالانه و با علاقمندي گوش دهيد</a:t>
            </a:r>
          </a:p>
          <a:p>
            <a:pPr lvl="0" algn="just" rtl="1">
              <a:buClrTx/>
              <a:buFont typeface="Wingdings" panose="05000000000000000000" pitchFamily="2" charset="2"/>
              <a:buChar char="ü"/>
            </a:pPr>
            <a:r>
              <a:rPr lang="fa-IR" sz="1800" dirty="0"/>
              <a:t>از سرزنش و پند و اندرز اجتناب </a:t>
            </a:r>
            <a:r>
              <a:rPr lang="fa-IR" sz="1800" dirty="0" smtClean="0"/>
              <a:t>کنيد</a:t>
            </a:r>
          </a:p>
          <a:p>
            <a:pPr lvl="0" algn="just" rtl="1">
              <a:buClrTx/>
              <a:buFont typeface="Wingdings" panose="05000000000000000000" pitchFamily="2" charset="2"/>
              <a:buChar char="ü"/>
            </a:pPr>
            <a:r>
              <a:rPr lang="fa-IR" sz="1800" dirty="0" smtClean="0"/>
              <a:t>قضاوت نکنید و راه حل های ساده ندهید</a:t>
            </a:r>
          </a:p>
          <a:p>
            <a:pPr lvl="0" algn="just" rtl="1">
              <a:buClrTx/>
              <a:buFont typeface="Wingdings" panose="05000000000000000000" pitchFamily="2" charset="2"/>
              <a:buChar char="ü"/>
            </a:pPr>
            <a:r>
              <a:rPr lang="fa-IR" sz="1800" dirty="0" smtClean="0"/>
              <a:t>به </a:t>
            </a:r>
            <a:r>
              <a:rPr lang="fa-IR" sz="1800" dirty="0"/>
              <a:t>گونه ای با بیمار برخورد نکنید که وی را فاقد عقل، اراده یا تصمیم گیری تلقی </a:t>
            </a:r>
            <a:r>
              <a:rPr lang="fa-IR" sz="1800" dirty="0" smtClean="0"/>
              <a:t>کنید</a:t>
            </a:r>
          </a:p>
          <a:p>
            <a:pPr lvl="0" algn="just" rtl="1">
              <a:buClrTx/>
              <a:buFont typeface="Wingdings" panose="05000000000000000000" pitchFamily="2" charset="2"/>
              <a:buChar char="ü"/>
            </a:pPr>
            <a:r>
              <a:rPr lang="fa-IR" sz="1800" dirty="0"/>
              <a:t>درباره ي خودكشي به منزله ي راهي كه فرد برگزيده، بحث </a:t>
            </a:r>
            <a:r>
              <a:rPr lang="fa-IR" sz="1800" dirty="0" smtClean="0"/>
              <a:t>نكنيد</a:t>
            </a:r>
          </a:p>
          <a:p>
            <a:pPr lvl="0" algn="just" rtl="1">
              <a:buClrTx/>
              <a:buFont typeface="Wingdings" panose="05000000000000000000" pitchFamily="2" charset="2"/>
              <a:buChar char="ü"/>
            </a:pPr>
            <a:r>
              <a:rPr lang="fa-IR" sz="1800" dirty="0"/>
              <a:t>اعتقادات شخصي، مذهبی خودتان را درباره ي خودكشي بيان </a:t>
            </a:r>
            <a:r>
              <a:rPr lang="fa-IR" sz="1800" dirty="0" smtClean="0"/>
              <a:t>نكنيد</a:t>
            </a:r>
            <a:endParaRPr lang="en-US" sz="1800" dirty="0"/>
          </a:p>
          <a:p>
            <a:pPr marL="0" indent="0" algn="just" rtl="1">
              <a:buNone/>
            </a:pPr>
            <a:endPar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52548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2. غربالگری فرصت طلبانه</a:t>
            </a:r>
          </a:p>
          <a:p>
            <a:pPr marL="0" indent="0" algn="just" rtl="1">
              <a:buNone/>
            </a:pPr>
            <a:r>
              <a:rPr lang="fa-IR" sz="1600" dirty="0" smtClean="0"/>
              <a:t>در ارتباط با افرادی که </a:t>
            </a:r>
            <a:r>
              <a:rPr lang="fa-IR" sz="1600" dirty="0" smtClean="0">
                <a:solidFill>
                  <a:srgbClr val="FF0000"/>
                </a:solidFill>
              </a:rPr>
              <a:t>علایم هشدار </a:t>
            </a:r>
            <a:r>
              <a:rPr lang="fa-IR" sz="1600" dirty="0" smtClean="0">
                <a:solidFill>
                  <a:srgbClr val="FF0000"/>
                </a:solidFill>
              </a:rPr>
              <a:t>دهنده </a:t>
            </a:r>
            <a:r>
              <a:rPr lang="fa-IR" sz="1600" dirty="0" smtClean="0">
                <a:solidFill>
                  <a:srgbClr val="FF0000"/>
                </a:solidFill>
              </a:rPr>
              <a:t>خودکشی </a:t>
            </a:r>
            <a:r>
              <a:rPr lang="fa-IR" sz="1600" dirty="0" smtClean="0"/>
              <a:t>دارند به شکل فرصت طلبانه و بدون توجه به ارزیابی های سلامت روان معمول سالانه سوالات ارزیابی خودکشی را بپرسید </a:t>
            </a:r>
          </a:p>
          <a:p>
            <a:pPr marL="0" indent="0" algn="just" rtl="1">
              <a:spcAft>
                <a:spcPts val="0"/>
              </a:spcAft>
              <a:buNone/>
            </a:pPr>
            <a:r>
              <a:rPr lang="fa-IR" sz="1400" dirty="0" smtClean="0"/>
              <a:t>به نشانه های </a:t>
            </a:r>
            <a:r>
              <a:rPr lang="fa-IR" sz="1400" dirty="0" smtClean="0">
                <a:solidFill>
                  <a:srgbClr val="FF0000"/>
                </a:solidFill>
              </a:rPr>
              <a:t>کلامی</a:t>
            </a:r>
            <a:r>
              <a:rPr lang="fa-IR" sz="1400" dirty="0" smtClean="0"/>
              <a:t> </a:t>
            </a:r>
            <a:r>
              <a:rPr lang="fa-IR" sz="1400" dirty="0" smtClean="0"/>
              <a:t>زیر توجه کنید.</a:t>
            </a:r>
            <a:endParaRPr lang="fa-IR" sz="1400" dirty="0" smtClean="0"/>
          </a:p>
          <a:p>
            <a:pPr algn="just" rtl="1">
              <a:spcAft>
                <a:spcPts val="0"/>
              </a:spcAft>
              <a:buClrTx/>
            </a:pPr>
            <a:r>
              <a:rPr lang="fa-IR" sz="1400" dirty="0" smtClean="0"/>
              <a:t> </a:t>
            </a:r>
            <a:r>
              <a:rPr lang="fa-IR" sz="1400" b="1" dirty="0">
                <a:latin typeface="B Zar" panose="00000400000000000000" pitchFamily="2" charset="-78"/>
                <a:cs typeface="B Nazanin" panose="00000400000000000000" pitchFamily="2" charset="-78"/>
              </a:rPr>
              <a:t>خسته </a:t>
            </a:r>
            <a:r>
              <a:rPr lang="fa-IR" sz="1400" b="1" dirty="0" smtClean="0">
                <a:latin typeface="B Zar" panose="00000400000000000000" pitchFamily="2" charset="-78"/>
                <a:cs typeface="B Nazanin" panose="00000400000000000000" pitchFamily="2" charset="-78"/>
              </a:rPr>
              <a:t>شدم</a:t>
            </a:r>
          </a:p>
          <a:p>
            <a:pPr algn="just" rtl="1">
              <a:spcAft>
                <a:spcPts val="0"/>
              </a:spcAft>
              <a:buClrTx/>
            </a:pPr>
            <a:r>
              <a:rPr lang="fa-IR" sz="1400" b="1" dirty="0" smtClean="0">
                <a:latin typeface="B Zar" panose="00000400000000000000" pitchFamily="2" charset="-78"/>
                <a:cs typeface="B Nazanin" panose="00000400000000000000" pitchFamily="2" charset="-78"/>
              </a:rPr>
              <a:t>زندگی </a:t>
            </a:r>
            <a:r>
              <a:rPr lang="fa-IR" sz="1400" b="1" dirty="0">
                <a:latin typeface="B Zar" panose="00000400000000000000" pitchFamily="2" charset="-78"/>
                <a:cs typeface="B Nazanin" panose="00000400000000000000" pitchFamily="2" charset="-78"/>
              </a:rPr>
              <a:t>ارزش زندگی کردن ندارد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نمی </a:t>
            </a:r>
            <a:r>
              <a:rPr lang="fa-IR" sz="1400" b="1" dirty="0">
                <a:latin typeface="B Zar" panose="00000400000000000000" pitchFamily="2" charset="-78"/>
                <a:cs typeface="B Nazanin" panose="00000400000000000000" pitchFamily="2" charset="-78"/>
              </a:rPr>
              <a:t>تونم بیشتر از این ادامه دهم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نمیتوانم </a:t>
            </a:r>
            <a:r>
              <a:rPr lang="fa-IR" sz="1400" b="1" dirty="0">
                <a:latin typeface="B Zar" panose="00000400000000000000" pitchFamily="2" charset="-78"/>
                <a:cs typeface="B Nazanin" panose="00000400000000000000" pitchFamily="2" charset="-78"/>
              </a:rPr>
              <a:t>هیچ کاری انجام دهم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نمیتوانم </a:t>
            </a:r>
            <a:r>
              <a:rPr lang="fa-IR" sz="1400" b="1" dirty="0">
                <a:latin typeface="B Zar" panose="00000400000000000000" pitchFamily="2" charset="-78"/>
                <a:cs typeface="B Nazanin" panose="00000400000000000000" pitchFamily="2" charset="-78"/>
              </a:rPr>
              <a:t>تحمل کنم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بقیه </a:t>
            </a:r>
            <a:r>
              <a:rPr lang="fa-IR" sz="1400" b="1" dirty="0">
                <a:latin typeface="B Zar" panose="00000400000000000000" pitchFamily="2" charset="-78"/>
                <a:cs typeface="B Nazanin" panose="00000400000000000000" pitchFamily="2" charset="-78"/>
              </a:rPr>
              <a:t>بدون من خوشحال </a:t>
            </a:r>
            <a:r>
              <a:rPr lang="fa-IR" sz="1400" b="1" dirty="0" smtClean="0">
                <a:latin typeface="B Zar" panose="00000400000000000000" pitchFamily="2" charset="-78"/>
                <a:cs typeface="B Nazanin" panose="00000400000000000000" pitchFamily="2" charset="-78"/>
              </a:rPr>
              <a:t>ترند</a:t>
            </a:r>
            <a:endParaRPr lang="en-US" sz="1400" b="1" dirty="0"/>
          </a:p>
          <a:p>
            <a:pPr algn="just" rtl="1">
              <a:spcAft>
                <a:spcPts val="0"/>
              </a:spcAft>
              <a:buClrTx/>
            </a:pPr>
            <a:r>
              <a:rPr lang="fa-IR" sz="1400" b="1" dirty="0">
                <a:latin typeface="B Zar" panose="00000400000000000000" pitchFamily="2" charset="-78"/>
                <a:cs typeface="B Nazanin" panose="00000400000000000000" pitchFamily="2" charset="-78"/>
              </a:rPr>
              <a:t>من شکست خورده و سربار دیگران هستم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من </a:t>
            </a:r>
            <a:r>
              <a:rPr lang="fa-IR" sz="1400" b="1" dirty="0">
                <a:latin typeface="B Zar" panose="00000400000000000000" pitchFamily="2" charset="-78"/>
                <a:cs typeface="B Nazanin" panose="00000400000000000000" pitchFamily="2" charset="-78"/>
              </a:rPr>
              <a:t>بی ارزشم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نمی </a:t>
            </a:r>
            <a:r>
              <a:rPr lang="fa-IR" sz="1400" b="1" dirty="0">
                <a:latin typeface="B Zar" panose="00000400000000000000" pitchFamily="2" charset="-78"/>
                <a:cs typeface="B Nazanin" panose="00000400000000000000" pitchFamily="2" charset="-78"/>
              </a:rPr>
              <a:t>توانم از پس مشکلات زندگیم </a:t>
            </a:r>
            <a:r>
              <a:rPr lang="fa-IR" sz="1400" b="1" dirty="0" smtClean="0">
                <a:latin typeface="B Zar" panose="00000400000000000000" pitchFamily="2" charset="-78"/>
                <a:cs typeface="B Nazanin" panose="00000400000000000000" pitchFamily="2" charset="-78"/>
              </a:rPr>
              <a:t>برآیم</a:t>
            </a:r>
          </a:p>
          <a:p>
            <a:pPr algn="just" rtl="1">
              <a:spcAft>
                <a:spcPts val="0"/>
              </a:spcAft>
              <a:buClrTx/>
            </a:pPr>
            <a:r>
              <a:rPr lang="fa-IR" sz="1400" b="1" dirty="0" smtClean="0">
                <a:latin typeface="B Zar" panose="00000400000000000000" pitchFamily="2" charset="-78"/>
                <a:cs typeface="B Nazanin" panose="00000400000000000000" pitchFamily="2" charset="-78"/>
              </a:rPr>
              <a:t>دیگه </a:t>
            </a:r>
            <a:r>
              <a:rPr lang="fa-IR" sz="1400" b="1" dirty="0">
                <a:latin typeface="B Zar" panose="00000400000000000000" pitchFamily="2" charset="-78"/>
                <a:cs typeface="B Nazanin" panose="00000400000000000000" pitchFamily="2" charset="-78"/>
              </a:rPr>
              <a:t>تحمل ندارم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هیچ </a:t>
            </a:r>
            <a:r>
              <a:rPr lang="fa-IR" sz="1400" b="1" dirty="0">
                <a:latin typeface="B Zar" panose="00000400000000000000" pitchFamily="2" charset="-78"/>
                <a:cs typeface="B Nazanin" panose="00000400000000000000" pitchFamily="2" charset="-78"/>
              </a:rPr>
              <a:t>چیزی بهتر نخواهد شد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cs typeface="B Nazanin" panose="00000400000000000000" pitchFamily="2" charset="-78"/>
              </a:rPr>
              <a:t>کاش </a:t>
            </a:r>
            <a:r>
              <a:rPr lang="fa-IR" sz="1400" b="1" dirty="0">
                <a:latin typeface="B Zar" panose="00000400000000000000" pitchFamily="2" charset="-78"/>
                <a:cs typeface="B Nazanin" panose="00000400000000000000" pitchFamily="2" charset="-78"/>
              </a:rPr>
              <a:t>همه چیز تموم میشد </a:t>
            </a:r>
            <a:endParaRPr lang="fa-IR" sz="1400" b="1" dirty="0" smtClean="0">
              <a:latin typeface="B Zar" panose="00000400000000000000" pitchFamily="2" charset="-78"/>
              <a:cs typeface="B Nazanin" panose="00000400000000000000" pitchFamily="2" charset="-78"/>
            </a:endParaRPr>
          </a:p>
          <a:p>
            <a:pPr algn="just" rtl="1">
              <a:spcAft>
                <a:spcPts val="0"/>
              </a:spcAft>
              <a:buClrTx/>
            </a:pPr>
            <a:r>
              <a:rPr lang="fa-IR" sz="1400" b="1" dirty="0" smtClean="0">
                <a:latin typeface="B Zar" panose="00000400000000000000" pitchFamily="2" charset="-78"/>
                <a:ea typeface="Calibri" panose="020F0502020204030204" pitchFamily="34" charset="0"/>
                <a:cs typeface="B Nazanin" panose="00000400000000000000" pitchFamily="2" charset="-78"/>
              </a:rPr>
              <a:t>کاش </a:t>
            </a:r>
            <a:r>
              <a:rPr lang="fa-IR" sz="1400" b="1" dirty="0">
                <a:latin typeface="B Zar" panose="00000400000000000000" pitchFamily="2" charset="-78"/>
                <a:ea typeface="Calibri" panose="020F0502020204030204" pitchFamily="34" charset="0"/>
                <a:cs typeface="B Nazanin" panose="00000400000000000000" pitchFamily="2" charset="-78"/>
              </a:rPr>
              <a:t>میمردم </a:t>
            </a:r>
            <a:endParaRPr lang="fa-IR" sz="1400" b="1" dirty="0" smtClean="0">
              <a:latin typeface="B Zar" panose="00000400000000000000" pitchFamily="2" charset="-78"/>
              <a:ea typeface="Calibri" panose="020F0502020204030204" pitchFamily="34" charset="0"/>
              <a:cs typeface="B Nazanin" panose="00000400000000000000" pitchFamily="2" charset="-78"/>
            </a:endParaRPr>
          </a:p>
          <a:p>
            <a:pPr algn="just" rtl="1">
              <a:spcAft>
                <a:spcPts val="0"/>
              </a:spcAft>
              <a:buClrTx/>
            </a:pPr>
            <a:r>
              <a:rPr lang="fa-IR" sz="1400" b="1" dirty="0" smtClean="0">
                <a:cs typeface="B Nazanin" panose="00000400000000000000" pitchFamily="2" charset="-78"/>
              </a:rPr>
              <a:t>میخواهم خودمو بکشم</a:t>
            </a:r>
            <a:endParaRPr lang="en-US" sz="1400" b="1" dirty="0"/>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29665940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2. </a:t>
            </a:r>
            <a:r>
              <a:rPr lang="fa-IR" sz="1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ادامه غربالگری </a:t>
            </a:r>
            <a:r>
              <a:rPr lang="fa-IR" sz="14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فرصت طلبانه</a:t>
            </a:r>
          </a:p>
          <a:p>
            <a:pPr marL="0" indent="0" algn="just" rtl="1">
              <a:spcAft>
                <a:spcPts val="0"/>
              </a:spcAft>
              <a:buNone/>
            </a:pPr>
            <a:r>
              <a:rPr lang="fa-IR" sz="1800" dirty="0"/>
              <a:t>نشانه های </a:t>
            </a:r>
            <a:r>
              <a:rPr lang="fa-IR" sz="1800" dirty="0" smtClean="0">
                <a:solidFill>
                  <a:srgbClr val="FF0000"/>
                </a:solidFill>
              </a:rPr>
              <a:t>رفتاری:</a:t>
            </a:r>
            <a:r>
              <a:rPr lang="fa-IR" sz="1800" dirty="0" smtClean="0"/>
              <a:t> </a:t>
            </a:r>
            <a:r>
              <a:rPr lang="fa-IR" sz="1800" dirty="0" smtClean="0"/>
              <a:t>از قبیل </a:t>
            </a:r>
            <a:r>
              <a:rPr lang="fa-IR" sz="1800" dirty="0"/>
              <a:t>گوشه گیری، کاهش پیشرفت تحصیلی، کاهش علایق، اهدا عضو، بخشیدن وسایل، نهیه ابزار خودکشی، نوشتن وصیت نامه، خداحافظی کردن، برنامه ریزی و تعیین زمان و مکان خودکشی ... </a:t>
            </a:r>
            <a:endParaRPr lang="fa-IR" sz="1800" dirty="0" smtClean="0"/>
          </a:p>
          <a:p>
            <a:pPr marL="0" indent="0" algn="just" rtl="1">
              <a:spcAft>
                <a:spcPts val="0"/>
              </a:spcAft>
              <a:buNone/>
            </a:pPr>
            <a:r>
              <a:rPr lang="fa-IR" sz="1800" dirty="0"/>
              <a:t>نشانه های </a:t>
            </a:r>
            <a:r>
              <a:rPr lang="fa-IR" sz="1800" dirty="0" smtClean="0">
                <a:solidFill>
                  <a:srgbClr val="FF0000"/>
                </a:solidFill>
              </a:rPr>
              <a:t>جسمی</a:t>
            </a:r>
            <a:r>
              <a:rPr lang="fa-IR" sz="1800" dirty="0">
                <a:solidFill>
                  <a:srgbClr val="FF0000"/>
                </a:solidFill>
              </a:rPr>
              <a:t>:</a:t>
            </a:r>
            <a:r>
              <a:rPr lang="fa-IR" sz="1800" dirty="0"/>
              <a:t> تغییر الگوی خواب واشتها، افزایش یا کاهش وزن ، عدم اهمیت به ظاهر و پوشش </a:t>
            </a:r>
          </a:p>
          <a:p>
            <a:pPr marL="0" indent="0" algn="just" rtl="1">
              <a:spcAft>
                <a:spcPts val="0"/>
              </a:spcAft>
              <a:buNone/>
            </a:pPr>
            <a:r>
              <a:rPr lang="fa-IR" sz="1800" dirty="0"/>
              <a:t>نشانه های </a:t>
            </a:r>
            <a:r>
              <a:rPr lang="fa-IR" sz="1800" dirty="0" smtClean="0">
                <a:solidFill>
                  <a:srgbClr val="FF0000"/>
                </a:solidFill>
              </a:rPr>
              <a:t>احساسی- </a:t>
            </a:r>
            <a:r>
              <a:rPr lang="fa-IR" sz="1800" dirty="0">
                <a:solidFill>
                  <a:srgbClr val="FF0000"/>
                </a:solidFill>
              </a:rPr>
              <a:t>عاطفی:</a:t>
            </a:r>
            <a:r>
              <a:rPr lang="fa-IR" sz="1800" dirty="0"/>
              <a:t> احساس غمگینی- خشم- ناامیدی- اضطراب- بی ارزشی و بی کفایتی- احساس تنهایی و دوست داشتنی نبودن- احساس بی لذتی- بهبود ناگهانی خلق بعد از یک دوره طولانی</a:t>
            </a:r>
          </a:p>
          <a:p>
            <a:pPr marL="0" indent="0" algn="just" rtl="1">
              <a:spcAft>
                <a:spcPts val="0"/>
              </a:spcAft>
              <a:buNone/>
            </a:pPr>
            <a:r>
              <a:rPr lang="fa-IR" sz="1800" dirty="0"/>
              <a:t>نشانه های </a:t>
            </a:r>
            <a:r>
              <a:rPr lang="fa-IR" sz="1800" dirty="0" smtClean="0">
                <a:solidFill>
                  <a:srgbClr val="FF0000"/>
                </a:solidFill>
              </a:rPr>
              <a:t>شناختی</a:t>
            </a:r>
            <a:r>
              <a:rPr lang="fa-IR" sz="1800" dirty="0">
                <a:solidFill>
                  <a:srgbClr val="FF0000"/>
                </a:solidFill>
              </a:rPr>
              <a:t>:</a:t>
            </a:r>
            <a:r>
              <a:rPr lang="fa-IR" sz="1800" dirty="0"/>
              <a:t>  اشتغالات ذهنی، توجه و تمرکز پایین، قدرت تصمیم گیری پایین، توجه منفی به جزییات، تفکر منفی </a:t>
            </a:r>
          </a:p>
          <a:p>
            <a:pPr marL="0" indent="0" algn="just" rtl="1">
              <a:spcAft>
                <a:spcPts val="0"/>
              </a:spcAft>
              <a:buNone/>
            </a:pPr>
            <a:endParaRPr lang="fa-IR" sz="1800" dirty="0" smtClean="0"/>
          </a:p>
          <a:p>
            <a:pPr marL="0" indent="0" algn="just" rtl="1">
              <a:spcAft>
                <a:spcPts val="0"/>
              </a:spcAft>
              <a:buNone/>
            </a:pPr>
            <a:r>
              <a:rPr lang="fa-IR" sz="1800" dirty="0" smtClean="0"/>
              <a:t> </a:t>
            </a:r>
            <a:r>
              <a:rPr lang="fa-IR" sz="1800" dirty="0"/>
              <a:t>یا </a:t>
            </a:r>
            <a:r>
              <a:rPr lang="fa-IR" sz="1800" dirty="0">
                <a:solidFill>
                  <a:srgbClr val="FF0000"/>
                </a:solidFill>
              </a:rPr>
              <a:t>عوامل خطر </a:t>
            </a:r>
            <a:r>
              <a:rPr lang="fa-IR" sz="1800" dirty="0" smtClean="0">
                <a:solidFill>
                  <a:srgbClr val="FF0000"/>
                </a:solidFill>
              </a:rPr>
              <a:t>متعدد  </a:t>
            </a:r>
            <a:r>
              <a:rPr lang="fa-IR" sz="1800" dirty="0"/>
              <a:t>( به عنوان مثال سابقه خودکشی و یا ابتلا به </a:t>
            </a:r>
            <a:r>
              <a:rPr lang="fa-IR" sz="1800" dirty="0" smtClean="0"/>
              <a:t>افسردگی،اختلالات مصرف مواد و یا وجود سابقه خشونت و بدرفتاری) وجود دارد از </a:t>
            </a:r>
            <a:r>
              <a:rPr lang="fa-IR" sz="1800" dirty="0"/>
              <a:t>افکار </a:t>
            </a:r>
            <a:r>
              <a:rPr lang="fa-IR" sz="1800" dirty="0" smtClean="0"/>
              <a:t>خودکشی مستقیم </a:t>
            </a:r>
            <a:r>
              <a:rPr lang="fa-IR" sz="1800" dirty="0"/>
              <a:t>بپرسید </a:t>
            </a:r>
          </a:p>
          <a:p>
            <a:pPr marL="0" indent="0" algn="just" rtl="1">
              <a:spcAft>
                <a:spcPts val="0"/>
              </a:spcAft>
              <a:buNone/>
            </a:pPr>
            <a:endParaRPr lang="fa-IR" sz="1400" dirty="0" smtClean="0"/>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2073967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just" rtl="1">
              <a:buNone/>
            </a:pPr>
            <a:r>
              <a:rPr lang="ar-SA" dirty="0" smtClean="0"/>
              <a:t>برای </a:t>
            </a:r>
            <a:r>
              <a:rPr lang="ar-SA" dirty="0"/>
              <a:t>فرد توضیح دهید که نگران سلامت او هستید و به خاطر همین برای بررسی بیشتر او را به پزشک عمومی مرکز </a:t>
            </a:r>
            <a:r>
              <a:rPr lang="fa-IR" dirty="0"/>
              <a:t>خدمات جامع </a:t>
            </a:r>
            <a:r>
              <a:rPr lang="fa-IR" dirty="0" smtClean="0"/>
              <a:t>سلامت و یا پزشک خانواده </a:t>
            </a:r>
            <a:r>
              <a:rPr lang="fa-IR" dirty="0"/>
              <a:t>ارجاع می </a:t>
            </a:r>
            <a:r>
              <a:rPr lang="fa-IR" dirty="0" smtClean="0"/>
              <a:t>دهید.</a:t>
            </a:r>
            <a:endParaRPr lang="en-US" dirty="0"/>
          </a:p>
          <a:p>
            <a:pPr marL="0" indent="0" algn="just" rtl="1">
              <a:buNone/>
            </a:pPr>
            <a:r>
              <a:rPr lang="fa-IR" dirty="0"/>
              <a:t>توجه داشته باشید</a:t>
            </a:r>
            <a:r>
              <a:rPr lang="fa-IR" u="sng" dirty="0"/>
              <a:t> افکار خودکشی به آسانی و خود به خود از بین نمی رود و افراد برای چیره شدن بر این افکار نیاز به کمک دارند </a:t>
            </a:r>
            <a:endParaRPr lang="fa-IR" u="sng" dirty="0" smtClean="0"/>
          </a:p>
          <a:p>
            <a:pPr marL="0" indent="0" algn="just" rtl="1">
              <a:buNone/>
            </a:pPr>
            <a:r>
              <a:rPr lang="fa-IR" dirty="0"/>
              <a:t>حتی در صورتی فرد ناامید باشد و امیدی به تغییر یا دریافت کمک نداشته باشد او را ترغیب کنید این فرصت را به خود بدهد و از کمک حرفه ای استفاده کند ( </a:t>
            </a:r>
            <a:r>
              <a:rPr lang="fa-IR" u="sng" dirty="0"/>
              <a:t>برای خودکشی دیر نمیشود</a:t>
            </a:r>
            <a:r>
              <a:rPr lang="fa-IR" dirty="0"/>
              <a:t>)</a:t>
            </a:r>
            <a:endParaRPr lang="en-US" dirty="0"/>
          </a:p>
          <a:p>
            <a:pPr marL="0" indent="0" algn="just" rtl="1">
              <a:buNone/>
            </a:pPr>
            <a:r>
              <a:rPr lang="fa-IR" dirty="0"/>
              <a:t>اگر فرد قبلا درمان گرفته و رضایت از درمان دارویی و رواندرمانی نداشته است او را ترغیب کنید مجددا از خدمات درمانی استفاده کند این باور را ایجاد کنید که </a:t>
            </a:r>
            <a:r>
              <a:rPr lang="fa-IR" u="sng" dirty="0"/>
              <a:t>حتی برای مشکلات جسمی و طبی بعضی اوقات لازم است از پرشکان مختلفی استفاده کنیم تا نتیجه بگیریم.</a:t>
            </a:r>
            <a:endParaRPr lang="en-US" dirty="0"/>
          </a:p>
          <a:p>
            <a:pPr marL="0" indent="0" algn="just" rtl="1">
              <a:buNone/>
            </a:pPr>
            <a:endPar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a:ln w="12700">
                  <a:solidFill>
                    <a:schemeClr val="accent5"/>
                  </a:solidFill>
                  <a:prstDash val="solid"/>
                </a:ln>
                <a:pattFill prst="ltDnDiag">
                  <a:fgClr>
                    <a:schemeClr val="accent5">
                      <a:lumMod val="60000"/>
                      <a:lumOff val="40000"/>
                    </a:schemeClr>
                  </a:fgClr>
                  <a:bgClr>
                    <a:schemeClr val="bg1"/>
                  </a:bgClr>
                </a:pattFill>
              </a:rPr>
              <a:t>ترغیب و </a:t>
            </a:r>
            <a:r>
              <a:rPr lang="fa-IR" sz="2400" b="1" dirty="0" smtClean="0">
                <a:ln w="12700">
                  <a:solidFill>
                    <a:schemeClr val="accent5"/>
                  </a:solidFill>
                  <a:prstDash val="solid"/>
                </a:ln>
                <a:pattFill prst="ltDnDiag">
                  <a:fgClr>
                    <a:schemeClr val="accent5">
                      <a:lumMod val="60000"/>
                      <a:lumOff val="40000"/>
                    </a:schemeClr>
                  </a:fgClr>
                  <a:bgClr>
                    <a:schemeClr val="bg1"/>
                  </a:bgClr>
                </a:pattFill>
              </a:rPr>
              <a:t>ارجاع</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884331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algn="just" rtl="1"/>
            <a:r>
              <a:rPr lang="fa-IR" dirty="0"/>
              <a:t>افرادی که تمایلات خودکشی دارند معمولا احساس خستگی و سطح انرژی پایین، و انگیزه درمانی پایینی دارند در نتیجه شما </a:t>
            </a:r>
            <a:r>
              <a:rPr lang="fa-IR" u="sng" dirty="0"/>
              <a:t>باید بیشتر تلاش کنید و فعال باشید</a:t>
            </a:r>
            <a:r>
              <a:rPr lang="fa-IR" dirty="0"/>
              <a:t> و ضمن همدلی و حمایت فرد را ترغیب کنید کمک تخصصی بگیرد.</a:t>
            </a:r>
            <a:endParaRPr lang="en-US" dirty="0"/>
          </a:p>
          <a:p>
            <a:pPr algn="just" rtl="1"/>
            <a:r>
              <a:rPr lang="fa-IR" dirty="0"/>
              <a:t>ترس ها و تردید های او را بپذیرید و به ان ها بپردازید اگر فرد ترس از افشا اطلاعات و سرزنش شدن دارد </a:t>
            </a:r>
            <a:r>
              <a:rPr lang="fa-IR" u="sng" dirty="0"/>
              <a:t>بر رازداری و محرمانگی اطلاعات او توسط تیم درمان تاکید کنید.</a:t>
            </a:r>
            <a:endParaRPr lang="en-US" dirty="0"/>
          </a:p>
          <a:p>
            <a:pPr algn="just" rtl="1"/>
            <a:r>
              <a:rPr lang="fa-IR" dirty="0">
                <a:solidFill>
                  <a:srgbClr val="FF0000"/>
                </a:solidFill>
              </a:rPr>
              <a:t>بیش از حد فرد را امیدوار نکنید و سعی نکنید بیماری را که ناامید است متقاعد کنید که روانشناس، پزشک یا روانپزشک همه مشکلات را برطرف میکنند یا راه حل هایی میدهند که </a:t>
            </a:r>
            <a:r>
              <a:rPr lang="fa-IR" u="sng" dirty="0">
                <a:solidFill>
                  <a:srgbClr val="FF0000"/>
                </a:solidFill>
              </a:rPr>
              <a:t>قطعا</a:t>
            </a:r>
            <a:r>
              <a:rPr lang="fa-IR" dirty="0">
                <a:solidFill>
                  <a:srgbClr val="FF0000"/>
                </a:solidFill>
              </a:rPr>
              <a:t> موثر خواهد بود. </a:t>
            </a:r>
            <a:r>
              <a:rPr lang="fa-IR" u="sng" dirty="0"/>
              <a:t>وی را به شکل غیرواقع بینانه ای تشویق به خوش بینی که ممکن است منتهی به نومیدی ناگهانی شود، نکنید</a:t>
            </a:r>
            <a:r>
              <a:rPr lang="en-US" u="sng" dirty="0"/>
              <a:t>.</a:t>
            </a:r>
            <a:endParaRPr lang="en-US" dirty="0"/>
          </a:p>
          <a:p>
            <a:pPr marL="0" indent="0" algn="just" rtl="1">
              <a:buNone/>
            </a:pPr>
            <a:endPar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a:ln w="12700">
                  <a:solidFill>
                    <a:schemeClr val="accent5"/>
                  </a:solidFill>
                  <a:prstDash val="solid"/>
                </a:ln>
                <a:pattFill prst="ltDnDiag">
                  <a:fgClr>
                    <a:schemeClr val="accent5">
                      <a:lumMod val="60000"/>
                      <a:lumOff val="40000"/>
                    </a:schemeClr>
                  </a:fgClr>
                  <a:bgClr>
                    <a:schemeClr val="bg1"/>
                  </a:bgClr>
                </a:pattFill>
              </a:rPr>
              <a:t>ترغیب و </a:t>
            </a:r>
            <a:r>
              <a:rPr lang="fa-IR" sz="2400" b="1" dirty="0" smtClean="0">
                <a:ln w="12700">
                  <a:solidFill>
                    <a:schemeClr val="accent5"/>
                  </a:solidFill>
                  <a:prstDash val="solid"/>
                </a:ln>
                <a:pattFill prst="ltDnDiag">
                  <a:fgClr>
                    <a:schemeClr val="accent5">
                      <a:lumMod val="60000"/>
                      <a:lumOff val="40000"/>
                    </a:schemeClr>
                  </a:fgClr>
                  <a:bgClr>
                    <a:schemeClr val="bg1"/>
                  </a:bgClr>
                </a:pattFill>
              </a:rPr>
              <a:t>ارجاع</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25998805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just" rtl="1">
              <a:buNone/>
            </a:pPr>
            <a:r>
              <a:rPr lang="ar-SA" sz="1600" dirty="0"/>
              <a:t>اگر همراه ندارد، به او بگویید که موظف هستید برای کمک به او از یک عضو خانواده او کمک </a:t>
            </a:r>
            <a:r>
              <a:rPr lang="ar-SA" sz="1600" dirty="0" smtClean="0"/>
              <a:t>بگیرید</a:t>
            </a:r>
            <a:r>
              <a:rPr lang="fa-IR" sz="1600" dirty="0" smtClean="0"/>
              <a:t> و سعی کنید رضایت او را جلب کنید </a:t>
            </a:r>
            <a:r>
              <a:rPr lang="ar-SA" sz="1600" dirty="0" smtClean="0"/>
              <a:t>و </a:t>
            </a:r>
            <a:r>
              <a:rPr lang="fa-IR" sz="1600" dirty="0" smtClean="0"/>
              <a:t>به یکی از اعضا خانواده اطلاع دهید</a:t>
            </a:r>
            <a:r>
              <a:rPr lang="ar-SA" sz="1600" dirty="0" smtClean="0"/>
              <a:t>.</a:t>
            </a:r>
            <a:r>
              <a:rPr lang="fa-IR" sz="1600" dirty="0" smtClean="0"/>
              <a:t> </a:t>
            </a:r>
            <a:r>
              <a:rPr lang="fa-IR" sz="1600" dirty="0" smtClean="0"/>
              <a:t>در </a:t>
            </a:r>
            <a:r>
              <a:rPr lang="fa-IR" sz="1600" dirty="0"/>
              <a:t>صورت عدم </a:t>
            </a:r>
            <a:r>
              <a:rPr lang="fa-IR" sz="1600" dirty="0" smtClean="0"/>
              <a:t>رضایت و در صورتی </a:t>
            </a:r>
            <a:r>
              <a:rPr lang="fa-IR" sz="1600" dirty="0" smtClean="0"/>
              <a:t>بیمار در معرض خطر بالا و فوری است  بیمار را تنها رها نکنید، و خانواده بیمار را مطلع کنید. در مورد سایر بیماران و در هر شرایطی که تردید در تصمیم گیری دارید موضوع را با روانشناس مطرح کنید و با مشورت با روانشناس تصمیم بگیرید.  </a:t>
            </a:r>
          </a:p>
          <a:p>
            <a:pPr marL="0" lvl="0" indent="0" algn="just" rtl="1">
              <a:buNone/>
            </a:pPr>
            <a:r>
              <a:rPr lang="fa-IR" sz="1600" dirty="0" smtClean="0">
                <a:solidFill>
                  <a:srgbClr val="FF0000"/>
                </a:solidFill>
              </a:rPr>
              <a:t>یادتان </a:t>
            </a:r>
            <a:r>
              <a:rPr lang="fa-IR" sz="1600" dirty="0" smtClean="0">
                <a:solidFill>
                  <a:srgbClr val="FF0000"/>
                </a:solidFill>
              </a:rPr>
              <a:t>باشد خودکشی راز نیست و نترسید بی معرفت قلمداد شوید</a:t>
            </a:r>
            <a:endParaRPr lang="en-US" sz="1600" dirty="0">
              <a:solidFill>
                <a:srgbClr val="FF0000"/>
              </a:solidFill>
            </a:endParaRPr>
          </a:p>
          <a:p>
            <a:pPr marL="0" lvl="0" indent="0" algn="just" rtl="1">
              <a:buNone/>
            </a:pPr>
            <a:r>
              <a:rPr lang="ar-SA" sz="1600" dirty="0"/>
              <a:t>در برقراری تماس با همراهان آرامش خودتان را حفظ کرده و بدون سرزنش و قضاوت از آنها بخواهید که در پایگاه یا خانه بهداشت حضور پیدا کنند.</a:t>
            </a:r>
            <a:endParaRPr lang="en-US" sz="1600" dirty="0"/>
          </a:p>
          <a:p>
            <a:pPr marL="0" lvl="0" indent="0" algn="just" rtl="1">
              <a:buNone/>
            </a:pPr>
            <a:r>
              <a:rPr lang="fa-IR" sz="1600" dirty="0"/>
              <a:t>بیمار را تنها نگذارید و با مهربانی امکانات پذیرایی از او را فراهم کنید، و در عین حال فورا مسئول فنی پایگاه را در جریان نیاز بیمار به ارجاع اورژانس قرار بدهید. بیمار و همراه وی را برای رفتن به مرکز خدمات جامع سلامت راهنمایی نموده و در صورتی که در پایگاه ضمیمه مرکز خدمات جامع </a:t>
            </a:r>
            <a:r>
              <a:rPr lang="fa-IR" sz="1600" dirty="0" smtClean="0"/>
              <a:t>سلامت و یا پایگاه های خصوصی پزشک خانواده </a:t>
            </a:r>
            <a:r>
              <a:rPr lang="fa-IR" sz="1600" dirty="0"/>
              <a:t>مشغول هستید، </a:t>
            </a:r>
            <a:r>
              <a:rPr lang="fa-IR" sz="1600" u="sng" dirty="0"/>
              <a:t>باید بیمار را تا اتاق پزشک </a:t>
            </a:r>
            <a:r>
              <a:rPr lang="fa-IR" sz="1600" u="sng" dirty="0" smtClean="0"/>
              <a:t>راهنمایی و همراهی </a:t>
            </a:r>
            <a:r>
              <a:rPr lang="fa-IR" sz="1600" u="sng" dirty="0"/>
              <a:t>نمایید</a:t>
            </a:r>
            <a:r>
              <a:rPr lang="en-US" sz="1600" dirty="0" smtClean="0"/>
              <a:t>.</a:t>
            </a:r>
            <a:r>
              <a:rPr lang="fa-IR" sz="1600" dirty="0" smtClean="0"/>
              <a:t> ( اطمینان ار ویزیت بیمار</a:t>
            </a:r>
            <a:r>
              <a:rPr lang="fa-IR" sz="1600" dirty="0" smtClean="0"/>
              <a:t>) و وضعیت و اطلاعات بیمار را به صورت حضوری و یا تلفنی به روانشناس اطلاع دهید.</a:t>
            </a:r>
            <a:endParaRPr lang="fa-IR" sz="1600" dirty="0" smtClean="0"/>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a:ln w="12700">
                  <a:solidFill>
                    <a:schemeClr val="accent5"/>
                  </a:solidFill>
                  <a:prstDash val="solid"/>
                </a:ln>
                <a:pattFill prst="ltDnDiag">
                  <a:fgClr>
                    <a:schemeClr val="accent5">
                      <a:lumMod val="60000"/>
                      <a:lumOff val="40000"/>
                    </a:schemeClr>
                  </a:fgClr>
                  <a:bgClr>
                    <a:schemeClr val="bg1"/>
                  </a:bgClr>
                </a:pattFill>
              </a:rPr>
              <a:t>ترغیب و </a:t>
            </a:r>
            <a:r>
              <a:rPr lang="fa-IR" sz="2400" b="1" dirty="0" smtClean="0">
                <a:ln w="12700">
                  <a:solidFill>
                    <a:schemeClr val="accent5"/>
                  </a:solidFill>
                  <a:prstDash val="solid"/>
                </a:ln>
                <a:pattFill prst="ltDnDiag">
                  <a:fgClr>
                    <a:schemeClr val="accent5">
                      <a:lumMod val="60000"/>
                      <a:lumOff val="40000"/>
                    </a:schemeClr>
                  </a:fgClr>
                  <a:bgClr>
                    <a:schemeClr val="bg1"/>
                  </a:bgClr>
                </a:pattFill>
              </a:rPr>
              <a:t>ارجاع</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10796242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800" dirty="0" smtClean="0"/>
              <a:t>اگر </a:t>
            </a:r>
            <a:r>
              <a:rPr lang="fa-IR" sz="1800" dirty="0"/>
              <a:t>به هر دلیلی پزشک حضور نداشته باشد لازم است وضعیت </a:t>
            </a:r>
            <a:r>
              <a:rPr lang="fa-IR" sz="1800" dirty="0" smtClean="0"/>
              <a:t>فرد فورا تلفنی به </a:t>
            </a:r>
            <a:r>
              <a:rPr lang="fa-IR" sz="1800" u="sng" dirty="0" smtClean="0"/>
              <a:t>پزشک و روانشناس </a:t>
            </a:r>
            <a:r>
              <a:rPr lang="fa-IR" sz="1800" dirty="0" smtClean="0"/>
              <a:t> </a:t>
            </a:r>
            <a:r>
              <a:rPr lang="fa-IR" sz="1800" dirty="0"/>
              <a:t>اطلاع داده شود</a:t>
            </a:r>
            <a:r>
              <a:rPr lang="fa-IR" sz="1800" dirty="0" smtClean="0"/>
              <a:t>.</a:t>
            </a:r>
          </a:p>
          <a:p>
            <a:pPr marL="0" lvl="0" indent="0" algn="just" rtl="1">
              <a:buNone/>
            </a:pPr>
            <a:r>
              <a:rPr lang="fa-IR" sz="1800" dirty="0"/>
              <a:t>در صورت عدم همکاری </a:t>
            </a:r>
            <a:r>
              <a:rPr lang="fa-IR" sz="1800" dirty="0" smtClean="0"/>
              <a:t>فرد و خانواده فرد، </a:t>
            </a:r>
            <a:r>
              <a:rPr lang="fa-IR" sz="1800" dirty="0"/>
              <a:t>کلیه اقدامات انجام گرفته ثبت و از بیمار امضا گرفته شود </a:t>
            </a:r>
            <a:r>
              <a:rPr lang="fa-IR" sz="1800" u="sng" dirty="0"/>
              <a:t>و به اطلاع پزشک و روانشناس رسانده شود</a:t>
            </a:r>
            <a:r>
              <a:rPr lang="fa-IR" sz="1800" u="sng" dirty="0" smtClean="0"/>
              <a:t>.</a:t>
            </a:r>
          </a:p>
          <a:p>
            <a:pPr marL="0" lvl="0" indent="0" algn="just" rtl="1">
              <a:buNone/>
            </a:pPr>
            <a:r>
              <a:rPr lang="fa-IR" sz="1800" dirty="0" smtClean="0"/>
              <a:t>پس </a:t>
            </a:r>
            <a:r>
              <a:rPr lang="fa-IR" sz="1800" dirty="0"/>
              <a:t>از اطمینان از اینکه بیمار نزد پزشک رفته است، مسئولیت اجرایی مراقب سلامت تمام می شود، ولی می‌توانید به بیمار اطمینان بدهید که هر وقت خواست می تواند به دیدن شما بیاید و یا با پایگاه یا خانه بهداشت تماس بگیرد</a:t>
            </a:r>
            <a:r>
              <a:rPr lang="en-US" sz="1800" dirty="0" smtClean="0"/>
              <a:t>.</a:t>
            </a:r>
            <a:endParaRPr lang="en-US" sz="1800" dirty="0"/>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a:ln w="12700">
                  <a:solidFill>
                    <a:schemeClr val="accent5"/>
                  </a:solidFill>
                  <a:prstDash val="solid"/>
                </a:ln>
                <a:pattFill prst="ltDnDiag">
                  <a:fgClr>
                    <a:schemeClr val="accent5">
                      <a:lumMod val="60000"/>
                      <a:lumOff val="40000"/>
                    </a:schemeClr>
                  </a:fgClr>
                  <a:bgClr>
                    <a:schemeClr val="bg1"/>
                  </a:bgClr>
                </a:pattFill>
              </a:rPr>
              <a:t>ترغیب و </a:t>
            </a:r>
            <a:r>
              <a:rPr lang="fa-IR" sz="2400" b="1" dirty="0" smtClean="0">
                <a:ln w="12700">
                  <a:solidFill>
                    <a:schemeClr val="accent5"/>
                  </a:solidFill>
                  <a:prstDash val="solid"/>
                </a:ln>
                <a:pattFill prst="ltDnDiag">
                  <a:fgClr>
                    <a:schemeClr val="accent5">
                      <a:lumMod val="60000"/>
                      <a:lumOff val="40000"/>
                    </a:schemeClr>
                  </a:fgClr>
                  <a:bgClr>
                    <a:schemeClr val="bg1"/>
                  </a:bgClr>
                </a:pattFill>
              </a:rPr>
              <a:t>ارجاع</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40577722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800" dirty="0" smtClean="0">
                <a:solidFill>
                  <a:schemeClr val="bg1"/>
                </a:solidFill>
                <a:cs typeface="+mj-cs"/>
              </a:rPr>
              <a:t>پس از ارجاع اطلاعات بیمار به طور کامل در اکسل ثبت موارد خودکشی ثبت شود. (اکسل ثبت موارد خودکشی توسط ناظر مرکز به تمامی کارشناسان تحویل شود)</a:t>
            </a:r>
          </a:p>
          <a:p>
            <a:pPr marL="0" indent="0" algn="just" rtl="1">
              <a:buNone/>
            </a:pPr>
            <a:r>
              <a:rPr lang="fa-IR" sz="1800" dirty="0" smtClean="0">
                <a:solidFill>
                  <a:schemeClr val="bg1"/>
                </a:solidFill>
                <a:cs typeface="+mj-cs"/>
              </a:rPr>
              <a:t>پس از ارجاع، </a:t>
            </a:r>
            <a:r>
              <a:rPr lang="fa-IR" sz="1800" dirty="0" smtClean="0">
                <a:solidFill>
                  <a:schemeClr val="bg1"/>
                </a:solidFill>
                <a:cs typeface="+mj-cs"/>
              </a:rPr>
              <a:t>به </a:t>
            </a:r>
            <a:r>
              <a:rPr lang="fa-IR" sz="1800" dirty="0" smtClean="0">
                <a:solidFill>
                  <a:schemeClr val="bg1"/>
                </a:solidFill>
                <a:cs typeface="+mj-cs"/>
              </a:rPr>
              <a:t>خلاصه پرونده </a:t>
            </a:r>
            <a:r>
              <a:rPr lang="fa-IR" sz="1800" dirty="0" smtClean="0">
                <a:solidFill>
                  <a:schemeClr val="bg1"/>
                </a:solidFill>
                <a:cs typeface="+mj-cs"/>
              </a:rPr>
              <a:t>الکترونیکی بیمار </a:t>
            </a:r>
            <a:r>
              <a:rPr lang="fa-IR" sz="1800" dirty="0" smtClean="0">
                <a:solidFill>
                  <a:schemeClr val="bg1"/>
                </a:solidFill>
              </a:rPr>
              <a:t>مراجعه </a:t>
            </a:r>
            <a:r>
              <a:rPr lang="fa-IR" sz="1800" dirty="0" smtClean="0">
                <a:solidFill>
                  <a:schemeClr val="bg1"/>
                </a:solidFill>
                <a:cs typeface="+mj-cs"/>
              </a:rPr>
              <a:t>و ثبت تشخیص روانپزشکی </a:t>
            </a:r>
            <a:r>
              <a:rPr lang="fa-IR" sz="1800" dirty="0" smtClean="0">
                <a:solidFill>
                  <a:schemeClr val="bg1"/>
                </a:solidFill>
                <a:cs typeface="+mj-cs"/>
              </a:rPr>
              <a:t>و ثبت افکار یا اقدام به خودکشی در پرونده </a:t>
            </a:r>
            <a:r>
              <a:rPr lang="fa-IR" sz="1800" dirty="0" smtClean="0">
                <a:solidFill>
                  <a:schemeClr val="bg1"/>
                </a:solidFill>
                <a:cs typeface="+mj-cs"/>
              </a:rPr>
              <a:t>بیمار را مشاهده کنید </a:t>
            </a:r>
            <a:r>
              <a:rPr lang="fa-IR" sz="1800" dirty="0" smtClean="0">
                <a:solidFill>
                  <a:schemeClr val="bg1"/>
                </a:solidFill>
                <a:cs typeface="+mj-cs"/>
              </a:rPr>
              <a:t>(در صورت عدم مشاهده پیام مراقب </a:t>
            </a:r>
            <a:r>
              <a:rPr lang="fa-IR" sz="1800" dirty="0" smtClean="0">
                <a:solidFill>
                  <a:schemeClr val="bg1"/>
                </a:solidFill>
                <a:cs typeface="+mj-cs"/>
              </a:rPr>
              <a:t>سلامت و عدم باز کردن پیام از قسمت پیام ها، </a:t>
            </a:r>
            <a:r>
              <a:rPr lang="fa-IR" sz="1800" dirty="0" smtClean="0">
                <a:solidFill>
                  <a:schemeClr val="bg1"/>
                </a:solidFill>
                <a:cs typeface="+mj-cs"/>
              </a:rPr>
              <a:t>عدم تکمیل </a:t>
            </a:r>
            <a:r>
              <a:rPr lang="fa-IR" sz="1800" dirty="0" smtClean="0">
                <a:solidFill>
                  <a:schemeClr val="bg1"/>
                </a:solidFill>
                <a:cs typeface="+mj-cs"/>
              </a:rPr>
              <a:t>ویزیت شرح حال روانپزشکی </a:t>
            </a:r>
            <a:r>
              <a:rPr lang="fa-IR" sz="1800" dirty="0" smtClean="0">
                <a:solidFill>
                  <a:schemeClr val="bg1"/>
                </a:solidFill>
                <a:cs typeface="+mj-cs"/>
              </a:rPr>
              <a:t>و یا عدم ثبت تشخیص در پرونده </a:t>
            </a:r>
            <a:r>
              <a:rPr lang="fa-IR" sz="1800" dirty="0" smtClean="0">
                <a:solidFill>
                  <a:schemeClr val="bg1"/>
                </a:solidFill>
                <a:cs typeface="+mj-cs"/>
              </a:rPr>
              <a:t>بیمار توسط پزشک این مورد یاداواری شود  و در صورت عدم همکاری موضوع به رونشناس و ناظر گزارش شود) </a:t>
            </a:r>
            <a:endParaRPr lang="fa-IR" sz="1800" dirty="0" smtClean="0">
              <a:solidFill>
                <a:schemeClr val="bg1"/>
              </a:solidFill>
              <a:cs typeface="+mj-cs"/>
            </a:endParaRPr>
          </a:p>
          <a:p>
            <a:pPr marL="0" indent="0" algn="just" rtl="1">
              <a:buNone/>
            </a:pPr>
            <a:r>
              <a:rPr lang="fa-IR" sz="1800" dirty="0">
                <a:solidFill>
                  <a:schemeClr val="bg1"/>
                </a:solidFill>
              </a:rPr>
              <a:t>جهت پیگیری های تلفنی </a:t>
            </a:r>
            <a:r>
              <a:rPr lang="fa-IR" sz="1800" dirty="0" smtClean="0">
                <a:solidFill>
                  <a:schemeClr val="bg1"/>
                </a:solidFill>
              </a:rPr>
              <a:t>موضوع را به بیمار اطلاع داده و رضایت او را کسب  کنید و </a:t>
            </a:r>
            <a:r>
              <a:rPr lang="fa-IR" sz="1800" dirty="0" smtClean="0"/>
              <a:t>یک </a:t>
            </a:r>
            <a:r>
              <a:rPr lang="fa-IR" sz="1800" dirty="0"/>
              <a:t>زمان معین را برای پیگیری </a:t>
            </a:r>
            <a:r>
              <a:rPr lang="fa-IR" sz="1800" dirty="0" smtClean="0"/>
              <a:t>تلفنی بعدی </a:t>
            </a:r>
            <a:r>
              <a:rPr lang="fa-IR" sz="1800" dirty="0"/>
              <a:t>تعیین کنید</a:t>
            </a:r>
            <a:r>
              <a:rPr lang="fa-IR" sz="1800" dirty="0" smtClean="0"/>
              <a:t>.</a:t>
            </a:r>
          </a:p>
          <a:p>
            <a:pPr marL="0" indent="0" algn="just" rtl="1">
              <a:buNone/>
            </a:pPr>
            <a:r>
              <a:rPr lang="fa-IR" sz="1800" dirty="0">
                <a:solidFill>
                  <a:schemeClr val="bg1"/>
                </a:solidFill>
                <a:cs typeface="+mj-cs"/>
              </a:rPr>
              <a:t>اگر بیمار در برابر پیگیری تلفنی بعدی مقاومت دارد، سعی کنید با مهارت ارتباط موثر، همدلی و </a:t>
            </a:r>
            <a:r>
              <a:rPr lang="fa-IR" sz="1800" dirty="0" smtClean="0">
                <a:solidFill>
                  <a:schemeClr val="bg1"/>
                </a:solidFill>
                <a:cs typeface="+mj-cs"/>
              </a:rPr>
              <a:t>آموزش تکنیک </a:t>
            </a:r>
            <a:r>
              <a:rPr lang="fa-IR" sz="1800" dirty="0">
                <a:solidFill>
                  <a:schemeClr val="bg1"/>
                </a:solidFill>
                <a:cs typeface="+mj-cs"/>
              </a:rPr>
              <a:t>حل مساله مقاومت او را کاهش </a:t>
            </a:r>
            <a:r>
              <a:rPr lang="fa-IR" sz="1800" dirty="0" smtClean="0">
                <a:solidFill>
                  <a:schemeClr val="bg1"/>
                </a:solidFill>
                <a:cs typeface="+mj-cs"/>
              </a:rPr>
              <a:t>دهید</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smtClean="0">
                <a:ln w="12700">
                  <a:solidFill>
                    <a:schemeClr val="accent5"/>
                  </a:solidFill>
                  <a:prstDash val="solid"/>
                </a:ln>
                <a:pattFill prst="ltDnDiag">
                  <a:fgClr>
                    <a:schemeClr val="accent5">
                      <a:lumMod val="60000"/>
                      <a:lumOff val="40000"/>
                    </a:schemeClr>
                  </a:fgClr>
                  <a:bgClr>
                    <a:schemeClr val="bg1"/>
                  </a:bgClr>
                </a:pattFill>
              </a:rPr>
              <a:t>ثبت و پیگیری</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3451817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800" dirty="0" smtClean="0">
                <a:solidFill>
                  <a:schemeClr val="bg1"/>
                </a:solidFill>
                <a:cs typeface="+mj-cs"/>
              </a:rPr>
              <a:t>در ارتباط با کیس های دارای افکار خودکشی </a:t>
            </a:r>
          </a:p>
          <a:p>
            <a:pPr marL="0" indent="0" algn="just" rtl="1">
              <a:buNone/>
            </a:pPr>
            <a:r>
              <a:rPr lang="fa-IR" sz="1800" dirty="0" smtClean="0">
                <a:solidFill>
                  <a:schemeClr val="bg1"/>
                </a:solidFill>
                <a:cs typeface="+mj-cs"/>
              </a:rPr>
              <a:t>پیگیری ها به صورت هفتگی تا ماه اول و بعد به صورت ماهانه انجام شود </a:t>
            </a:r>
          </a:p>
          <a:p>
            <a:pPr marL="0" indent="0" algn="just" rtl="1">
              <a:buNone/>
            </a:pPr>
            <a:endParaRPr lang="fa-IR" sz="1800" dirty="0" smtClean="0">
              <a:solidFill>
                <a:schemeClr val="bg1"/>
              </a:solidFill>
              <a:cs typeface="+mj-cs"/>
            </a:endParaRPr>
          </a:p>
          <a:p>
            <a:pPr marL="0" indent="0" algn="just" rtl="1">
              <a:buNone/>
            </a:pPr>
            <a:r>
              <a:rPr lang="fa-IR" sz="1800" dirty="0" smtClean="0">
                <a:solidFill>
                  <a:schemeClr val="bg1"/>
                </a:solidFill>
                <a:cs typeface="+mj-cs"/>
              </a:rPr>
              <a:t>در ارتباط با کیس های اقدام به خودکشی </a:t>
            </a:r>
          </a:p>
          <a:p>
            <a:pPr marL="0" indent="0" algn="just" rtl="1">
              <a:buNone/>
            </a:pPr>
            <a:r>
              <a:rPr lang="fa-IR" sz="1800" dirty="0" smtClean="0">
                <a:solidFill>
                  <a:schemeClr val="bg1"/>
                </a:solidFill>
                <a:cs typeface="+mj-cs"/>
              </a:rPr>
              <a:t>پیگیری به صورت هفته اول 2  بار، از هفته دوم تا ماه اول هفتگی، و بعد به صورت ماهانه انجام شود </a:t>
            </a:r>
          </a:p>
          <a:p>
            <a:pPr marL="0" indent="0" algn="just" rtl="1">
              <a:buNone/>
            </a:pPr>
            <a:endParaRPr lang="fa-IR" sz="1800" dirty="0" smtClean="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smtClean="0">
                <a:ln w="12700">
                  <a:solidFill>
                    <a:schemeClr val="accent5"/>
                  </a:solidFill>
                  <a:prstDash val="solid"/>
                </a:ln>
                <a:pattFill prst="ltDnDiag">
                  <a:fgClr>
                    <a:schemeClr val="accent5">
                      <a:lumMod val="60000"/>
                      <a:lumOff val="40000"/>
                    </a:schemeClr>
                  </a:fgClr>
                  <a:bgClr>
                    <a:schemeClr val="bg1"/>
                  </a:bgClr>
                </a:pattFill>
              </a:rPr>
              <a:t>ثبت و پیگیری</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846525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just" rtl="1">
              <a:buClr>
                <a:prstClr val="white"/>
              </a:buClr>
              <a:buNone/>
            </a:pPr>
            <a:r>
              <a:rPr lang="fa-IR" sz="1800" dirty="0" smtClean="0">
                <a:solidFill>
                  <a:prstClr val="black"/>
                </a:solidFill>
              </a:rPr>
              <a:t> ثبت نتیجه </a:t>
            </a:r>
            <a:r>
              <a:rPr lang="fa-IR" sz="1800" dirty="0">
                <a:solidFill>
                  <a:prstClr val="black"/>
                </a:solidFill>
              </a:rPr>
              <a:t>پیگیری </a:t>
            </a:r>
          </a:p>
          <a:p>
            <a:pPr marL="0" lvl="0" indent="0" algn="just" rtl="1">
              <a:buClr>
                <a:prstClr val="white"/>
              </a:buClr>
              <a:buNone/>
            </a:pPr>
            <a:r>
              <a:rPr lang="fa-IR" sz="1800" dirty="0">
                <a:solidFill>
                  <a:prstClr val="black"/>
                </a:solidFill>
              </a:rPr>
              <a:t>از مسیر فهرست خدمت گیرندگان –سرچ کد ملی بیمار- سمت چپ آیکن گوشی تلفن- ثبت تماس- در پنجره باز شده انتخاب موضوع تماس، نوع تماس و نتیجه پیگیری – با توجه به مشترک بودن پنجره ثبت تماسی در سایر برنامه ها در قسمت توضیحات جزییات پیگیری بیمار و نوع اورژانس(افکار یا اقدام به خودکشی) ثبت شود </a:t>
            </a:r>
            <a:endParaRPr lang="fa-IR" sz="1800" dirty="0" smtClean="0">
              <a:solidFill>
                <a:prstClr val="black"/>
              </a:solidFill>
            </a:endParaRPr>
          </a:p>
          <a:p>
            <a:pPr marL="0" lvl="0" indent="0" algn="just" rtl="1">
              <a:buClr>
                <a:prstClr val="white"/>
              </a:buClr>
              <a:buNone/>
            </a:pPr>
            <a:r>
              <a:rPr lang="fa-IR" sz="1800" dirty="0" smtClean="0">
                <a:solidFill>
                  <a:prstClr val="black"/>
                </a:solidFill>
              </a:rPr>
              <a:t>نتیجه همخوان با تاریخ ثبت در سامانه در اکسل خودکشی نیز ثبت شود   </a:t>
            </a:r>
            <a:endParaRPr lang="fa-IR" sz="1800" dirty="0">
              <a:solidFill>
                <a:prstClr val="black"/>
              </a:solidFill>
            </a:endParaRPr>
          </a:p>
          <a:p>
            <a:pPr marL="0" indent="0" algn="just" rtl="1">
              <a:buNone/>
            </a:pPr>
            <a:endParaRPr lang="fa-IR" sz="1800" dirty="0" smtClean="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smtClean="0">
                <a:ln w="12700">
                  <a:solidFill>
                    <a:schemeClr val="accent5"/>
                  </a:solidFill>
                  <a:prstDash val="solid"/>
                </a:ln>
                <a:pattFill prst="ltDnDiag">
                  <a:fgClr>
                    <a:schemeClr val="accent5">
                      <a:lumMod val="60000"/>
                      <a:lumOff val="40000"/>
                    </a:schemeClr>
                  </a:fgClr>
                  <a:bgClr>
                    <a:schemeClr val="bg1"/>
                  </a:bgClr>
                </a:pattFill>
              </a:rPr>
              <a:t>ثبت و پیگیری</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19653904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703" y="785611"/>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شرح </a:t>
            </a:r>
            <a:r>
              <a:rPr lang="fa-I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وظایف </a:t>
            </a: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مراقب </a:t>
            </a:r>
            <a:r>
              <a:rPr lang="fa-IR" sz="4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سلامت/ بهورز </a:t>
            </a: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در برنامه پیشگیری از خودکشی</a:t>
            </a:r>
          </a:p>
        </p:txBody>
      </p:sp>
    </p:spTree>
    <p:extLst>
      <p:ext uri="{BB962C8B-B14F-4D97-AF65-F5344CB8AC3E}">
        <p14:creationId xmlns:p14="http://schemas.microsoft.com/office/powerpoint/2010/main" val="1444548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just" rtl="1">
              <a:buClr>
                <a:prstClr val="white"/>
              </a:buClr>
              <a:buNone/>
            </a:pPr>
            <a:r>
              <a:rPr lang="fa-IR" sz="1800" dirty="0" smtClean="0">
                <a:solidFill>
                  <a:prstClr val="black"/>
                </a:solidFill>
              </a:rPr>
              <a:t>دقت کنید که هدف پیگیری ارتباط نجات دهنده و همدلانه با بیمار و پیگیری روند درمان بیمار می باشد </a:t>
            </a:r>
          </a:p>
          <a:p>
            <a:pPr marL="0" lvl="0" indent="0" algn="just" rtl="1">
              <a:buClr>
                <a:prstClr val="white"/>
              </a:buClr>
              <a:buNone/>
            </a:pPr>
            <a:r>
              <a:rPr lang="fa-IR" sz="1800" dirty="0" smtClean="0">
                <a:solidFill>
                  <a:prstClr val="black"/>
                </a:solidFill>
              </a:rPr>
              <a:t>در صورت عدم مراجعه و یا عدم مصرف داروها به شکل غیر سرزنشی با بیمار ارتباط گرفته و پس از شنیدن صحبت ها و دلایل بیمار ترس ها و تردید ها و موانع را برطرف کنید و اورا ترغیب به پیگیری درمان کنید</a:t>
            </a:r>
          </a:p>
          <a:p>
            <a:pPr marL="0" lvl="0" indent="0" algn="just" rtl="1">
              <a:buClr>
                <a:prstClr val="white"/>
              </a:buClr>
              <a:buNone/>
            </a:pPr>
            <a:r>
              <a:rPr lang="fa-IR" sz="1800" dirty="0" smtClean="0">
                <a:solidFill>
                  <a:prstClr val="black"/>
                </a:solidFill>
              </a:rPr>
              <a:t>در صورت مراجعه به شکل منظم به روانشناس و مصرف داروها به او بازخورد تشویقی دهید </a:t>
            </a:r>
          </a:p>
          <a:p>
            <a:pPr marL="0" lvl="0" indent="0" algn="just" rtl="1">
              <a:buClr>
                <a:prstClr val="white"/>
              </a:buClr>
              <a:buNone/>
            </a:pPr>
            <a:r>
              <a:rPr lang="fa-IR" sz="1800" dirty="0" smtClean="0">
                <a:solidFill>
                  <a:srgbClr val="C00000"/>
                </a:solidFill>
              </a:rPr>
              <a:t>بدیهی است میبایست زمانبندی پیگیری را با شرایط عملی و روانی بیمار متناسب کنید  </a:t>
            </a:r>
          </a:p>
          <a:p>
            <a:pPr marL="0" lvl="0" indent="0" algn="just" rtl="1">
              <a:buClr>
                <a:prstClr val="white"/>
              </a:buClr>
              <a:buNone/>
            </a:pPr>
            <a:endParaRPr lang="fa-IR" sz="1800" dirty="0">
              <a:solidFill>
                <a:srgbClr val="C00000"/>
              </a:solidFill>
            </a:endParaRPr>
          </a:p>
          <a:p>
            <a:pPr marL="0" lvl="0" indent="0" algn="just" rtl="1">
              <a:buClr>
                <a:prstClr val="white"/>
              </a:buClr>
              <a:buNone/>
            </a:pPr>
            <a:r>
              <a:rPr lang="fa-IR" sz="1800" dirty="0" smtClean="0">
                <a:solidFill>
                  <a:schemeClr val="bg1"/>
                </a:solidFill>
              </a:rPr>
              <a:t>و در نهایت ثبت آموزش های ارایه شده به بیمار و خانواده بیمار از مسیر ارایه خدمت- اقدام- در پنجره اقدام انتخاب ارایه آموزش های لازم و ثبت توضیحات </a:t>
            </a:r>
            <a:endParaRPr lang="fa-IR" sz="1800" dirty="0">
              <a:solidFill>
                <a:schemeClr val="bg1"/>
              </a:solidFill>
            </a:endParaRPr>
          </a:p>
          <a:p>
            <a:pPr marL="0" indent="0" algn="just" rtl="1">
              <a:buNone/>
            </a:pPr>
            <a:endParaRPr lang="fa-IR" sz="1800" dirty="0" smtClean="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smtClean="0">
                <a:ln w="12700">
                  <a:solidFill>
                    <a:schemeClr val="accent5"/>
                  </a:solidFill>
                  <a:prstDash val="solid"/>
                </a:ln>
                <a:pattFill prst="ltDnDiag">
                  <a:fgClr>
                    <a:schemeClr val="accent5">
                      <a:lumMod val="60000"/>
                      <a:lumOff val="40000"/>
                    </a:schemeClr>
                  </a:fgClr>
                  <a:bgClr>
                    <a:schemeClr val="bg1"/>
                  </a:bgClr>
                </a:pattFill>
              </a:rPr>
              <a:t>ثبت و پیگیری</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13791372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sz="1800" dirty="0" smtClean="0">
                <a:solidFill>
                  <a:schemeClr val="bg1"/>
                </a:solidFill>
                <a:cs typeface="+mj-cs"/>
              </a:rPr>
              <a:t>مراقبین سلامت باید اسامی ثبت شده در اکسل خودکشی را به </a:t>
            </a:r>
            <a:r>
              <a:rPr lang="fa-IR" sz="1800" dirty="0" smtClean="0">
                <a:solidFill>
                  <a:schemeClr val="bg1"/>
                </a:solidFill>
                <a:cs typeface="+mj-cs"/>
              </a:rPr>
              <a:t>صورت </a:t>
            </a:r>
            <a:r>
              <a:rPr lang="fa-IR" sz="1800" dirty="0" smtClean="0">
                <a:solidFill>
                  <a:schemeClr val="bg1"/>
                </a:solidFill>
                <a:cs typeface="+mj-cs"/>
              </a:rPr>
              <a:t>روزانه به کارشناس سلامت روان گزارش نمایند </a:t>
            </a:r>
          </a:p>
          <a:p>
            <a:pPr marL="0" indent="0" algn="just" rtl="1">
              <a:buNone/>
            </a:pPr>
            <a:r>
              <a:rPr lang="fa-IR" sz="1800" dirty="0" smtClean="0">
                <a:solidFill>
                  <a:schemeClr val="bg1"/>
                </a:solidFill>
                <a:cs typeface="+mj-cs"/>
              </a:rPr>
              <a:t>مسیر استخراج اسامی از سامانه سیب</a:t>
            </a:r>
          </a:p>
          <a:p>
            <a:pPr marL="0" indent="0" algn="just" rtl="1">
              <a:buNone/>
            </a:pPr>
            <a:r>
              <a:rPr lang="fa-IR" sz="1800" dirty="0" smtClean="0">
                <a:solidFill>
                  <a:schemeClr val="bg1"/>
                </a:solidFill>
                <a:cs typeface="+mj-cs"/>
              </a:rPr>
              <a:t>گزارش ها- گزارش مراقبت ها- گزارش مراقبت های انجام شده- پنجره مراقبت تایپ کد های 7530،7531،6931،6784 به تفکیک و پس از باز شدن پنجره طبقه بندی انتخاب ایتم </a:t>
            </a:r>
            <a:r>
              <a:rPr lang="fa-IR" sz="1800" u="sng" dirty="0" smtClean="0">
                <a:solidFill>
                  <a:schemeClr val="bg1"/>
                </a:solidFill>
                <a:cs typeface="+mj-cs"/>
              </a:rPr>
              <a:t>احتمال اورژانس روانپزشکی </a:t>
            </a:r>
            <a:r>
              <a:rPr lang="fa-IR" sz="1800" dirty="0" smtClean="0">
                <a:solidFill>
                  <a:schemeClr val="bg1"/>
                </a:solidFill>
                <a:cs typeface="+mj-cs"/>
              </a:rPr>
              <a:t>و جستجو</a:t>
            </a:r>
          </a:p>
          <a:p>
            <a:pPr marL="0" indent="0" algn="just" rtl="1">
              <a:buNone/>
            </a:pPr>
            <a:r>
              <a:rPr lang="fa-IR" sz="1800" dirty="0" smtClean="0">
                <a:solidFill>
                  <a:schemeClr val="bg1"/>
                </a:solidFill>
                <a:cs typeface="+mj-cs"/>
              </a:rPr>
              <a:t>در بعضی مواقع و به جهت شناسایی اولیه مراجعین دارای افکار خودکشی توسط روانشناس و پزشک تعامل نزدیک و روزانه با پزشک و روانشناس جهت دریافت اسامی موارد اورژانس خودکشی  </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defRPr/>
            </a:pPr>
            <a:r>
              <a:rPr lang="fa-IR" sz="2400" b="1" dirty="0" smtClean="0">
                <a:ln w="12700">
                  <a:solidFill>
                    <a:schemeClr val="accent5"/>
                  </a:solidFill>
                  <a:prstDash val="solid"/>
                </a:ln>
                <a:pattFill prst="ltDnDiag">
                  <a:fgClr>
                    <a:schemeClr val="accent5">
                      <a:lumMod val="60000"/>
                      <a:lumOff val="40000"/>
                    </a:schemeClr>
                  </a:fgClr>
                  <a:bgClr>
                    <a:schemeClr val="bg1"/>
                  </a:bgClr>
                </a:pattFill>
              </a:rPr>
              <a:t>استخراج و گزارش دهی</a:t>
            </a:r>
            <a:endParaRPr lang="fa-IR" sz="2400" b="1" dirty="0">
              <a:ln w="12700">
                <a:solidFill>
                  <a:schemeClr val="accent5"/>
                </a:solidFill>
                <a:prstDash val="solid"/>
              </a:ln>
              <a:pattFill prst="ltDnDiag">
                <a:fgClr>
                  <a:schemeClr val="accent5">
                    <a:lumMod val="60000"/>
                    <a:lumOff val="40000"/>
                  </a:schemeClr>
                </a:fgClr>
                <a:bgClr>
                  <a:schemeClr val="bg1"/>
                </a:bgClr>
              </a:pattFill>
            </a:endParaRPr>
          </a:p>
        </p:txBody>
      </p:sp>
    </p:spTree>
    <p:extLst>
      <p:ext uri="{BB962C8B-B14F-4D97-AF65-F5344CB8AC3E}">
        <p14:creationId xmlns:p14="http://schemas.microsoft.com/office/powerpoint/2010/main" val="2954191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فرصت طلبانه</a:t>
            </a:r>
          </a:p>
          <a:p>
            <a:pPr marL="0" indent="0" algn="just" rtl="1">
              <a:buNone/>
            </a:pPr>
            <a:endParaRPr lang="fa-I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78568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indent="0" algn="just" rtl="1">
              <a:buNone/>
            </a:pPr>
            <a:r>
              <a:rPr lang="fa-IR" dirty="0" smtClean="0">
                <a:solidFill>
                  <a:schemeClr val="bg1"/>
                </a:solidFill>
                <a:cs typeface="+mj-cs"/>
              </a:rPr>
              <a:t>کارشناس مراقب سلامت موظف است جمعیت ثبت نام شده 5 سال به بالا را بدو تشکیل پرونده الکترونیک از نظر ارزیابی سلامت روان بر اساس سوالات سامانه سیب غربالگری  کرده و پس از باز شدن سوالات پیرامون خودکشی سوالات را به دقت و بدون ترس از واکنش منفی مراجع و یا ترس از القای افکار خودکشی بپرسد </a:t>
            </a:r>
          </a:p>
          <a:p>
            <a:pPr marL="0" indent="0" algn="just" rtl="1">
              <a:buNone/>
            </a:pPr>
            <a:r>
              <a:rPr lang="fa-IR" dirty="0" smtClean="0">
                <a:solidFill>
                  <a:schemeClr val="bg1"/>
                </a:solidFill>
                <a:cs typeface="+mj-cs"/>
              </a:rPr>
              <a:t>به دلیل شیوع بالای اختلالات روانپزشکی و حساس بودن نسبت به عوامل استرس زای بیرونی و امکان بروز و عود مجدد غربالگری معمول هر سال تکرار میشود</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2023293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indent="0" algn="just" rtl="1">
              <a:buNone/>
            </a:pPr>
            <a:r>
              <a:rPr lang="fa-IR" dirty="0" smtClean="0">
                <a:solidFill>
                  <a:schemeClr val="bg1"/>
                </a:solidFill>
                <a:cs typeface="+mj-cs"/>
              </a:rPr>
              <a:t>جهت استخراج اسامی افراد خدمت نگرفته از نظر ارزیابی سلامت روان یا در انتظار خدمت دوره ای از مسیر </a:t>
            </a:r>
          </a:p>
          <a:p>
            <a:pPr marL="0" indent="0" algn="just" rtl="1">
              <a:buNone/>
            </a:pPr>
            <a:r>
              <a:rPr lang="fa-IR" dirty="0" smtClean="0">
                <a:solidFill>
                  <a:schemeClr val="bg1"/>
                </a:solidFill>
                <a:cs typeface="+mj-cs"/>
              </a:rPr>
              <a:t>ارایه خدمت-فهرست افراد در انتظار خدمت- پنجره کسانی که مراقبت برایشان انجام نشده- تایپ کد های 7530،7531،6931،6784،6570 و سپس جستجو </a:t>
            </a:r>
          </a:p>
          <a:p>
            <a:pPr marL="0" indent="0" algn="just" rtl="1">
              <a:buNone/>
            </a:pPr>
            <a:r>
              <a:rPr lang="fa-IR" dirty="0" smtClean="0">
                <a:solidFill>
                  <a:schemeClr val="bg1"/>
                </a:solidFill>
                <a:cs typeface="+mj-cs"/>
              </a:rPr>
              <a:t>اقدام شود</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3543778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indent="0" algn="just" rtl="1">
              <a:buNone/>
            </a:pPr>
            <a:r>
              <a:rPr lang="fa-IR" dirty="0" smtClean="0">
                <a:solidFill>
                  <a:schemeClr val="bg1"/>
                </a:solidFill>
                <a:cs typeface="+mj-cs"/>
              </a:rPr>
              <a:t>با توجه به اینکه در کد 6570 -</a:t>
            </a:r>
            <a:r>
              <a:rPr lang="fa-IR" dirty="0" smtClean="0"/>
              <a:t>غربالگري </a:t>
            </a:r>
            <a:r>
              <a:rPr lang="fa-IR" dirty="0"/>
              <a:t>افسردگي سالمندان(60 سال و بالاتر) (غير پزشک</a:t>
            </a:r>
            <a:r>
              <a:rPr lang="fa-IR" dirty="0" smtClean="0"/>
              <a:t>)</a:t>
            </a:r>
          </a:p>
          <a:p>
            <a:pPr marL="0" indent="0" algn="just" rtl="1">
              <a:buNone/>
            </a:pPr>
            <a:r>
              <a:rPr lang="fa-IR" dirty="0" smtClean="0">
                <a:solidFill>
                  <a:schemeClr val="bg1"/>
                </a:solidFill>
                <a:cs typeface="+mj-cs"/>
              </a:rPr>
              <a:t>سوالات </a:t>
            </a:r>
            <a:r>
              <a:rPr lang="fa-IR" dirty="0" smtClean="0">
                <a:solidFill>
                  <a:schemeClr val="bg1"/>
                </a:solidFill>
                <a:cs typeface="+mj-cs"/>
              </a:rPr>
              <a:t>ارزیابی خودکشی وجود ندارد. برای ارزیابی خودکشی این گروه سنی از مسیر</a:t>
            </a:r>
          </a:p>
          <a:p>
            <a:pPr marL="0" indent="0" algn="just" rtl="1">
              <a:buNone/>
            </a:pPr>
            <a:r>
              <a:rPr lang="fa-IR" dirty="0" smtClean="0">
                <a:solidFill>
                  <a:schemeClr val="bg1"/>
                </a:solidFill>
                <a:cs typeface="+mj-cs"/>
              </a:rPr>
              <a:t>فهرست مراقبت ها- مراجعه با شکایت- موارد شکایت/اورژانس اداره سلامت روان، اعتیاد و اجتماعی-اورژانس خودکشی- و پرسیدن سوالات </a:t>
            </a:r>
          </a:p>
          <a:p>
            <a:pPr marL="0" indent="0" algn="just" rtl="1">
              <a:buNone/>
            </a:pPr>
            <a:r>
              <a:rPr lang="fa-IR" dirty="0"/>
              <a:t>آیا هیچ گاه شده است از زندگی خسته شوید و به مرگ فکر کنید </a:t>
            </a:r>
            <a:r>
              <a:rPr lang="fa-IR" dirty="0" smtClean="0"/>
              <a:t>؟</a:t>
            </a:r>
          </a:p>
          <a:p>
            <a:pPr marL="0" indent="0" algn="just" rtl="1">
              <a:buNone/>
            </a:pPr>
            <a:r>
              <a:rPr lang="fa-IR" dirty="0" smtClean="0">
                <a:solidFill>
                  <a:schemeClr val="bg1"/>
                </a:solidFill>
                <a:cs typeface="+mj-cs"/>
              </a:rPr>
              <a:t>آیا اخیرا به خودکشی فکر کرده اید؟</a:t>
            </a:r>
          </a:p>
          <a:p>
            <a:pPr marL="0" indent="0" algn="just" rtl="1">
              <a:buNone/>
            </a:pPr>
            <a:r>
              <a:rPr lang="fa-IR" dirty="0" smtClean="0">
                <a:solidFill>
                  <a:schemeClr val="bg1"/>
                </a:solidFill>
                <a:cs typeface="+mj-cs"/>
              </a:rPr>
              <a:t>اقدام شود</a:t>
            </a:r>
          </a:p>
          <a:p>
            <a:pPr marL="0" indent="0" algn="just" rtl="1">
              <a:buNone/>
            </a:pPr>
            <a:r>
              <a:rPr lang="fa-IR" dirty="0" smtClean="0">
                <a:solidFill>
                  <a:schemeClr val="bg1"/>
                </a:solidFill>
                <a:cs typeface="+mj-cs"/>
              </a:rPr>
              <a:t> به دلیل اینکه ارزیابی سلامت روان مادر باردار در هفته 16 تا 20 ( مراقبت دوم بارداری) باز میشود جهت ارزیابی و ثبت افکار مادر باردار در معرض خطر خودکشی از مسیر فوق اقدام شود </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980078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indent="0" algn="just" rtl="1">
              <a:buNone/>
            </a:pPr>
            <a:r>
              <a:rPr lang="fa-IR" dirty="0" smtClean="0"/>
              <a:t>قبل </a:t>
            </a:r>
            <a:r>
              <a:rPr lang="fa-IR" dirty="0"/>
              <a:t>از پرسشگري موارد زير را براي گيرنده خدمت درباره غربالگري توضيح دهيد:</a:t>
            </a:r>
            <a:br>
              <a:rPr lang="fa-IR" dirty="0"/>
            </a:br>
            <a:r>
              <a:rPr lang="fa-IR" sz="1800" dirty="0"/>
              <a:t>در اين بخش مي خواهم سوالاتي </a:t>
            </a:r>
            <a:r>
              <a:rPr lang="fa-IR" sz="1800" dirty="0" smtClean="0"/>
              <a:t>در زمينه </a:t>
            </a:r>
            <a:r>
              <a:rPr lang="fa-IR" sz="1800" dirty="0"/>
              <a:t>شرايط روانشناختي و استرس هاي شما بپرسم. </a:t>
            </a:r>
            <a:r>
              <a:rPr lang="fa-IR" sz="1800" dirty="0">
                <a:solidFill>
                  <a:srgbClr val="FF0000"/>
                </a:solidFill>
              </a:rPr>
              <a:t>هدف</a:t>
            </a:r>
            <a:r>
              <a:rPr lang="fa-IR" sz="1800" dirty="0"/>
              <a:t> از اين پرسشگري شناسائي زودرس ناراحتي هاي اعصاب و روان در مراجعين است. به اين ترتيب افراد نيازمند به درمان، مراقبت و مشاوره زودتر شناخته شده و براي درمان ارجاع مي شوند و بدين ترتيب مي توان از بروز ناراحتي هاي شديد اعصاب و </a:t>
            </a:r>
            <a:r>
              <a:rPr lang="fa-IR" sz="1800" dirty="0" smtClean="0"/>
              <a:t>روان جلوگيري کرد.</a:t>
            </a:r>
          </a:p>
          <a:p>
            <a:pPr marL="0" indent="0" algn="r" rtl="1">
              <a:buNone/>
            </a:pPr>
            <a:r>
              <a:rPr lang="fa-IR" sz="1800" dirty="0"/>
              <a:t/>
            </a:r>
            <a:br>
              <a:rPr lang="fa-IR" sz="1800" dirty="0"/>
            </a:br>
            <a:r>
              <a:rPr lang="fa-IR" sz="1800" dirty="0"/>
              <a:t>درخصوص حفظ </a:t>
            </a:r>
            <a:r>
              <a:rPr lang="fa-IR" sz="1800" dirty="0">
                <a:solidFill>
                  <a:srgbClr val="FF0000"/>
                </a:solidFill>
              </a:rPr>
              <a:t>رازداري</a:t>
            </a:r>
            <a:r>
              <a:rPr lang="fa-IR" sz="1800" dirty="0"/>
              <a:t> اطمينان دهيد: مطالبي که در اين جلسه مطرح مي گردد فقط مربوط </a:t>
            </a:r>
            <a:r>
              <a:rPr lang="fa-IR" sz="1800" dirty="0" smtClean="0"/>
              <a:t>به ارزيابي </a:t>
            </a:r>
            <a:r>
              <a:rPr lang="fa-IR" sz="1800" dirty="0"/>
              <a:t>سلامت و تکميل پرونده بهداشتي شما مي باشد. کليه اطلاعات در اين پرونده محفوظ مي ماند.</a:t>
            </a:r>
            <a:br>
              <a:rPr lang="fa-IR" sz="1800" dirty="0"/>
            </a:br>
            <a:r>
              <a:rPr lang="fa-IR" sz="1800" dirty="0"/>
              <a:t>اين غربالگري به عنوان يک فرآيند استاندارد براي </a:t>
            </a:r>
            <a:r>
              <a:rPr lang="fa-IR" sz="1800" dirty="0">
                <a:solidFill>
                  <a:srgbClr val="FF0000"/>
                </a:solidFill>
              </a:rPr>
              <a:t>تمام مراجعان </a:t>
            </a:r>
            <a:r>
              <a:rPr lang="fa-IR" sz="1800" dirty="0"/>
              <a:t>انجام مي شود</a:t>
            </a:r>
            <a:r>
              <a:rPr lang="fa-IR" sz="1800" dirty="0" smtClean="0"/>
              <a:t>. </a:t>
            </a:r>
            <a:r>
              <a:rPr lang="fa-IR" sz="1800" dirty="0" smtClean="0">
                <a:solidFill>
                  <a:srgbClr val="FF0000"/>
                </a:solidFill>
              </a:rPr>
              <a:t>(عادی سازی)</a:t>
            </a:r>
            <a:r>
              <a:rPr lang="fa-IR" sz="1800" dirty="0"/>
              <a:t/>
            </a:r>
            <a:br>
              <a:rPr lang="fa-IR" sz="1800" dirty="0"/>
            </a:br>
            <a:r>
              <a:rPr lang="fa-IR" sz="1800" dirty="0"/>
              <a:t>پاسخگويي باز و صادقانه شما به ما در ارائه خدمات مورد نياز کمک مي </a:t>
            </a:r>
            <a:r>
              <a:rPr lang="fa-IR" sz="1800" dirty="0" smtClean="0"/>
              <a:t>کند </a:t>
            </a:r>
            <a:r>
              <a:rPr lang="fa-IR" sz="1800" dirty="0" smtClean="0">
                <a:solidFill>
                  <a:srgbClr val="FF0000"/>
                </a:solidFill>
              </a:rPr>
              <a:t>(انتظار از مراجع)</a:t>
            </a:r>
            <a:r>
              <a:rPr lang="fa-IR" sz="1800" dirty="0"/>
              <a:t/>
            </a:r>
            <a:br>
              <a:rPr lang="fa-IR" sz="1800" dirty="0"/>
            </a:br>
            <a:r>
              <a:rPr lang="fa-IR" sz="1800" dirty="0"/>
              <a:t>سپس به خدمت گيرنده بگوئيد: سوالاتي که از شما پرسيده مي شود، در مورد حالت هايي که </a:t>
            </a:r>
            <a:r>
              <a:rPr lang="fa-IR" sz="1800" dirty="0">
                <a:solidFill>
                  <a:srgbClr val="FF0000"/>
                </a:solidFill>
              </a:rPr>
              <a:t>درطول 30روز گذشته </a:t>
            </a:r>
            <a:r>
              <a:rPr lang="fa-IR" sz="1800" dirty="0"/>
              <a:t>تجربه کرده ايد. در پاسخ به هر سوال مي توانيد بگوييد: هميشه، بيشتر اوقات، گاهي اوقات، بندرت يا اصلا</a:t>
            </a:r>
            <a:endParaRPr lang="fa-IR" sz="18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21141596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lvl="0" indent="0" algn="just" rtl="1">
              <a:buNone/>
            </a:pPr>
            <a:r>
              <a:rPr lang="fa-IR" dirty="0" smtClean="0">
                <a:solidFill>
                  <a:schemeClr val="bg1"/>
                </a:solidFill>
                <a:cs typeface="+mj-cs"/>
              </a:rPr>
              <a:t>در غربالگری سلامت روان </a:t>
            </a:r>
            <a:r>
              <a:rPr lang="fa-IR" dirty="0"/>
              <a:t>وقتی نتیجه </a:t>
            </a:r>
            <a:r>
              <a:rPr lang="fa-IR" u="sng" dirty="0"/>
              <a:t>غربالگری شش سوال سلامت روان مثبت باشد</a:t>
            </a:r>
            <a:r>
              <a:rPr lang="fa-IR" dirty="0"/>
              <a:t>، سوالات پیرامون افکار خودکشی در سامانه باز خواهد </a:t>
            </a:r>
            <a:r>
              <a:rPr lang="fa-IR" dirty="0" smtClean="0"/>
              <a:t>شد</a:t>
            </a:r>
          </a:p>
          <a:p>
            <a:pPr marL="0" lvl="0" indent="0" algn="just" rtl="1">
              <a:buNone/>
            </a:pPr>
            <a:r>
              <a:rPr lang="fa-IR" dirty="0"/>
              <a:t>در نوجوانان</a:t>
            </a:r>
            <a:r>
              <a:rPr lang="fa-IR" u="sng" dirty="0"/>
              <a:t>، اگر نتایج سوالات 1 تا 5 پرسشنامه </a:t>
            </a:r>
            <a:r>
              <a:rPr lang="fa-IR" dirty="0"/>
              <a:t>17 سوالی ارزیابی سلامت نوجوان، مثبت باشند، سوالات خودکشی در سامانه باز خواهند شد</a:t>
            </a:r>
            <a:r>
              <a:rPr lang="en-US" dirty="0"/>
              <a:t>.</a:t>
            </a:r>
            <a:endParaRPr lang="fa-IR" dirty="0"/>
          </a:p>
          <a:p>
            <a:pPr marL="0" indent="0" algn="just" rtl="1">
              <a:buNone/>
            </a:pPr>
            <a:r>
              <a:rPr lang="fa-IR" dirty="0"/>
              <a:t>برای </a:t>
            </a:r>
            <a:r>
              <a:rPr lang="fa-IR" dirty="0" smtClean="0"/>
              <a:t>نوجوانی</a:t>
            </a:r>
            <a:r>
              <a:rPr lang="en-US" dirty="0" smtClean="0"/>
              <a:t>) </a:t>
            </a:r>
            <a:r>
              <a:rPr lang="fa-IR" dirty="0"/>
              <a:t>10 سال تمام و بالاتر</a:t>
            </a:r>
            <a:r>
              <a:rPr lang="en-US" dirty="0" smtClean="0"/>
              <a:t>(</a:t>
            </a:r>
            <a:r>
              <a:rPr lang="fa-IR" dirty="0" smtClean="0"/>
              <a:t>که </a:t>
            </a:r>
            <a:r>
              <a:rPr lang="fa-IR" dirty="0"/>
              <a:t>حضور دارد از خود نوجوان </a:t>
            </a:r>
            <a:r>
              <a:rPr lang="en-US" dirty="0"/>
              <a:t>)</a:t>
            </a:r>
            <a:r>
              <a:rPr lang="fa-IR" dirty="0"/>
              <a:t>در صورتی که کارشناس مراقب سلامت</a:t>
            </a:r>
            <a:r>
              <a:rPr lang="en-US" dirty="0"/>
              <a:t>/ </a:t>
            </a:r>
            <a:r>
              <a:rPr lang="fa-IR" dirty="0"/>
              <a:t>بهورز اطمینان حاصل کرد که پاسخ فرد از اعتبار لازم برخوردار است</a:t>
            </a:r>
            <a:r>
              <a:rPr lang="en-US" dirty="0"/>
              <a:t>(</a:t>
            </a:r>
            <a:r>
              <a:rPr lang="fa-IR" dirty="0"/>
              <a:t>، و در غیر این صورت از والدین یا مراقب اصلی وی سوال میشود</a:t>
            </a:r>
            <a:r>
              <a:rPr lang="en-US" dirty="0"/>
              <a:t>.</a:t>
            </a:r>
          </a:p>
          <a:p>
            <a:pPr marL="0" lvl="0" indent="0" algn="just" rtl="1">
              <a:buNone/>
            </a:pPr>
            <a:endParaRPr lang="en-US" dirty="0"/>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17693096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457200" indent="-457200" algn="just" rtl="1">
              <a:buFont typeface="+mj-lt"/>
              <a:buAutoNum type="arabicParenR"/>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غربالگری اولیه و دوره ای</a:t>
            </a:r>
          </a:p>
          <a:p>
            <a:pPr marL="0" lvl="0" indent="0" algn="just" rtl="1">
              <a:buNone/>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اولین برخورد از سوی کارشناسان مراقب سلامت یا بهورز، با فرد دارای افکار خودکشی بسیار مهم است. سوال در محیطی که شلوغ نیست و فرد احساس آرامش می‌کند پرسیده شود</a:t>
            </a: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a:t>
            </a:r>
            <a:endPar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mj-cs"/>
            </a:endParaRPr>
          </a:p>
          <a:p>
            <a:pPr marL="0" indent="0" algn="just" rtl="1">
              <a:buNone/>
            </a:pPr>
            <a:r>
              <a:rPr lang="fa-IR" dirty="0"/>
              <a:t>سوال اول یک سوال کمکی برای ورود به موضوع است: </a:t>
            </a:r>
            <a:r>
              <a:rPr lang="fa-IR" dirty="0">
                <a:solidFill>
                  <a:srgbClr val="FF0000"/>
                </a:solidFill>
              </a:rPr>
              <a:t>آیا هیچ گاه شده از زندگی خسته شوید و به مرگ فکر کرده‌اید؟</a:t>
            </a:r>
          </a:p>
          <a:p>
            <a:pPr marL="0" indent="0" algn="just" rtl="1">
              <a:buNone/>
            </a:pPr>
            <a:r>
              <a:rPr lang="fa-IR" dirty="0"/>
              <a:t>سوال دوم سوال مستقیم در مورد خودکشی است: </a:t>
            </a:r>
            <a:r>
              <a:rPr lang="fa-IR" dirty="0">
                <a:solidFill>
                  <a:srgbClr val="FF0000"/>
                </a:solidFill>
              </a:rPr>
              <a:t>آیا اخیراً به خودکشی فکر کرده‌اید؟</a:t>
            </a:r>
          </a:p>
          <a:p>
            <a:pPr marL="0" indent="0" algn="just" rtl="1">
              <a:buNone/>
            </a:pPr>
            <a:r>
              <a:rPr lang="fa-IR" dirty="0">
                <a:solidFill>
                  <a:srgbClr val="FF0000"/>
                </a:solidFill>
              </a:rPr>
              <a:t>سوالات متناسب با سن و سطح هوشی و تحصیلی مراجع پرسیده شود و در صورت ابهام یا عدم فهم دقیق سوالات با توضیحات اضافی تکمیل شود از قبیل </a:t>
            </a:r>
          </a:p>
          <a:p>
            <a:pPr marL="0" indent="0" algn="just" rtl="1">
              <a:buNone/>
            </a:pPr>
            <a:r>
              <a:rPr lang="fa-IR" dirty="0">
                <a:solidFill>
                  <a:srgbClr val="FF0000"/>
                </a:solidFill>
              </a:rPr>
              <a:t>آیا تا حالا آرزوی مرگ کردی آیا تا حالا آرزو کردی کاش میمردی یا میخوابیدی بلند نمیشدی؟</a:t>
            </a:r>
          </a:p>
          <a:p>
            <a:pPr marL="0" indent="0" algn="just" rtl="1">
              <a:buNone/>
            </a:pPr>
            <a:r>
              <a:rPr lang="fa-IR" dirty="0">
                <a:solidFill>
                  <a:srgbClr val="FF0000"/>
                </a:solidFill>
              </a:rPr>
              <a:t>آیا تا حالا شده خودت بخوای بلایی سر خودت بیاری آیا تو یه ماه گذشته این فکرو داشتی؟</a:t>
            </a:r>
            <a:endParaRPr lang="fa-IR" dirty="0">
              <a:solidFill>
                <a:schemeClr val="bg1"/>
              </a:solidFill>
            </a:endParaRPr>
          </a:p>
          <a:p>
            <a:pPr marL="0" lvl="0" indent="0" algn="just" rtl="1">
              <a:buNone/>
            </a:pPr>
            <a:endParaRPr lang="en-US" dirty="0"/>
          </a:p>
          <a:p>
            <a:pPr marL="0" indent="0" algn="ctr" rtl="1">
              <a:buNone/>
            </a:pPr>
            <a:r>
              <a:rPr lang="fa-IR"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cs typeface="+mj-cs"/>
              </a:rPr>
              <a:t> به صراحت بپرسید</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غربالگری</a:t>
            </a:r>
            <a:endPar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367908623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9382</TotalTime>
  <Words>2147</Words>
  <Application>Microsoft Office PowerPoint</Application>
  <PresentationFormat>Widescreen</PresentationFormat>
  <Paragraphs>130</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B Nazanin</vt:lpstr>
      <vt:lpstr>B Zar</vt:lpstr>
      <vt:lpstr>Calibri</vt:lpstr>
      <vt:lpstr>Century Gothic</vt:lpstr>
      <vt:lpstr>Tahoma</vt:lpstr>
      <vt:lpstr>Trebuchet MS</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disorders asd</dc:title>
  <dc:creator>plus</dc:creator>
  <cp:lastModifiedBy>حسین خادمی</cp:lastModifiedBy>
  <cp:revision>1505</cp:revision>
  <cp:lastPrinted>2023-05-20T09:49:38Z</cp:lastPrinted>
  <dcterms:created xsi:type="dcterms:W3CDTF">2017-12-15T19:54:35Z</dcterms:created>
  <dcterms:modified xsi:type="dcterms:W3CDTF">2023-05-20T10:16:13Z</dcterms:modified>
</cp:coreProperties>
</file>