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402" r:id="rId3"/>
    <p:sldId id="537" r:id="rId4"/>
    <p:sldId id="539" r:id="rId5"/>
    <p:sldId id="538" r:id="rId6"/>
    <p:sldId id="540" r:id="rId7"/>
    <p:sldId id="541" r:id="rId8"/>
    <p:sldId id="285" r:id="rId9"/>
    <p:sldId id="284" r:id="rId10"/>
    <p:sldId id="403" r:id="rId11"/>
    <p:sldId id="257" r:id="rId12"/>
    <p:sldId id="404" r:id="rId13"/>
    <p:sldId id="286" r:id="rId14"/>
    <p:sldId id="287" r:id="rId15"/>
    <p:sldId id="405" r:id="rId16"/>
    <p:sldId id="288" r:id="rId17"/>
    <p:sldId id="289" r:id="rId18"/>
    <p:sldId id="406" r:id="rId19"/>
    <p:sldId id="290" r:id="rId20"/>
    <p:sldId id="407" r:id="rId21"/>
    <p:sldId id="291" r:id="rId22"/>
    <p:sldId id="292" r:id="rId23"/>
    <p:sldId id="542" r:id="rId24"/>
    <p:sldId id="293" r:id="rId25"/>
    <p:sldId id="294" r:id="rId26"/>
    <p:sldId id="295" r:id="rId27"/>
    <p:sldId id="296" r:id="rId28"/>
    <p:sldId id="297" r:id="rId29"/>
    <p:sldId id="298" r:id="rId30"/>
    <p:sldId id="299" r:id="rId31"/>
    <p:sldId id="543" r:id="rId32"/>
    <p:sldId id="300" r:id="rId33"/>
    <p:sldId id="302" r:id="rId34"/>
    <p:sldId id="301" r:id="rId35"/>
    <p:sldId id="310" r:id="rId36"/>
    <p:sldId id="303" r:id="rId37"/>
    <p:sldId id="304" r:id="rId38"/>
    <p:sldId id="408" r:id="rId39"/>
    <p:sldId id="305" r:id="rId40"/>
    <p:sldId id="306" r:id="rId41"/>
    <p:sldId id="409" r:id="rId42"/>
    <p:sldId id="308" r:id="rId43"/>
    <p:sldId id="309" r:id="rId44"/>
    <p:sldId id="311" r:id="rId45"/>
    <p:sldId id="312" r:id="rId46"/>
    <p:sldId id="313" r:id="rId47"/>
    <p:sldId id="314" r:id="rId48"/>
    <p:sldId id="315" r:id="rId49"/>
    <p:sldId id="316" r:id="rId50"/>
    <p:sldId id="317" r:id="rId51"/>
    <p:sldId id="318" r:id="rId52"/>
    <p:sldId id="341" r:id="rId53"/>
    <p:sldId id="544" r:id="rId54"/>
    <p:sldId id="319" r:id="rId55"/>
    <p:sldId id="320" r:id="rId56"/>
    <p:sldId id="321" r:id="rId57"/>
    <p:sldId id="322" r:id="rId58"/>
    <p:sldId id="323" r:id="rId59"/>
    <p:sldId id="324" r:id="rId60"/>
    <p:sldId id="325" r:id="rId61"/>
    <p:sldId id="326" r:id="rId62"/>
    <p:sldId id="342" r:id="rId63"/>
    <p:sldId id="327" r:id="rId64"/>
    <p:sldId id="328" r:id="rId65"/>
    <p:sldId id="329" r:id="rId66"/>
    <p:sldId id="410" r:id="rId67"/>
    <p:sldId id="350" r:id="rId68"/>
    <p:sldId id="349" r:id="rId69"/>
    <p:sldId id="411" r:id="rId70"/>
    <p:sldId id="259" r:id="rId71"/>
    <p:sldId id="258" r:id="rId72"/>
    <p:sldId id="330" r:id="rId73"/>
    <p:sldId id="351" r:id="rId74"/>
    <p:sldId id="545" r:id="rId75"/>
    <p:sldId id="331" r:id="rId76"/>
    <p:sldId id="546" r:id="rId77"/>
    <p:sldId id="352" r:id="rId78"/>
    <p:sldId id="547" r:id="rId79"/>
    <p:sldId id="353" r:id="rId80"/>
    <p:sldId id="566" r:id="rId81"/>
    <p:sldId id="354" r:id="rId82"/>
    <p:sldId id="416" r:id="rId83"/>
    <p:sldId id="332" r:id="rId84"/>
    <p:sldId id="356" r:id="rId85"/>
    <p:sldId id="355" r:id="rId86"/>
    <p:sldId id="412" r:id="rId87"/>
    <p:sldId id="357" r:id="rId88"/>
    <p:sldId id="413" r:id="rId89"/>
    <p:sldId id="414" r:id="rId90"/>
    <p:sldId id="358" r:id="rId91"/>
    <p:sldId id="333" r:id="rId92"/>
    <p:sldId id="359" r:id="rId93"/>
    <p:sldId id="363" r:id="rId94"/>
    <p:sldId id="360" r:id="rId95"/>
    <p:sldId id="361" r:id="rId96"/>
    <p:sldId id="362" r:id="rId97"/>
    <p:sldId id="415" r:id="rId98"/>
    <p:sldId id="334" r:id="rId99"/>
    <p:sldId id="417" r:id="rId100"/>
    <p:sldId id="367" r:id="rId101"/>
    <p:sldId id="335" r:id="rId102"/>
    <p:sldId id="418" r:id="rId103"/>
    <p:sldId id="419" r:id="rId104"/>
    <p:sldId id="336" r:id="rId105"/>
    <p:sldId id="337" r:id="rId106"/>
    <p:sldId id="371" r:id="rId107"/>
    <p:sldId id="370" r:id="rId108"/>
    <p:sldId id="420" r:id="rId109"/>
    <p:sldId id="373" r:id="rId110"/>
    <p:sldId id="372" r:id="rId111"/>
    <p:sldId id="374" r:id="rId112"/>
    <p:sldId id="338" r:id="rId113"/>
    <p:sldId id="375" r:id="rId114"/>
    <p:sldId id="339" r:id="rId115"/>
    <p:sldId id="421" r:id="rId116"/>
    <p:sldId id="376" r:id="rId117"/>
    <p:sldId id="377" r:id="rId118"/>
    <p:sldId id="548" r:id="rId119"/>
    <p:sldId id="340" r:id="rId120"/>
    <p:sldId id="378" r:id="rId121"/>
    <p:sldId id="379" r:id="rId122"/>
    <p:sldId id="381" r:id="rId123"/>
    <p:sldId id="343" r:id="rId124"/>
    <p:sldId id="384" r:id="rId125"/>
    <p:sldId id="382" r:id="rId126"/>
    <p:sldId id="385" r:id="rId127"/>
    <p:sldId id="383" r:id="rId128"/>
    <p:sldId id="386" r:id="rId129"/>
    <p:sldId id="422" r:id="rId130"/>
    <p:sldId id="344" r:id="rId131"/>
    <p:sldId id="388" r:id="rId132"/>
    <p:sldId id="387" r:id="rId133"/>
    <p:sldId id="345" r:id="rId134"/>
    <p:sldId id="389" r:id="rId135"/>
    <p:sldId id="423" r:id="rId136"/>
    <p:sldId id="346" r:id="rId137"/>
    <p:sldId id="395" r:id="rId138"/>
    <p:sldId id="390" r:id="rId139"/>
    <p:sldId id="347" r:id="rId140"/>
    <p:sldId id="392" r:id="rId141"/>
    <p:sldId id="394" r:id="rId142"/>
    <p:sldId id="391" r:id="rId143"/>
    <p:sldId id="393" r:id="rId144"/>
    <p:sldId id="424" r:id="rId145"/>
    <p:sldId id="496" r:id="rId146"/>
    <p:sldId id="497" r:id="rId147"/>
    <p:sldId id="475" r:id="rId148"/>
    <p:sldId id="567" r:id="rId149"/>
    <p:sldId id="498" r:id="rId150"/>
    <p:sldId id="500" r:id="rId151"/>
    <p:sldId id="499" r:id="rId152"/>
    <p:sldId id="549" r:id="rId153"/>
    <p:sldId id="476" r:id="rId154"/>
    <p:sldId id="501" r:id="rId155"/>
    <p:sldId id="502" r:id="rId156"/>
    <p:sldId id="477" r:id="rId157"/>
    <p:sldId id="503" r:id="rId158"/>
    <p:sldId id="478" r:id="rId159"/>
    <p:sldId id="568" r:id="rId160"/>
    <p:sldId id="550" r:id="rId161"/>
    <p:sldId id="504" r:id="rId162"/>
    <p:sldId id="479" r:id="rId163"/>
    <p:sldId id="551" r:id="rId164"/>
    <p:sldId id="505" r:id="rId165"/>
    <p:sldId id="552" r:id="rId166"/>
    <p:sldId id="480" r:id="rId167"/>
    <p:sldId id="507" r:id="rId168"/>
    <p:sldId id="506" r:id="rId169"/>
    <p:sldId id="481" r:id="rId170"/>
    <p:sldId id="553" r:id="rId171"/>
    <p:sldId id="508" r:id="rId172"/>
    <p:sldId id="554" r:id="rId173"/>
    <p:sldId id="482" r:id="rId174"/>
    <p:sldId id="509" r:id="rId175"/>
    <p:sldId id="510" r:id="rId176"/>
    <p:sldId id="483" r:id="rId177"/>
    <p:sldId id="511" r:id="rId178"/>
    <p:sldId id="484" r:id="rId179"/>
    <p:sldId id="513" r:id="rId180"/>
    <p:sldId id="512" r:id="rId181"/>
    <p:sldId id="485" r:id="rId182"/>
    <p:sldId id="555" r:id="rId183"/>
    <p:sldId id="486" r:id="rId184"/>
    <p:sldId id="516" r:id="rId185"/>
    <p:sldId id="569" r:id="rId186"/>
    <p:sldId id="514" r:id="rId187"/>
    <p:sldId id="556" r:id="rId188"/>
    <p:sldId id="517" r:id="rId189"/>
    <p:sldId id="487" r:id="rId190"/>
    <p:sldId id="518" r:id="rId191"/>
    <p:sldId id="557" r:id="rId192"/>
    <p:sldId id="488" r:id="rId193"/>
    <p:sldId id="520" r:id="rId194"/>
    <p:sldId id="519" r:id="rId195"/>
    <p:sldId id="521" r:id="rId196"/>
    <p:sldId id="558" r:id="rId197"/>
    <p:sldId id="489" r:id="rId198"/>
    <p:sldId id="528" r:id="rId199"/>
    <p:sldId id="522" r:id="rId200"/>
    <p:sldId id="529" r:id="rId201"/>
    <p:sldId id="490" r:id="rId202"/>
    <p:sldId id="523" r:id="rId203"/>
    <p:sldId id="530" r:id="rId204"/>
    <p:sldId id="531" r:id="rId205"/>
    <p:sldId id="491" r:id="rId206"/>
    <p:sldId id="532" r:id="rId207"/>
    <p:sldId id="524" r:id="rId208"/>
    <p:sldId id="533" r:id="rId209"/>
    <p:sldId id="559" r:id="rId210"/>
    <p:sldId id="534" r:id="rId211"/>
    <p:sldId id="492" r:id="rId212"/>
    <p:sldId id="525" r:id="rId213"/>
    <p:sldId id="535" r:id="rId214"/>
    <p:sldId id="493" r:id="rId215"/>
    <p:sldId id="526" r:id="rId216"/>
    <p:sldId id="536" r:id="rId217"/>
    <p:sldId id="494" r:id="rId218"/>
    <p:sldId id="527" r:id="rId219"/>
    <p:sldId id="495" r:id="rId220"/>
    <p:sldId id="473" r:id="rId221"/>
    <p:sldId id="560" r:id="rId222"/>
    <p:sldId id="561" r:id="rId223"/>
    <p:sldId id="570" r:id="rId224"/>
    <p:sldId id="562" r:id="rId225"/>
    <p:sldId id="563" r:id="rId226"/>
    <p:sldId id="572" r:id="rId227"/>
    <p:sldId id="571" r:id="rId228"/>
    <p:sldId id="564" r:id="rId229"/>
    <p:sldId id="565" r:id="rId230"/>
    <p:sldId id="573" r:id="rId231"/>
    <p:sldId id="574" r:id="rId232"/>
    <p:sldId id="575" r:id="rId23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779" autoAdjust="0"/>
    <p:restoredTop sz="94291" autoAdjust="0"/>
  </p:normalViewPr>
  <p:slideViewPr>
    <p:cSldViewPr>
      <p:cViewPr varScale="1">
        <p:scale>
          <a:sx n="72" d="100"/>
          <a:sy n="72" d="100"/>
        </p:scale>
        <p:origin x="11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heme" Target="theme/theme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viewProps" Target="view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B04210-FBA6-4123-8CD4-9EA66442F21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D9A260D2-5090-481B-8AB7-2D69CAE3261D}">
      <dgm:prSet phldrT="[Text]" phldr="1" custT="1"/>
      <dgm:spPr/>
      <dgm:t>
        <a:bodyPr/>
        <a:lstStyle/>
        <a:p>
          <a:pPr rtl="1"/>
          <a:endParaRPr lang="fa-IR" sz="2000">
            <a:cs typeface="B Nazanin" pitchFamily="2" charset="-78"/>
          </a:endParaRPr>
        </a:p>
      </dgm:t>
    </dgm:pt>
    <dgm:pt modelId="{EE1C1160-B2D4-42F8-87C5-23F1E1FB35B4}" type="parTrans" cxnId="{7A79746E-F87E-464D-B5F8-32267A539EBA}">
      <dgm:prSet/>
      <dgm:spPr/>
      <dgm:t>
        <a:bodyPr/>
        <a:lstStyle/>
        <a:p>
          <a:pPr rtl="1"/>
          <a:endParaRPr lang="fa-IR" sz="2000">
            <a:cs typeface="B Nazanin" pitchFamily="2" charset="-78"/>
          </a:endParaRPr>
        </a:p>
      </dgm:t>
    </dgm:pt>
    <dgm:pt modelId="{1FEA05AB-E10D-460A-8061-40EC37DE55A3}" type="sibTrans" cxnId="{7A79746E-F87E-464D-B5F8-32267A539EBA}">
      <dgm:prSet/>
      <dgm:spPr/>
      <dgm:t>
        <a:bodyPr/>
        <a:lstStyle/>
        <a:p>
          <a:pPr rtl="1"/>
          <a:endParaRPr lang="fa-IR" sz="2000">
            <a:cs typeface="B Nazanin" pitchFamily="2" charset="-78"/>
          </a:endParaRPr>
        </a:p>
      </dgm:t>
    </dgm:pt>
    <dgm:pt modelId="{27D0BA91-521C-4F4E-8C12-07E82566282B}">
      <dgm:prSet phldrT="[Text]" custT="1"/>
      <dgm:spPr/>
      <dgm:t>
        <a:bodyPr/>
        <a:lstStyle/>
        <a:p>
          <a:pPr marL="228600" indent="0" defTabSz="1111250" rtl="1">
            <a:lnSpc>
              <a:spcPct val="90000"/>
            </a:lnSpc>
            <a:spcBef>
              <a:spcPct val="0"/>
            </a:spcBef>
            <a:spcAft>
              <a:spcPct val="15000"/>
            </a:spcAft>
            <a:buNone/>
          </a:pPr>
          <a:r>
            <a:rPr lang="fa-IR" sz="1600" b="1" dirty="0">
              <a:cs typeface="B Nazanin" pitchFamily="2" charset="-78"/>
            </a:rPr>
            <a:t>تعاریف وآمار :  رفتار پرخطر وانواع خودکشی</a:t>
          </a:r>
        </a:p>
      </dgm:t>
    </dgm:pt>
    <dgm:pt modelId="{324F0438-EBB4-4FA3-A8C5-2EC95802C92F}" type="parTrans" cxnId="{054D9634-8EB6-4D4C-91DC-ABAD2D8AF21C}">
      <dgm:prSet/>
      <dgm:spPr/>
      <dgm:t>
        <a:bodyPr/>
        <a:lstStyle/>
        <a:p>
          <a:pPr rtl="1"/>
          <a:endParaRPr lang="fa-IR" sz="2000">
            <a:cs typeface="B Nazanin" pitchFamily="2" charset="-78"/>
          </a:endParaRPr>
        </a:p>
      </dgm:t>
    </dgm:pt>
    <dgm:pt modelId="{93019D8E-6B0C-43E6-8988-0A3BC290DE64}" type="sibTrans" cxnId="{054D9634-8EB6-4D4C-91DC-ABAD2D8AF21C}">
      <dgm:prSet/>
      <dgm:spPr/>
      <dgm:t>
        <a:bodyPr/>
        <a:lstStyle/>
        <a:p>
          <a:pPr rtl="1"/>
          <a:endParaRPr lang="fa-IR" sz="2000">
            <a:cs typeface="B Nazanin" pitchFamily="2" charset="-78"/>
          </a:endParaRPr>
        </a:p>
      </dgm:t>
    </dgm:pt>
    <dgm:pt modelId="{A9E702B7-0E23-4E4F-B157-46B4BB6FB28C}">
      <dgm:prSet phldrT="[Text]" custT="1"/>
      <dgm:spPr/>
      <dgm:t>
        <a:bodyPr/>
        <a:lstStyle/>
        <a:p>
          <a:pPr marL="228600" indent="0" defTabSz="1111250" rtl="1">
            <a:lnSpc>
              <a:spcPct val="90000"/>
            </a:lnSpc>
            <a:spcBef>
              <a:spcPct val="0"/>
            </a:spcBef>
            <a:spcAft>
              <a:spcPct val="15000"/>
            </a:spcAft>
            <a:buNone/>
          </a:pPr>
          <a:endParaRPr lang="fa-IR" sz="1600" b="1" dirty="0">
            <a:cs typeface="B Nazanin" pitchFamily="2" charset="-78"/>
          </a:endParaRPr>
        </a:p>
      </dgm:t>
    </dgm:pt>
    <dgm:pt modelId="{7D14E4E7-6734-4948-BF1A-D309957A809A}" type="parTrans" cxnId="{8C3541DF-0FA9-4C57-9E81-B3B8B0728F25}">
      <dgm:prSet/>
      <dgm:spPr/>
      <dgm:t>
        <a:bodyPr/>
        <a:lstStyle/>
        <a:p>
          <a:pPr rtl="1"/>
          <a:endParaRPr lang="fa-IR" sz="2000">
            <a:cs typeface="B Nazanin" pitchFamily="2" charset="-78"/>
          </a:endParaRPr>
        </a:p>
      </dgm:t>
    </dgm:pt>
    <dgm:pt modelId="{3C7A3DCC-64F2-4956-89FB-A46F66A8257E}" type="sibTrans" cxnId="{8C3541DF-0FA9-4C57-9E81-B3B8B0728F25}">
      <dgm:prSet/>
      <dgm:spPr/>
      <dgm:t>
        <a:bodyPr/>
        <a:lstStyle/>
        <a:p>
          <a:pPr rtl="1"/>
          <a:endParaRPr lang="fa-IR" sz="2000">
            <a:cs typeface="B Nazanin" pitchFamily="2" charset="-78"/>
          </a:endParaRPr>
        </a:p>
      </dgm:t>
    </dgm:pt>
    <dgm:pt modelId="{EB83C24B-3012-4A3D-B832-2B4719E109B3}">
      <dgm:prSet phldrT="[Text]" phldr="1" custT="1"/>
      <dgm:spPr/>
      <dgm:t>
        <a:bodyPr/>
        <a:lstStyle/>
        <a:p>
          <a:pPr rtl="1"/>
          <a:endParaRPr lang="fa-IR" sz="2000">
            <a:cs typeface="B Nazanin" pitchFamily="2" charset="-78"/>
          </a:endParaRPr>
        </a:p>
      </dgm:t>
    </dgm:pt>
    <dgm:pt modelId="{CA564D5C-A50F-47CC-875E-E2E91CAD07F8}" type="parTrans" cxnId="{AB6AF15E-AD91-4324-B7FB-0F71378D2D19}">
      <dgm:prSet/>
      <dgm:spPr/>
      <dgm:t>
        <a:bodyPr/>
        <a:lstStyle/>
        <a:p>
          <a:pPr rtl="1"/>
          <a:endParaRPr lang="fa-IR" sz="2000">
            <a:cs typeface="B Nazanin" pitchFamily="2" charset="-78"/>
          </a:endParaRPr>
        </a:p>
      </dgm:t>
    </dgm:pt>
    <dgm:pt modelId="{D3FEADD8-7CC7-4C1F-8ADE-271827DA2A14}" type="sibTrans" cxnId="{AB6AF15E-AD91-4324-B7FB-0F71378D2D19}">
      <dgm:prSet/>
      <dgm:spPr/>
      <dgm:t>
        <a:bodyPr/>
        <a:lstStyle/>
        <a:p>
          <a:pPr rtl="1"/>
          <a:endParaRPr lang="fa-IR" sz="2000">
            <a:cs typeface="B Nazanin" pitchFamily="2" charset="-78"/>
          </a:endParaRPr>
        </a:p>
      </dgm:t>
    </dgm:pt>
    <dgm:pt modelId="{C7638F9F-7CF5-4FC2-84B2-46F68A5991B4}">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fa-IR" sz="2000" dirty="0">
              <a:cs typeface="B Nazanin" pitchFamily="2" charset="-78"/>
            </a:rPr>
            <a:t>پروتکل سازمان بهداشت جهانی در رفتار های پرخطر </a:t>
          </a:r>
        </a:p>
      </dgm:t>
    </dgm:pt>
    <dgm:pt modelId="{8C819854-E2F0-4FAB-B579-5A038A6998E3}" type="parTrans" cxnId="{181B8E4E-5974-4AD2-B52A-31CF7C7049AC}">
      <dgm:prSet/>
      <dgm:spPr/>
      <dgm:t>
        <a:bodyPr/>
        <a:lstStyle/>
        <a:p>
          <a:pPr rtl="1"/>
          <a:endParaRPr lang="fa-IR" sz="2000">
            <a:cs typeface="B Nazanin" pitchFamily="2" charset="-78"/>
          </a:endParaRPr>
        </a:p>
      </dgm:t>
    </dgm:pt>
    <dgm:pt modelId="{5FE444E4-7022-462F-87D5-5DC11B9769D0}" type="sibTrans" cxnId="{181B8E4E-5974-4AD2-B52A-31CF7C7049AC}">
      <dgm:prSet/>
      <dgm:spPr/>
      <dgm:t>
        <a:bodyPr/>
        <a:lstStyle/>
        <a:p>
          <a:pPr rtl="1"/>
          <a:endParaRPr lang="fa-IR" sz="2000">
            <a:cs typeface="B Nazanin" pitchFamily="2" charset="-78"/>
          </a:endParaRPr>
        </a:p>
      </dgm:t>
    </dgm:pt>
    <dgm:pt modelId="{03F4761A-B091-4C64-BAA4-DF465E590057}">
      <dgm:prSet phldrT="[Text]" phldr="1" custT="1"/>
      <dgm:spPr/>
      <dgm:t>
        <a:bodyPr/>
        <a:lstStyle/>
        <a:p>
          <a:pPr rtl="1"/>
          <a:endParaRPr lang="fa-IR" sz="2000">
            <a:cs typeface="B Nazanin" pitchFamily="2" charset="-78"/>
          </a:endParaRPr>
        </a:p>
      </dgm:t>
    </dgm:pt>
    <dgm:pt modelId="{AF3E3A31-4B5E-4179-9AE3-207B7F73869C}" type="parTrans" cxnId="{471AECCB-5FA6-409C-A13A-62AAC17A7DA1}">
      <dgm:prSet/>
      <dgm:spPr/>
      <dgm:t>
        <a:bodyPr/>
        <a:lstStyle/>
        <a:p>
          <a:pPr rtl="1"/>
          <a:endParaRPr lang="fa-IR" sz="2000">
            <a:cs typeface="B Nazanin" pitchFamily="2" charset="-78"/>
          </a:endParaRPr>
        </a:p>
      </dgm:t>
    </dgm:pt>
    <dgm:pt modelId="{FC6AF06C-58CB-4668-8D7B-15E62DE76E37}" type="sibTrans" cxnId="{471AECCB-5FA6-409C-A13A-62AAC17A7DA1}">
      <dgm:prSet/>
      <dgm:spPr/>
      <dgm:t>
        <a:bodyPr/>
        <a:lstStyle/>
        <a:p>
          <a:pPr rtl="1"/>
          <a:endParaRPr lang="fa-IR" sz="2000">
            <a:cs typeface="B Nazanin" pitchFamily="2" charset="-78"/>
          </a:endParaRPr>
        </a:p>
      </dgm:t>
    </dgm:pt>
    <dgm:pt modelId="{B9A2A45F-DD13-4657-9ED7-6C014A2F58C7}">
      <dgm:prSet phldrT="[Text]" phldr="1" custT="1"/>
      <dgm:spPr/>
      <dgm:t>
        <a:bodyPr/>
        <a:lstStyle/>
        <a:p>
          <a:pPr marL="228600" indent="0" defTabSz="889000" rtl="1">
            <a:lnSpc>
              <a:spcPct val="90000"/>
            </a:lnSpc>
            <a:spcBef>
              <a:spcPct val="0"/>
            </a:spcBef>
            <a:spcAft>
              <a:spcPct val="15000"/>
            </a:spcAft>
            <a:buNone/>
          </a:pPr>
          <a:endParaRPr lang="fa-IR" sz="2000">
            <a:cs typeface="B Nazanin" pitchFamily="2" charset="-78"/>
          </a:endParaRPr>
        </a:p>
      </dgm:t>
    </dgm:pt>
    <dgm:pt modelId="{A0AD0E4E-6A42-4C32-9C4F-2841978231C3}" type="parTrans" cxnId="{B157ADBF-5B15-4AE6-B0C9-64737828D4B1}">
      <dgm:prSet/>
      <dgm:spPr/>
      <dgm:t>
        <a:bodyPr/>
        <a:lstStyle/>
        <a:p>
          <a:pPr rtl="1"/>
          <a:endParaRPr lang="fa-IR" sz="2000">
            <a:cs typeface="B Nazanin" pitchFamily="2" charset="-78"/>
          </a:endParaRPr>
        </a:p>
      </dgm:t>
    </dgm:pt>
    <dgm:pt modelId="{6A4EBDDF-931F-4FB6-87C2-543437456A8A}" type="sibTrans" cxnId="{B157ADBF-5B15-4AE6-B0C9-64737828D4B1}">
      <dgm:prSet/>
      <dgm:spPr/>
      <dgm:t>
        <a:bodyPr/>
        <a:lstStyle/>
        <a:p>
          <a:pPr rtl="1"/>
          <a:endParaRPr lang="fa-IR" sz="2000">
            <a:cs typeface="B Nazanin" pitchFamily="2" charset="-78"/>
          </a:endParaRPr>
        </a:p>
      </dgm:t>
    </dgm:pt>
    <dgm:pt modelId="{E4F6A462-8D63-4217-97D0-08F28BCA90D2}">
      <dgm:prSet phldrT="[Text]" custT="1"/>
      <dgm:spPr/>
      <dgm:t>
        <a:bodyPr/>
        <a:lstStyle/>
        <a:p>
          <a:pPr marL="228600" indent="0" defTabSz="889000" rtl="1">
            <a:lnSpc>
              <a:spcPct val="90000"/>
            </a:lnSpc>
            <a:spcBef>
              <a:spcPct val="0"/>
            </a:spcBef>
            <a:spcAft>
              <a:spcPct val="15000"/>
            </a:spcAft>
            <a:buNone/>
          </a:pPr>
          <a:endParaRPr lang="fa-IR" sz="2000" dirty="0">
            <a:cs typeface="B Nazanin" pitchFamily="2" charset="-78"/>
          </a:endParaRPr>
        </a:p>
      </dgm:t>
    </dgm:pt>
    <dgm:pt modelId="{EA8186ED-29DF-4EF2-A49B-6AC6E33F8647}" type="parTrans" cxnId="{02848E31-F138-439F-99BE-C051912D286B}">
      <dgm:prSet/>
      <dgm:spPr/>
      <dgm:t>
        <a:bodyPr/>
        <a:lstStyle/>
        <a:p>
          <a:pPr rtl="1"/>
          <a:endParaRPr lang="fa-IR"/>
        </a:p>
      </dgm:t>
    </dgm:pt>
    <dgm:pt modelId="{FC1EACEC-5B00-49F9-BC9A-6D23749EC0C4}" type="sibTrans" cxnId="{02848E31-F138-439F-99BE-C051912D286B}">
      <dgm:prSet/>
      <dgm:spPr/>
      <dgm:t>
        <a:bodyPr/>
        <a:lstStyle/>
        <a:p>
          <a:pPr rtl="1"/>
          <a:endParaRPr lang="fa-IR"/>
        </a:p>
      </dgm:t>
    </dgm:pt>
    <dgm:pt modelId="{4D3AF5C9-3F34-4CB3-B09C-102C96512B05}">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a:solidFill>
                <a:srgbClr val="FF0000"/>
              </a:solidFill>
              <a:cs typeface="B Nazanin" pitchFamily="2" charset="-78"/>
            </a:rPr>
            <a:t>نقش </a:t>
          </a:r>
          <a:r>
            <a:rPr lang="ar-SA" sz="2000" dirty="0">
              <a:cs typeface="B Nazanin" pitchFamily="2" charset="-78"/>
            </a:rPr>
            <a:t>والدین </a:t>
          </a:r>
          <a:r>
            <a:rPr lang="fa-IR" sz="2000" dirty="0">
              <a:cs typeface="B Nazanin" pitchFamily="2" charset="-78"/>
            </a:rPr>
            <a:t>ومراقبین </a:t>
          </a:r>
          <a:r>
            <a:rPr lang="ar-SA" sz="2000" dirty="0">
              <a:cs typeface="B Nazanin" pitchFamily="2" charset="-78"/>
            </a:rPr>
            <a:t>در مورد رفتارهای پرخطر</a:t>
          </a:r>
          <a:endParaRPr lang="fa-IR" sz="2000" dirty="0">
            <a:cs typeface="B Nazanin" pitchFamily="2" charset="-78"/>
          </a:endParaRPr>
        </a:p>
      </dgm:t>
    </dgm:pt>
    <dgm:pt modelId="{A9D96504-9FEB-4D66-8C55-C9A0A7AA586F}" type="parTrans" cxnId="{845735B5-8D8B-4F86-8567-1D6C10191F10}">
      <dgm:prSet/>
      <dgm:spPr/>
      <dgm:t>
        <a:bodyPr/>
        <a:lstStyle/>
        <a:p>
          <a:pPr rtl="1"/>
          <a:endParaRPr lang="fa-IR"/>
        </a:p>
      </dgm:t>
    </dgm:pt>
    <dgm:pt modelId="{2D79C813-E2F5-4BEC-B421-39D0C8E5314A}" type="sibTrans" cxnId="{845735B5-8D8B-4F86-8567-1D6C10191F10}">
      <dgm:prSet/>
      <dgm:spPr/>
      <dgm:t>
        <a:bodyPr/>
        <a:lstStyle/>
        <a:p>
          <a:pPr rtl="1"/>
          <a:endParaRPr lang="fa-IR"/>
        </a:p>
      </dgm:t>
    </dgm:pt>
    <dgm:pt modelId="{A776372A-D91A-42E7-9045-5766685FEF0B}">
      <dgm:prSet phldrT="[Text]" custT="1"/>
      <dgm:spPr/>
      <dgm:t>
        <a:bodyPr/>
        <a:lstStyle/>
        <a:p>
          <a:pPr marL="228600" indent="0" defTabSz="1111250" rtl="1">
            <a:lnSpc>
              <a:spcPct val="90000"/>
            </a:lnSpc>
            <a:spcBef>
              <a:spcPct val="0"/>
            </a:spcBef>
            <a:spcAft>
              <a:spcPct val="15000"/>
            </a:spcAft>
            <a:buNone/>
          </a:pPr>
          <a:r>
            <a:rPr lang="fa-IR" sz="1600" b="1" dirty="0">
              <a:cs typeface="B Nazanin" pitchFamily="2" charset="-78"/>
            </a:rPr>
            <a:t>مداخلات فوری دربحران خودکشی (به عنوان درمانگر )</a:t>
          </a:r>
        </a:p>
      </dgm:t>
    </dgm:pt>
    <dgm:pt modelId="{00508886-1F71-4AE0-85EE-EB7677C75F21}" type="parTrans" cxnId="{F84D9D58-AD76-4DB6-9A03-57C7CF84DD50}">
      <dgm:prSet/>
      <dgm:spPr/>
      <dgm:t>
        <a:bodyPr/>
        <a:lstStyle/>
        <a:p>
          <a:pPr rtl="1"/>
          <a:endParaRPr lang="fa-IR"/>
        </a:p>
      </dgm:t>
    </dgm:pt>
    <dgm:pt modelId="{DF859EEC-95EE-4BE1-9F5D-7CB529B8E734}" type="sibTrans" cxnId="{F84D9D58-AD76-4DB6-9A03-57C7CF84DD50}">
      <dgm:prSet/>
      <dgm:spPr/>
      <dgm:t>
        <a:bodyPr/>
        <a:lstStyle/>
        <a:p>
          <a:pPr rtl="1"/>
          <a:endParaRPr lang="fa-IR"/>
        </a:p>
      </dgm:t>
    </dgm:pt>
    <dgm:pt modelId="{DC2D3FD6-ED67-4512-A1FE-3A76F19FABFF}">
      <dgm:prSet phldrT="[Text]" custT="1"/>
      <dgm:spPr/>
      <dgm:t>
        <a:bodyPr/>
        <a:lstStyle/>
        <a:p>
          <a:pPr marL="228600" indent="0" defTabSz="889000" rtl="1">
            <a:lnSpc>
              <a:spcPct val="90000"/>
            </a:lnSpc>
            <a:spcBef>
              <a:spcPct val="0"/>
            </a:spcBef>
            <a:spcAft>
              <a:spcPct val="15000"/>
            </a:spcAft>
            <a:buNone/>
          </a:pPr>
          <a:endParaRPr lang="fa-IR" sz="2000" dirty="0">
            <a:cs typeface="B Nazanin" pitchFamily="2" charset="-78"/>
          </a:endParaRPr>
        </a:p>
      </dgm:t>
    </dgm:pt>
    <dgm:pt modelId="{DDA7F0C3-3ED9-4B54-985E-B654177FA891}" type="parTrans" cxnId="{A1717BE8-D421-43D8-9C75-AA0C61E2C62F}">
      <dgm:prSet/>
      <dgm:spPr/>
      <dgm:t>
        <a:bodyPr/>
        <a:lstStyle/>
        <a:p>
          <a:pPr rtl="1"/>
          <a:endParaRPr lang="fa-IR"/>
        </a:p>
      </dgm:t>
    </dgm:pt>
    <dgm:pt modelId="{DB9ABB17-D966-410E-9B82-FD21CCA035CE}" type="sibTrans" cxnId="{A1717BE8-D421-43D8-9C75-AA0C61E2C62F}">
      <dgm:prSet/>
      <dgm:spPr/>
      <dgm:t>
        <a:bodyPr/>
        <a:lstStyle/>
        <a:p>
          <a:pPr rtl="1"/>
          <a:endParaRPr lang="fa-IR"/>
        </a:p>
      </dgm:t>
    </dgm:pt>
    <dgm:pt modelId="{CECF149B-BFF2-411E-9A61-C53D950BC547}">
      <dgm:prSet phldrT="[Text]" custT="1"/>
      <dgm:spPr/>
      <dgm:t>
        <a:bodyPr/>
        <a:lstStyle/>
        <a:p>
          <a:pPr marL="0" marR="0" indent="0" defTabSz="914400" rtl="1" eaLnBrk="1" fontAlgn="auto" latinLnBrk="0" hangingPunct="1">
            <a:lnSpc>
              <a:spcPct val="150000"/>
            </a:lnSpc>
            <a:spcBef>
              <a:spcPts val="0"/>
            </a:spcBef>
            <a:spcAft>
              <a:spcPts val="0"/>
            </a:spcAft>
            <a:buClrTx/>
            <a:buSzTx/>
            <a:buFontTx/>
            <a:buNone/>
            <a:tabLst/>
            <a:defRPr/>
          </a:pPr>
          <a:r>
            <a:rPr lang="fa-IR" sz="2000" dirty="0">
              <a:cs typeface="B Nazanin" pitchFamily="2" charset="-78"/>
            </a:rPr>
            <a:t>آموزش به خانواده</a:t>
          </a:r>
          <a:r>
            <a:rPr lang="ar-SA" sz="2000" dirty="0">
              <a:cs typeface="B Nazanin" pitchFamily="2" charset="-78"/>
            </a:rPr>
            <a:t> </a:t>
          </a:r>
          <a:r>
            <a:rPr lang="fa-IR" sz="2000" dirty="0">
              <a:cs typeface="B Nazanin" pitchFamily="2" charset="-78"/>
            </a:rPr>
            <a:t>ومراقبت کننده </a:t>
          </a:r>
          <a:r>
            <a:rPr lang="ar-SA" sz="2000" dirty="0">
              <a:cs typeface="B Nazanin" pitchFamily="2" charset="-78"/>
            </a:rPr>
            <a:t>در خصوص رفتارهای پرخطر</a:t>
          </a:r>
          <a:r>
            <a:rPr lang="fa-IR" sz="2000" dirty="0">
              <a:cs typeface="B Nazanin" pitchFamily="2" charset="-78"/>
            </a:rPr>
            <a:t> فرد</a:t>
          </a:r>
        </a:p>
        <a:p>
          <a:pPr rtl="1"/>
          <a:r>
            <a:rPr lang="fa-IR" sz="2000" dirty="0">
              <a:cs typeface="B Nazanin" pitchFamily="2" charset="-78"/>
            </a:rPr>
            <a:t>آموزش به فرد</a:t>
          </a:r>
          <a:r>
            <a:rPr lang="ar-SA" sz="2000" dirty="0">
              <a:cs typeface="B Nazanin" pitchFamily="2" charset="-78"/>
            </a:rPr>
            <a:t> در خصوص رفتارهای پرخطر</a:t>
          </a:r>
          <a:endParaRPr lang="fa-IR" sz="2000" dirty="0">
            <a:cs typeface="B Nazanin" pitchFamily="2" charset="-78"/>
          </a:endParaRPr>
        </a:p>
      </dgm:t>
    </dgm:pt>
    <dgm:pt modelId="{B97D6457-995D-4829-953B-8EDD43367307}" type="parTrans" cxnId="{26875551-91CC-446D-8697-BF871C09C1CA}">
      <dgm:prSet/>
      <dgm:spPr/>
      <dgm:t>
        <a:bodyPr/>
        <a:lstStyle/>
        <a:p>
          <a:pPr rtl="1"/>
          <a:endParaRPr lang="fa-IR"/>
        </a:p>
      </dgm:t>
    </dgm:pt>
    <dgm:pt modelId="{30129C8C-153E-4510-BF9B-9D1E9A423E5D}" type="sibTrans" cxnId="{26875551-91CC-446D-8697-BF871C09C1CA}">
      <dgm:prSet/>
      <dgm:spPr/>
      <dgm:t>
        <a:bodyPr/>
        <a:lstStyle/>
        <a:p>
          <a:pPr rtl="1"/>
          <a:endParaRPr lang="fa-IR"/>
        </a:p>
      </dgm:t>
    </dgm:pt>
    <dgm:pt modelId="{16773B70-E539-4C07-8E01-FD32CDED35C6}">
      <dgm:prSet phldrT="[Text]" custT="1"/>
      <dgm:spPr/>
      <dgm:t>
        <a:bodyPr/>
        <a:lstStyle/>
        <a:p>
          <a:pPr marL="228600" indent="0" defTabSz="1111250" rtl="1">
            <a:lnSpc>
              <a:spcPct val="90000"/>
            </a:lnSpc>
            <a:spcBef>
              <a:spcPct val="0"/>
            </a:spcBef>
            <a:spcAft>
              <a:spcPct val="15000"/>
            </a:spcAft>
            <a:buNone/>
          </a:pPr>
          <a:r>
            <a:rPr lang="fa-IR" sz="1600" b="1" dirty="0"/>
            <a:t>چرافرد یا </a:t>
          </a:r>
          <a:r>
            <a:rPr lang="ar-SA" sz="1600" b="1" dirty="0"/>
            <a:t>نوجوان به سمت رفتارهای پرخطر می‌رود؟ </a:t>
          </a:r>
          <a:br>
            <a:rPr lang="fa-IR" sz="1600" b="1" dirty="0"/>
          </a:br>
          <a:endParaRPr lang="fa-IR" sz="1600" b="1" dirty="0">
            <a:cs typeface="B Nazanin" pitchFamily="2" charset="-78"/>
          </a:endParaRPr>
        </a:p>
      </dgm:t>
    </dgm:pt>
    <dgm:pt modelId="{F4EAFC00-B262-41F6-B130-B7D33DAE087A}" type="parTrans" cxnId="{59BD1445-6330-4459-A203-D3B26E82E261}">
      <dgm:prSet/>
      <dgm:spPr/>
      <dgm:t>
        <a:bodyPr/>
        <a:lstStyle/>
        <a:p>
          <a:pPr rtl="1"/>
          <a:endParaRPr lang="fa-IR"/>
        </a:p>
      </dgm:t>
    </dgm:pt>
    <dgm:pt modelId="{2AC37163-AB90-4DDC-88C1-EBE36096FECF}" type="sibTrans" cxnId="{59BD1445-6330-4459-A203-D3B26E82E261}">
      <dgm:prSet/>
      <dgm:spPr/>
      <dgm:t>
        <a:bodyPr/>
        <a:lstStyle/>
        <a:p>
          <a:pPr rtl="1"/>
          <a:endParaRPr lang="fa-IR"/>
        </a:p>
      </dgm:t>
    </dgm:pt>
    <dgm:pt modelId="{7D5B6C65-BB4E-407B-A6AE-D2740DCC2651}">
      <dgm:prSet phldrT="[Text]" custT="1"/>
      <dgm:spPr/>
      <dgm:t>
        <a:bodyPr/>
        <a:lstStyle/>
        <a:p>
          <a:pPr marL="228600" indent="0" defTabSz="1111250" rtl="1">
            <a:lnSpc>
              <a:spcPct val="90000"/>
            </a:lnSpc>
            <a:spcBef>
              <a:spcPct val="0"/>
            </a:spcBef>
            <a:spcAft>
              <a:spcPct val="15000"/>
            </a:spcAft>
            <a:buNone/>
          </a:pPr>
          <a:endParaRPr lang="fa-IR" sz="1600" b="1" dirty="0">
            <a:cs typeface="B Nazanin" pitchFamily="2" charset="-78"/>
          </a:endParaRPr>
        </a:p>
      </dgm:t>
    </dgm:pt>
    <dgm:pt modelId="{5E9363FA-66D3-4B0F-B422-807B7D7F3E69}" type="parTrans" cxnId="{5B6B7761-E3DC-49B2-8A8C-978F02CC9F1C}">
      <dgm:prSet/>
      <dgm:spPr/>
    </dgm:pt>
    <dgm:pt modelId="{0282CC19-5EFA-4BE9-8AEC-D21A8CD00322}" type="sibTrans" cxnId="{5B6B7761-E3DC-49B2-8A8C-978F02CC9F1C}">
      <dgm:prSet/>
      <dgm:spPr/>
    </dgm:pt>
    <dgm:pt modelId="{6554FA90-DD8F-45C4-BC3A-AD71448F9F85}">
      <dgm:prSet phldrT="[Text]" custT="1"/>
      <dgm:spPr/>
      <dgm:t>
        <a:bodyPr/>
        <a:lstStyle/>
        <a:p>
          <a:pPr marL="228600" indent="0" defTabSz="1111250" rtl="1">
            <a:lnSpc>
              <a:spcPct val="90000"/>
            </a:lnSpc>
            <a:spcBef>
              <a:spcPct val="0"/>
            </a:spcBef>
            <a:spcAft>
              <a:spcPct val="15000"/>
            </a:spcAft>
            <a:buNone/>
          </a:pPr>
          <a:endParaRPr lang="fa-IR" sz="1600" b="1" dirty="0">
            <a:cs typeface="B Nazanin" pitchFamily="2" charset="-78"/>
          </a:endParaRPr>
        </a:p>
      </dgm:t>
    </dgm:pt>
    <dgm:pt modelId="{3DC057B8-A3FD-44ED-9656-AB0DADB3F2B1}" type="parTrans" cxnId="{1BA56766-D8CD-4AB5-8E8B-5FE02DE39352}">
      <dgm:prSet/>
      <dgm:spPr/>
    </dgm:pt>
    <dgm:pt modelId="{02CEC19E-01CA-4FC3-BD79-C1A1BE489783}" type="sibTrans" cxnId="{1BA56766-D8CD-4AB5-8E8B-5FE02DE39352}">
      <dgm:prSet/>
      <dgm:spPr/>
    </dgm:pt>
    <dgm:pt modelId="{D0EACB4D-6D96-45EC-85C4-8B440C3A025E}">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fa-IR" sz="2000" dirty="0">
              <a:cs typeface="B Nazanin" pitchFamily="2" charset="-78"/>
            </a:rPr>
            <a:t>اصلاح باورها و</a:t>
          </a:r>
          <a:r>
            <a:rPr lang="ar-SA" sz="2000" dirty="0">
              <a:cs typeface="B Nazanin" pitchFamily="2" charset="-78"/>
            </a:rPr>
            <a:t>اقدامات نادرست </a:t>
          </a:r>
          <a:r>
            <a:rPr lang="fa-IR" sz="2000" dirty="0">
              <a:cs typeface="B Nazanin" pitchFamily="2" charset="-78"/>
            </a:rPr>
            <a:t>مراقبت کنندگان </a:t>
          </a:r>
          <a:r>
            <a:rPr lang="ar-SA" sz="2000" dirty="0">
              <a:cs typeface="B Nazanin" pitchFamily="2" charset="-78"/>
            </a:rPr>
            <a:t>در مورد خودکشی</a:t>
          </a:r>
          <a:r>
            <a:rPr lang="fa-IR" sz="2000" dirty="0">
              <a:cs typeface="B Nazanin" pitchFamily="2" charset="-78"/>
            </a:rPr>
            <a:t>  آنها </a:t>
          </a:r>
          <a:r>
            <a:rPr lang="ar-SA" sz="2000" dirty="0">
              <a:cs typeface="B Nazanin" pitchFamily="2" charset="-78"/>
            </a:rPr>
            <a:t> </a:t>
          </a:r>
          <a:endParaRPr lang="fa-IR" sz="2000" dirty="0">
            <a:cs typeface="B Nazanin" pitchFamily="2" charset="-78"/>
          </a:endParaRPr>
        </a:p>
        <a:p>
          <a:pPr rtl="1"/>
          <a:endParaRPr lang="fa-IR" sz="2000" dirty="0">
            <a:cs typeface="B Nazanin" pitchFamily="2" charset="-78"/>
          </a:endParaRPr>
        </a:p>
      </dgm:t>
    </dgm:pt>
    <dgm:pt modelId="{FC2FF8A9-5B5E-40EF-B08A-9AC1C8D9F036}" type="parTrans" cxnId="{9744A322-459F-4CB1-B98A-AD35F65A2B65}">
      <dgm:prSet/>
      <dgm:spPr/>
    </dgm:pt>
    <dgm:pt modelId="{45FBB9E7-E750-4FC2-87EC-9C46E10BF267}" type="sibTrans" cxnId="{9744A322-459F-4CB1-B98A-AD35F65A2B65}">
      <dgm:prSet/>
      <dgm:spPr/>
    </dgm:pt>
    <dgm:pt modelId="{2370269A-7B01-48E8-B5A3-0C3237C02EE3}">
      <dgm:prSet phldrT="[Text]" custT="1"/>
      <dgm:spPr/>
      <dgm:t>
        <a:bodyPr/>
        <a:lstStyle/>
        <a:p>
          <a:pPr marL="228600" indent="0" defTabSz="889000" rtl="1">
            <a:lnSpc>
              <a:spcPct val="90000"/>
            </a:lnSpc>
            <a:spcBef>
              <a:spcPct val="0"/>
            </a:spcBef>
            <a:spcAft>
              <a:spcPct val="15000"/>
            </a:spcAft>
            <a:buNone/>
          </a:pPr>
          <a:r>
            <a:rPr lang="fa-IR" sz="2000" dirty="0">
              <a:cs typeface="B Nazanin" pitchFamily="2" charset="-78"/>
            </a:rPr>
            <a:t>پیشگیری ازعود</a:t>
          </a:r>
        </a:p>
      </dgm:t>
    </dgm:pt>
    <dgm:pt modelId="{4EE66003-DB85-40BC-98AA-9E3EF6BC951F}" type="parTrans" cxnId="{AEACDA4A-E7B3-4C65-BBF4-CA52FA419986}">
      <dgm:prSet/>
      <dgm:spPr/>
    </dgm:pt>
    <dgm:pt modelId="{4096ED28-5324-4B01-AD16-C467627E480B}" type="sibTrans" cxnId="{AEACDA4A-E7B3-4C65-BBF4-CA52FA419986}">
      <dgm:prSet/>
      <dgm:spPr/>
    </dgm:pt>
    <dgm:pt modelId="{8ABDF463-1BC6-49F0-85C9-D67D2238A631}" type="pres">
      <dgm:prSet presAssocID="{CEB04210-FBA6-4123-8CD4-9EA66442F218}" presName="linearFlow" presStyleCnt="0">
        <dgm:presLayoutVars>
          <dgm:dir/>
          <dgm:animLvl val="lvl"/>
          <dgm:resizeHandles val="exact"/>
        </dgm:presLayoutVars>
      </dgm:prSet>
      <dgm:spPr/>
    </dgm:pt>
    <dgm:pt modelId="{80D57451-73DD-4166-AA7E-9FF68EFD7AC3}" type="pres">
      <dgm:prSet presAssocID="{D9A260D2-5090-481B-8AB7-2D69CAE3261D}" presName="composite" presStyleCnt="0"/>
      <dgm:spPr/>
    </dgm:pt>
    <dgm:pt modelId="{BCC39EB5-62E0-4A8A-837D-7F68626C90D0}" type="pres">
      <dgm:prSet presAssocID="{D9A260D2-5090-481B-8AB7-2D69CAE3261D}" presName="parentText" presStyleLbl="alignNode1" presStyleIdx="0" presStyleCnt="3">
        <dgm:presLayoutVars>
          <dgm:chMax val="1"/>
          <dgm:bulletEnabled val="1"/>
        </dgm:presLayoutVars>
      </dgm:prSet>
      <dgm:spPr/>
    </dgm:pt>
    <dgm:pt modelId="{2FC2B74A-F7C5-463C-BEC1-6BADDFC620FB}" type="pres">
      <dgm:prSet presAssocID="{D9A260D2-5090-481B-8AB7-2D69CAE3261D}" presName="descendantText" presStyleLbl="alignAcc1" presStyleIdx="0" presStyleCnt="3" custLinFactNeighborX="136" custLinFactNeighborY="2325">
        <dgm:presLayoutVars>
          <dgm:bulletEnabled val="1"/>
        </dgm:presLayoutVars>
      </dgm:prSet>
      <dgm:spPr/>
    </dgm:pt>
    <dgm:pt modelId="{052C9A34-D36D-4FCB-B28B-0C94164B2379}" type="pres">
      <dgm:prSet presAssocID="{1FEA05AB-E10D-460A-8061-40EC37DE55A3}" presName="sp" presStyleCnt="0"/>
      <dgm:spPr/>
    </dgm:pt>
    <dgm:pt modelId="{828057C2-BE49-4544-9DEE-E88317D2C214}" type="pres">
      <dgm:prSet presAssocID="{EB83C24B-3012-4A3D-B832-2B4719E109B3}" presName="composite" presStyleCnt="0"/>
      <dgm:spPr/>
    </dgm:pt>
    <dgm:pt modelId="{907F1806-97D8-4630-B814-262C32E42B1D}" type="pres">
      <dgm:prSet presAssocID="{EB83C24B-3012-4A3D-B832-2B4719E109B3}" presName="parentText" presStyleLbl="alignNode1" presStyleIdx="1" presStyleCnt="3">
        <dgm:presLayoutVars>
          <dgm:chMax val="1"/>
          <dgm:bulletEnabled val="1"/>
        </dgm:presLayoutVars>
      </dgm:prSet>
      <dgm:spPr/>
    </dgm:pt>
    <dgm:pt modelId="{B565120A-E96B-47E6-81AA-3E1F581D8AB5}" type="pres">
      <dgm:prSet presAssocID="{EB83C24B-3012-4A3D-B832-2B4719E109B3}" presName="descendantText" presStyleLbl="alignAcc1" presStyleIdx="1" presStyleCnt="3">
        <dgm:presLayoutVars>
          <dgm:bulletEnabled val="1"/>
        </dgm:presLayoutVars>
      </dgm:prSet>
      <dgm:spPr/>
    </dgm:pt>
    <dgm:pt modelId="{680D595D-53D7-4720-9BA8-37E61EA56EEF}" type="pres">
      <dgm:prSet presAssocID="{D3FEADD8-7CC7-4C1F-8ADE-271827DA2A14}" presName="sp" presStyleCnt="0"/>
      <dgm:spPr/>
    </dgm:pt>
    <dgm:pt modelId="{06F6075E-6EDE-4A2B-BA6C-3CD5709CD15C}" type="pres">
      <dgm:prSet presAssocID="{03F4761A-B091-4C64-BAA4-DF465E590057}" presName="composite" presStyleCnt="0"/>
      <dgm:spPr/>
    </dgm:pt>
    <dgm:pt modelId="{085CBF22-0C1E-4F0D-89CF-63B555C20169}" type="pres">
      <dgm:prSet presAssocID="{03F4761A-B091-4C64-BAA4-DF465E590057}" presName="parentText" presStyleLbl="alignNode1" presStyleIdx="2" presStyleCnt="3">
        <dgm:presLayoutVars>
          <dgm:chMax val="1"/>
          <dgm:bulletEnabled val="1"/>
        </dgm:presLayoutVars>
      </dgm:prSet>
      <dgm:spPr/>
    </dgm:pt>
    <dgm:pt modelId="{877C3CA3-C5A5-4CB1-A5E3-B1FAD4C1B241}" type="pres">
      <dgm:prSet presAssocID="{03F4761A-B091-4C64-BAA4-DF465E590057}" presName="descendantText" presStyleLbl="alignAcc1" presStyleIdx="2" presStyleCnt="3">
        <dgm:presLayoutVars>
          <dgm:bulletEnabled val="1"/>
        </dgm:presLayoutVars>
      </dgm:prSet>
      <dgm:spPr/>
    </dgm:pt>
  </dgm:ptLst>
  <dgm:cxnLst>
    <dgm:cxn modelId="{08296E07-0E8E-48D4-A767-4AA23A055F65}" type="presOf" srcId="{E4F6A462-8D63-4217-97D0-08F28BCA90D2}" destId="{B565120A-E96B-47E6-81AA-3E1F581D8AB5}" srcOrd="0" destOrd="0" presId="urn:microsoft.com/office/officeart/2005/8/layout/chevron2"/>
    <dgm:cxn modelId="{2D6F2514-8C20-4981-9E1F-EC439F86F4DE}" type="presOf" srcId="{4D3AF5C9-3F34-4CB3-B09C-102C96512B05}" destId="{B565120A-E96B-47E6-81AA-3E1F581D8AB5}" srcOrd="0" destOrd="2" presId="urn:microsoft.com/office/officeart/2005/8/layout/chevron2"/>
    <dgm:cxn modelId="{9744A322-459F-4CB1-B98A-AD35F65A2B65}" srcId="{EB83C24B-3012-4A3D-B832-2B4719E109B3}" destId="{D0EACB4D-6D96-45EC-85C4-8B440C3A025E}" srcOrd="3" destOrd="0" parTransId="{FC2FF8A9-5B5E-40EF-B08A-9AC1C8D9F036}" sibTransId="{45FBB9E7-E750-4FC2-87EC-9C46E10BF267}"/>
    <dgm:cxn modelId="{E2F49124-846A-4AD4-BE4E-F3F7F61561B7}" type="presOf" srcId="{A9E702B7-0E23-4E4F-B157-46B4BB6FB28C}" destId="{2FC2B74A-F7C5-463C-BEC1-6BADDFC620FB}" srcOrd="0" destOrd="5" presId="urn:microsoft.com/office/officeart/2005/8/layout/chevron2"/>
    <dgm:cxn modelId="{02848E31-F138-439F-99BE-C051912D286B}" srcId="{EB83C24B-3012-4A3D-B832-2B4719E109B3}" destId="{E4F6A462-8D63-4217-97D0-08F28BCA90D2}" srcOrd="0" destOrd="0" parTransId="{EA8186ED-29DF-4EF2-A49B-6AC6E33F8647}" sibTransId="{FC1EACEC-5B00-49F9-BC9A-6D23749EC0C4}"/>
    <dgm:cxn modelId="{054D9634-8EB6-4D4C-91DC-ABAD2D8AF21C}" srcId="{D9A260D2-5090-481B-8AB7-2D69CAE3261D}" destId="{27D0BA91-521C-4F4E-8C12-07E82566282B}" srcOrd="2" destOrd="0" parTransId="{324F0438-EBB4-4FA3-A8C5-2EC95802C92F}" sibTransId="{93019D8E-6B0C-43E6-8988-0A3BC290DE64}"/>
    <dgm:cxn modelId="{E29FD039-EDF3-4624-8F30-28C588FF10D0}" type="presOf" srcId="{27D0BA91-521C-4F4E-8C12-07E82566282B}" destId="{2FC2B74A-F7C5-463C-BEC1-6BADDFC620FB}" srcOrd="0" destOrd="2" presId="urn:microsoft.com/office/officeart/2005/8/layout/chevron2"/>
    <dgm:cxn modelId="{A89CFE3A-D1F8-478A-B9AB-DC2AE1CBDCB4}" type="presOf" srcId="{D0EACB4D-6D96-45EC-85C4-8B440C3A025E}" destId="{B565120A-E96B-47E6-81AA-3E1F581D8AB5}" srcOrd="0" destOrd="3" presId="urn:microsoft.com/office/officeart/2005/8/layout/chevron2"/>
    <dgm:cxn modelId="{AB6AF15E-AD91-4324-B7FB-0F71378D2D19}" srcId="{CEB04210-FBA6-4123-8CD4-9EA66442F218}" destId="{EB83C24B-3012-4A3D-B832-2B4719E109B3}" srcOrd="1" destOrd="0" parTransId="{CA564D5C-A50F-47CC-875E-E2E91CAD07F8}" sibTransId="{D3FEADD8-7CC7-4C1F-8ADE-271827DA2A14}"/>
    <dgm:cxn modelId="{5B6B7761-E3DC-49B2-8A8C-978F02CC9F1C}" srcId="{D9A260D2-5090-481B-8AB7-2D69CAE3261D}" destId="{7D5B6C65-BB4E-407B-A6AE-D2740DCC2651}" srcOrd="0" destOrd="0" parTransId="{5E9363FA-66D3-4B0F-B422-807B7D7F3E69}" sibTransId="{0282CC19-5EFA-4BE9-8AEC-D21A8CD00322}"/>
    <dgm:cxn modelId="{93D52342-E031-4D11-B73B-AA234D61A527}" type="presOf" srcId="{2370269A-7B01-48E8-B5A3-0C3237C02EE3}" destId="{877C3CA3-C5A5-4CB1-A5E3-B1FAD4C1B241}" srcOrd="0" destOrd="2" presId="urn:microsoft.com/office/officeart/2005/8/layout/chevron2"/>
    <dgm:cxn modelId="{862A6A44-B88E-493B-88E4-77EE03F751AD}" type="presOf" srcId="{7D5B6C65-BB4E-407B-A6AE-D2740DCC2651}" destId="{2FC2B74A-F7C5-463C-BEC1-6BADDFC620FB}" srcOrd="0" destOrd="0" presId="urn:microsoft.com/office/officeart/2005/8/layout/chevron2"/>
    <dgm:cxn modelId="{59BD1445-6330-4459-A203-D3B26E82E261}" srcId="{D9A260D2-5090-481B-8AB7-2D69CAE3261D}" destId="{16773B70-E539-4C07-8E01-FD32CDED35C6}" srcOrd="4" destOrd="0" parTransId="{F4EAFC00-B262-41F6-B130-B7D33DAE087A}" sibTransId="{2AC37163-AB90-4DDC-88C1-EBE36096FECF}"/>
    <dgm:cxn modelId="{1BA56766-D8CD-4AB5-8E8B-5FE02DE39352}" srcId="{D9A260D2-5090-481B-8AB7-2D69CAE3261D}" destId="{6554FA90-DD8F-45C4-BC3A-AD71448F9F85}" srcOrd="1" destOrd="0" parTransId="{3DC057B8-A3FD-44ED-9656-AB0DADB3F2B1}" sibTransId="{02CEC19E-01CA-4FC3-BD79-C1A1BE489783}"/>
    <dgm:cxn modelId="{AEACDA4A-E7B3-4C65-BBF4-CA52FA419986}" srcId="{03F4761A-B091-4C64-BAA4-DF465E590057}" destId="{2370269A-7B01-48E8-B5A3-0C3237C02EE3}" srcOrd="2" destOrd="0" parTransId="{4EE66003-DB85-40BC-98AA-9E3EF6BC951F}" sibTransId="{4096ED28-5324-4B01-AD16-C467627E480B}"/>
    <dgm:cxn modelId="{7A79746E-F87E-464D-B5F8-32267A539EBA}" srcId="{CEB04210-FBA6-4123-8CD4-9EA66442F218}" destId="{D9A260D2-5090-481B-8AB7-2D69CAE3261D}" srcOrd="0" destOrd="0" parTransId="{EE1C1160-B2D4-42F8-87C5-23F1E1FB35B4}" sibTransId="{1FEA05AB-E10D-460A-8061-40EC37DE55A3}"/>
    <dgm:cxn modelId="{181B8E4E-5974-4AD2-B52A-31CF7C7049AC}" srcId="{EB83C24B-3012-4A3D-B832-2B4719E109B3}" destId="{C7638F9F-7CF5-4FC2-84B2-46F68A5991B4}" srcOrd="1" destOrd="0" parTransId="{8C819854-E2F0-4FAB-B579-5A038A6998E3}" sibTransId="{5FE444E4-7022-462F-87D5-5DC11B9769D0}"/>
    <dgm:cxn modelId="{26875551-91CC-446D-8697-BF871C09C1CA}" srcId="{03F4761A-B091-4C64-BAA4-DF465E590057}" destId="{CECF149B-BFF2-411E-9A61-C53D950BC547}" srcOrd="1" destOrd="0" parTransId="{B97D6457-995D-4829-953B-8EDD43367307}" sibTransId="{30129C8C-153E-4510-BF9B-9D1E9A423E5D}"/>
    <dgm:cxn modelId="{297EC654-0810-40C6-895F-57A3EEAAE01B}" type="presOf" srcId="{03F4761A-B091-4C64-BAA4-DF465E590057}" destId="{085CBF22-0C1E-4F0D-89CF-63B555C20169}" srcOrd="0" destOrd="0" presId="urn:microsoft.com/office/officeart/2005/8/layout/chevron2"/>
    <dgm:cxn modelId="{F84D9D58-AD76-4DB6-9A03-57C7CF84DD50}" srcId="{D9A260D2-5090-481B-8AB7-2D69CAE3261D}" destId="{A776372A-D91A-42E7-9045-5766685FEF0B}" srcOrd="3" destOrd="0" parTransId="{00508886-1F71-4AE0-85EE-EB7677C75F21}" sibTransId="{DF859EEC-95EE-4BE1-9F5D-7CB529B8E734}"/>
    <dgm:cxn modelId="{0FFB2479-3611-415D-A16E-BB07C20C0ABF}" type="presOf" srcId="{B9A2A45F-DD13-4657-9ED7-6C014A2F58C7}" destId="{877C3CA3-C5A5-4CB1-A5E3-B1FAD4C1B241}" srcOrd="0" destOrd="3" presId="urn:microsoft.com/office/officeart/2005/8/layout/chevron2"/>
    <dgm:cxn modelId="{F245BA95-47BC-4122-9AD4-1D402FCB578F}" type="presOf" srcId="{A776372A-D91A-42E7-9045-5766685FEF0B}" destId="{2FC2B74A-F7C5-463C-BEC1-6BADDFC620FB}" srcOrd="0" destOrd="3" presId="urn:microsoft.com/office/officeart/2005/8/layout/chevron2"/>
    <dgm:cxn modelId="{0416B296-7198-4632-BD1B-61C4A99E494D}" type="presOf" srcId="{EB83C24B-3012-4A3D-B832-2B4719E109B3}" destId="{907F1806-97D8-4630-B814-262C32E42B1D}" srcOrd="0" destOrd="0" presId="urn:microsoft.com/office/officeart/2005/8/layout/chevron2"/>
    <dgm:cxn modelId="{F779789D-4307-4D08-9B89-C33E4038F96C}" type="presOf" srcId="{C7638F9F-7CF5-4FC2-84B2-46F68A5991B4}" destId="{B565120A-E96B-47E6-81AA-3E1F581D8AB5}" srcOrd="0" destOrd="1" presId="urn:microsoft.com/office/officeart/2005/8/layout/chevron2"/>
    <dgm:cxn modelId="{BD37CBA9-5894-4265-BF6A-1325F3C1C7AC}" type="presOf" srcId="{6554FA90-DD8F-45C4-BC3A-AD71448F9F85}" destId="{2FC2B74A-F7C5-463C-BEC1-6BADDFC620FB}" srcOrd="0" destOrd="1" presId="urn:microsoft.com/office/officeart/2005/8/layout/chevron2"/>
    <dgm:cxn modelId="{2053C1B0-B84F-44F4-9820-310675F194F7}" type="presOf" srcId="{16773B70-E539-4C07-8E01-FD32CDED35C6}" destId="{2FC2B74A-F7C5-463C-BEC1-6BADDFC620FB}" srcOrd="0" destOrd="4" presId="urn:microsoft.com/office/officeart/2005/8/layout/chevron2"/>
    <dgm:cxn modelId="{845735B5-8D8B-4F86-8567-1D6C10191F10}" srcId="{EB83C24B-3012-4A3D-B832-2B4719E109B3}" destId="{4D3AF5C9-3F34-4CB3-B09C-102C96512B05}" srcOrd="2" destOrd="0" parTransId="{A9D96504-9FEB-4D66-8C55-C9A0A7AA586F}" sibTransId="{2D79C813-E2F5-4BEC-B421-39D0C8E5314A}"/>
    <dgm:cxn modelId="{913E9ABE-B373-4AC6-9AD4-B27F491DCDBD}" type="presOf" srcId="{CECF149B-BFF2-411E-9A61-C53D950BC547}" destId="{877C3CA3-C5A5-4CB1-A5E3-B1FAD4C1B241}" srcOrd="0" destOrd="1" presId="urn:microsoft.com/office/officeart/2005/8/layout/chevron2"/>
    <dgm:cxn modelId="{B157ADBF-5B15-4AE6-B0C9-64737828D4B1}" srcId="{03F4761A-B091-4C64-BAA4-DF465E590057}" destId="{B9A2A45F-DD13-4657-9ED7-6C014A2F58C7}" srcOrd="3" destOrd="0" parTransId="{A0AD0E4E-6A42-4C32-9C4F-2841978231C3}" sibTransId="{6A4EBDDF-931F-4FB6-87C2-543437456A8A}"/>
    <dgm:cxn modelId="{471AECCB-5FA6-409C-A13A-62AAC17A7DA1}" srcId="{CEB04210-FBA6-4123-8CD4-9EA66442F218}" destId="{03F4761A-B091-4C64-BAA4-DF465E590057}" srcOrd="2" destOrd="0" parTransId="{AF3E3A31-4B5E-4179-9AE3-207B7F73869C}" sibTransId="{FC6AF06C-58CB-4668-8D7B-15E62DE76E37}"/>
    <dgm:cxn modelId="{B1CE99D6-52E1-4ED9-BBF3-7922BFF94933}" type="presOf" srcId="{DC2D3FD6-ED67-4512-A1FE-3A76F19FABFF}" destId="{877C3CA3-C5A5-4CB1-A5E3-B1FAD4C1B241}" srcOrd="0" destOrd="0" presId="urn:microsoft.com/office/officeart/2005/8/layout/chevron2"/>
    <dgm:cxn modelId="{8C3541DF-0FA9-4C57-9E81-B3B8B0728F25}" srcId="{D9A260D2-5090-481B-8AB7-2D69CAE3261D}" destId="{A9E702B7-0E23-4E4F-B157-46B4BB6FB28C}" srcOrd="5" destOrd="0" parTransId="{7D14E4E7-6734-4948-BF1A-D309957A809A}" sibTransId="{3C7A3DCC-64F2-4956-89FB-A46F66A8257E}"/>
    <dgm:cxn modelId="{A1717BE8-D421-43D8-9C75-AA0C61E2C62F}" srcId="{03F4761A-B091-4C64-BAA4-DF465E590057}" destId="{DC2D3FD6-ED67-4512-A1FE-3A76F19FABFF}" srcOrd="0" destOrd="0" parTransId="{DDA7F0C3-3ED9-4B54-985E-B654177FA891}" sibTransId="{DB9ABB17-D966-410E-9B82-FD21CCA035CE}"/>
    <dgm:cxn modelId="{DE561EF0-57E5-4E91-B3C0-31237CF79157}" type="presOf" srcId="{CEB04210-FBA6-4123-8CD4-9EA66442F218}" destId="{8ABDF463-1BC6-49F0-85C9-D67D2238A631}" srcOrd="0" destOrd="0" presId="urn:microsoft.com/office/officeart/2005/8/layout/chevron2"/>
    <dgm:cxn modelId="{C2C0A1F8-933D-46B3-A49F-229102348134}" type="presOf" srcId="{D9A260D2-5090-481B-8AB7-2D69CAE3261D}" destId="{BCC39EB5-62E0-4A8A-837D-7F68626C90D0}" srcOrd="0" destOrd="0" presId="urn:microsoft.com/office/officeart/2005/8/layout/chevron2"/>
    <dgm:cxn modelId="{A2699502-E163-4263-97C4-A847938D4109}" type="presParOf" srcId="{8ABDF463-1BC6-49F0-85C9-D67D2238A631}" destId="{80D57451-73DD-4166-AA7E-9FF68EFD7AC3}" srcOrd="0" destOrd="0" presId="urn:microsoft.com/office/officeart/2005/8/layout/chevron2"/>
    <dgm:cxn modelId="{95C9C5B5-1FAF-440C-A3D1-AD45E2D71257}" type="presParOf" srcId="{80D57451-73DD-4166-AA7E-9FF68EFD7AC3}" destId="{BCC39EB5-62E0-4A8A-837D-7F68626C90D0}" srcOrd="0" destOrd="0" presId="urn:microsoft.com/office/officeart/2005/8/layout/chevron2"/>
    <dgm:cxn modelId="{FBBBAD16-800C-422E-9176-813AE5F15566}" type="presParOf" srcId="{80D57451-73DD-4166-AA7E-9FF68EFD7AC3}" destId="{2FC2B74A-F7C5-463C-BEC1-6BADDFC620FB}" srcOrd="1" destOrd="0" presId="urn:microsoft.com/office/officeart/2005/8/layout/chevron2"/>
    <dgm:cxn modelId="{C8580C3F-B87B-40BF-B6A7-BD9E9D6C81C4}" type="presParOf" srcId="{8ABDF463-1BC6-49F0-85C9-D67D2238A631}" destId="{052C9A34-D36D-4FCB-B28B-0C94164B2379}" srcOrd="1" destOrd="0" presId="urn:microsoft.com/office/officeart/2005/8/layout/chevron2"/>
    <dgm:cxn modelId="{D4E6D9F9-F305-453E-8C70-153C36C9893B}" type="presParOf" srcId="{8ABDF463-1BC6-49F0-85C9-D67D2238A631}" destId="{828057C2-BE49-4544-9DEE-E88317D2C214}" srcOrd="2" destOrd="0" presId="urn:microsoft.com/office/officeart/2005/8/layout/chevron2"/>
    <dgm:cxn modelId="{92B42F03-FE44-485A-B17B-6CFE55CDEEB0}" type="presParOf" srcId="{828057C2-BE49-4544-9DEE-E88317D2C214}" destId="{907F1806-97D8-4630-B814-262C32E42B1D}" srcOrd="0" destOrd="0" presId="urn:microsoft.com/office/officeart/2005/8/layout/chevron2"/>
    <dgm:cxn modelId="{1158ED14-5180-4AB8-A508-1E1B16C0AE72}" type="presParOf" srcId="{828057C2-BE49-4544-9DEE-E88317D2C214}" destId="{B565120A-E96B-47E6-81AA-3E1F581D8AB5}" srcOrd="1" destOrd="0" presId="urn:microsoft.com/office/officeart/2005/8/layout/chevron2"/>
    <dgm:cxn modelId="{182CBC8C-DA63-4E87-9831-C9666BF9BAB9}" type="presParOf" srcId="{8ABDF463-1BC6-49F0-85C9-D67D2238A631}" destId="{680D595D-53D7-4720-9BA8-37E61EA56EEF}" srcOrd="3" destOrd="0" presId="urn:microsoft.com/office/officeart/2005/8/layout/chevron2"/>
    <dgm:cxn modelId="{CCCE3A51-F0A9-4D6E-A250-7CE45C7A2CBE}" type="presParOf" srcId="{8ABDF463-1BC6-49F0-85C9-D67D2238A631}" destId="{06F6075E-6EDE-4A2B-BA6C-3CD5709CD15C}" srcOrd="4" destOrd="0" presId="urn:microsoft.com/office/officeart/2005/8/layout/chevron2"/>
    <dgm:cxn modelId="{0823849E-C646-48B9-ABBB-7CCBB3FBCFF1}" type="presParOf" srcId="{06F6075E-6EDE-4A2B-BA6C-3CD5709CD15C}" destId="{085CBF22-0C1E-4F0D-89CF-63B555C20169}" srcOrd="0" destOrd="0" presId="urn:microsoft.com/office/officeart/2005/8/layout/chevron2"/>
    <dgm:cxn modelId="{9CA74CD9-8209-413C-8618-E378988F7283}" type="presParOf" srcId="{06F6075E-6EDE-4A2B-BA6C-3CD5709CD15C}" destId="{877C3CA3-C5A5-4CB1-A5E3-B1FAD4C1B24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B74171-A2C6-4C81-B046-A655EEA3294E}" type="doc">
      <dgm:prSet loTypeId="urn:microsoft.com/office/officeart/2005/8/layout/pyramid1" loCatId="pyramid" qsTypeId="urn:microsoft.com/office/officeart/2005/8/quickstyle/simple1" qsCatId="simple" csTypeId="urn:microsoft.com/office/officeart/2005/8/colors/accent1_2" csCatId="accent1" phldr="1"/>
      <dgm:spPr/>
    </dgm:pt>
    <dgm:pt modelId="{25126018-D702-4DDF-B0DD-468A2C4E843D}">
      <dgm:prSet/>
      <dgm:spPr>
        <a:solidFill>
          <a:srgbClr val="92D050"/>
        </a:solidFill>
      </dgm:spPr>
      <dgm:t>
        <a:bodyPr/>
        <a:lstStyle/>
        <a:p>
          <a:pPr rtl="1"/>
          <a:r>
            <a:rPr lang="fa-IR" b="0" i="0" dirty="0"/>
            <a:t>تمایلات</a:t>
          </a:r>
          <a:br>
            <a:rPr lang="fa-IR" dirty="0"/>
          </a:br>
          <a:endParaRPr lang="fa-IR" dirty="0"/>
        </a:p>
      </dgm:t>
    </dgm:pt>
    <dgm:pt modelId="{D4F62CAD-7B25-4410-8716-10A4F2891407}" type="parTrans" cxnId="{7D02C220-B772-4B4B-A6B0-218294E7541B}">
      <dgm:prSet/>
      <dgm:spPr/>
      <dgm:t>
        <a:bodyPr/>
        <a:lstStyle/>
        <a:p>
          <a:pPr rtl="1"/>
          <a:endParaRPr lang="fa-IR"/>
        </a:p>
      </dgm:t>
    </dgm:pt>
    <dgm:pt modelId="{3F878AD9-657A-4075-A0C1-B274A2262D69}" type="sibTrans" cxnId="{7D02C220-B772-4B4B-A6B0-218294E7541B}">
      <dgm:prSet/>
      <dgm:spPr/>
      <dgm:t>
        <a:bodyPr/>
        <a:lstStyle/>
        <a:p>
          <a:pPr rtl="1"/>
          <a:endParaRPr lang="fa-IR"/>
        </a:p>
      </dgm:t>
    </dgm:pt>
    <dgm:pt modelId="{CCF09D42-C817-48A4-AFAE-E594D902B4EA}">
      <dgm:prSet/>
      <dgm:spPr>
        <a:solidFill>
          <a:srgbClr val="FFFF00"/>
        </a:solidFill>
      </dgm:spPr>
      <dgm:t>
        <a:bodyPr/>
        <a:lstStyle/>
        <a:p>
          <a:pPr rtl="1"/>
          <a:r>
            <a:rPr lang="fa-IR" b="0" i="0" dirty="0"/>
            <a:t>رفتارهای</a:t>
          </a:r>
          <a:br>
            <a:rPr lang="fa-IR" b="0" i="0" dirty="0"/>
          </a:br>
          <a:r>
            <a:rPr lang="fa-IR" b="0" i="0" dirty="0"/>
            <a:t>خود آسیب</a:t>
          </a:r>
          <a:br>
            <a:rPr lang="fa-IR" b="0" i="0" dirty="0"/>
          </a:br>
          <a:r>
            <a:rPr lang="fa-IR" b="0" i="0" dirty="0"/>
            <a:t>رسان</a:t>
          </a:r>
          <a:br>
            <a:rPr lang="fa-IR" dirty="0"/>
          </a:br>
          <a:endParaRPr lang="fa-IR" dirty="0"/>
        </a:p>
      </dgm:t>
    </dgm:pt>
    <dgm:pt modelId="{30D861C3-1EC0-4E28-8975-22010A5D13B9}" type="parTrans" cxnId="{453803B4-258F-44EE-8C03-5DF0F8FDD3E1}">
      <dgm:prSet/>
      <dgm:spPr/>
      <dgm:t>
        <a:bodyPr/>
        <a:lstStyle/>
        <a:p>
          <a:pPr rtl="1"/>
          <a:endParaRPr lang="fa-IR"/>
        </a:p>
      </dgm:t>
    </dgm:pt>
    <dgm:pt modelId="{E902481B-45FB-42B3-BC20-098B02F83685}" type="sibTrans" cxnId="{453803B4-258F-44EE-8C03-5DF0F8FDD3E1}">
      <dgm:prSet/>
      <dgm:spPr/>
      <dgm:t>
        <a:bodyPr/>
        <a:lstStyle/>
        <a:p>
          <a:pPr rtl="1"/>
          <a:endParaRPr lang="fa-IR"/>
        </a:p>
      </dgm:t>
    </dgm:pt>
    <dgm:pt modelId="{B1A8FFA2-F979-4716-AB62-C0C8492CEAB0}">
      <dgm:prSet/>
      <dgm:spPr>
        <a:solidFill>
          <a:srgbClr val="FF0000"/>
        </a:solidFill>
      </dgm:spPr>
      <dgm:t>
        <a:bodyPr/>
        <a:lstStyle/>
        <a:p>
          <a:pPr rtl="1"/>
          <a:r>
            <a:rPr lang="fa-IR" b="0" i="0" dirty="0"/>
            <a:t>خودکشی</a:t>
          </a:r>
          <a:br>
            <a:rPr lang="fa-IR" dirty="0"/>
          </a:br>
          <a:endParaRPr lang="fa-IR" dirty="0"/>
        </a:p>
      </dgm:t>
    </dgm:pt>
    <dgm:pt modelId="{DB50DEFD-F6FD-4EED-B76C-9BD21F3D7111}" type="parTrans" cxnId="{387B2B07-3A79-4178-92E7-0BA59DC498E8}">
      <dgm:prSet/>
      <dgm:spPr/>
      <dgm:t>
        <a:bodyPr/>
        <a:lstStyle/>
        <a:p>
          <a:pPr rtl="1"/>
          <a:endParaRPr lang="fa-IR"/>
        </a:p>
      </dgm:t>
    </dgm:pt>
    <dgm:pt modelId="{8886C116-DFE8-4E83-AA8F-2C5110DD3D4C}" type="sibTrans" cxnId="{387B2B07-3A79-4178-92E7-0BA59DC498E8}">
      <dgm:prSet/>
      <dgm:spPr/>
      <dgm:t>
        <a:bodyPr/>
        <a:lstStyle/>
        <a:p>
          <a:pPr rtl="1"/>
          <a:endParaRPr lang="fa-IR"/>
        </a:p>
      </dgm:t>
    </dgm:pt>
    <dgm:pt modelId="{E62AA1D4-A065-4D73-988C-9BD0B041E5C7}" type="pres">
      <dgm:prSet presAssocID="{62B74171-A2C6-4C81-B046-A655EEA3294E}" presName="Name0" presStyleCnt="0">
        <dgm:presLayoutVars>
          <dgm:dir/>
          <dgm:animLvl val="lvl"/>
          <dgm:resizeHandles val="exact"/>
        </dgm:presLayoutVars>
      </dgm:prSet>
      <dgm:spPr/>
    </dgm:pt>
    <dgm:pt modelId="{ADDF49EA-2C39-495C-A401-789DC822990B}" type="pres">
      <dgm:prSet presAssocID="{B1A8FFA2-F979-4716-AB62-C0C8492CEAB0}" presName="Name8" presStyleCnt="0"/>
      <dgm:spPr/>
    </dgm:pt>
    <dgm:pt modelId="{C65A75DA-EDC3-479B-AA09-60EE3D5EDD00}" type="pres">
      <dgm:prSet presAssocID="{B1A8FFA2-F979-4716-AB62-C0C8492CEAB0}" presName="level" presStyleLbl="node1" presStyleIdx="0" presStyleCnt="3">
        <dgm:presLayoutVars>
          <dgm:chMax val="1"/>
          <dgm:bulletEnabled val="1"/>
        </dgm:presLayoutVars>
      </dgm:prSet>
      <dgm:spPr/>
    </dgm:pt>
    <dgm:pt modelId="{B62C53EC-B460-499B-9070-EB205AD83BE3}" type="pres">
      <dgm:prSet presAssocID="{B1A8FFA2-F979-4716-AB62-C0C8492CEAB0}" presName="levelTx" presStyleLbl="revTx" presStyleIdx="0" presStyleCnt="0">
        <dgm:presLayoutVars>
          <dgm:chMax val="1"/>
          <dgm:bulletEnabled val="1"/>
        </dgm:presLayoutVars>
      </dgm:prSet>
      <dgm:spPr/>
    </dgm:pt>
    <dgm:pt modelId="{F2299F37-AE1D-401B-917D-649ADBF4ED01}" type="pres">
      <dgm:prSet presAssocID="{CCF09D42-C817-48A4-AFAE-E594D902B4EA}" presName="Name8" presStyleCnt="0"/>
      <dgm:spPr/>
    </dgm:pt>
    <dgm:pt modelId="{3434AC9C-7B6D-47DB-A585-05E57311F282}" type="pres">
      <dgm:prSet presAssocID="{CCF09D42-C817-48A4-AFAE-E594D902B4EA}" presName="level" presStyleLbl="node1" presStyleIdx="1" presStyleCnt="3">
        <dgm:presLayoutVars>
          <dgm:chMax val="1"/>
          <dgm:bulletEnabled val="1"/>
        </dgm:presLayoutVars>
      </dgm:prSet>
      <dgm:spPr/>
    </dgm:pt>
    <dgm:pt modelId="{ED5AD193-1176-49ED-AB26-B64C2C140EAA}" type="pres">
      <dgm:prSet presAssocID="{CCF09D42-C817-48A4-AFAE-E594D902B4EA}" presName="levelTx" presStyleLbl="revTx" presStyleIdx="0" presStyleCnt="0">
        <dgm:presLayoutVars>
          <dgm:chMax val="1"/>
          <dgm:bulletEnabled val="1"/>
        </dgm:presLayoutVars>
      </dgm:prSet>
      <dgm:spPr/>
    </dgm:pt>
    <dgm:pt modelId="{D513D8FF-75A0-4585-B829-A3DB7814EA6B}" type="pres">
      <dgm:prSet presAssocID="{25126018-D702-4DDF-B0DD-468A2C4E843D}" presName="Name8" presStyleCnt="0"/>
      <dgm:spPr/>
    </dgm:pt>
    <dgm:pt modelId="{C94242DA-BBCC-4E3A-8984-0AA8625E8CEC}" type="pres">
      <dgm:prSet presAssocID="{25126018-D702-4DDF-B0DD-468A2C4E843D}" presName="level" presStyleLbl="node1" presStyleIdx="2" presStyleCnt="3">
        <dgm:presLayoutVars>
          <dgm:chMax val="1"/>
          <dgm:bulletEnabled val="1"/>
        </dgm:presLayoutVars>
      </dgm:prSet>
      <dgm:spPr/>
    </dgm:pt>
    <dgm:pt modelId="{DC96132F-5403-436D-9185-A5EBDDFD679D}" type="pres">
      <dgm:prSet presAssocID="{25126018-D702-4DDF-B0DD-468A2C4E843D}" presName="levelTx" presStyleLbl="revTx" presStyleIdx="0" presStyleCnt="0">
        <dgm:presLayoutVars>
          <dgm:chMax val="1"/>
          <dgm:bulletEnabled val="1"/>
        </dgm:presLayoutVars>
      </dgm:prSet>
      <dgm:spPr/>
    </dgm:pt>
  </dgm:ptLst>
  <dgm:cxnLst>
    <dgm:cxn modelId="{387B2B07-3A79-4178-92E7-0BA59DC498E8}" srcId="{62B74171-A2C6-4C81-B046-A655EEA3294E}" destId="{B1A8FFA2-F979-4716-AB62-C0C8492CEAB0}" srcOrd="0" destOrd="0" parTransId="{DB50DEFD-F6FD-4EED-B76C-9BD21F3D7111}" sibTransId="{8886C116-DFE8-4E83-AA8F-2C5110DD3D4C}"/>
    <dgm:cxn modelId="{CCAD9F19-077C-4458-9996-38848A119B3F}" type="presOf" srcId="{25126018-D702-4DDF-B0DD-468A2C4E843D}" destId="{DC96132F-5403-436D-9185-A5EBDDFD679D}" srcOrd="1" destOrd="0" presId="urn:microsoft.com/office/officeart/2005/8/layout/pyramid1"/>
    <dgm:cxn modelId="{0E92F61E-6CB7-41E6-AD7C-95DD7282C557}" type="presOf" srcId="{B1A8FFA2-F979-4716-AB62-C0C8492CEAB0}" destId="{C65A75DA-EDC3-479B-AA09-60EE3D5EDD00}" srcOrd="0" destOrd="0" presId="urn:microsoft.com/office/officeart/2005/8/layout/pyramid1"/>
    <dgm:cxn modelId="{7D02C220-B772-4B4B-A6B0-218294E7541B}" srcId="{62B74171-A2C6-4C81-B046-A655EEA3294E}" destId="{25126018-D702-4DDF-B0DD-468A2C4E843D}" srcOrd="2" destOrd="0" parTransId="{D4F62CAD-7B25-4410-8716-10A4F2891407}" sibTransId="{3F878AD9-657A-4075-A0C1-B274A2262D69}"/>
    <dgm:cxn modelId="{0FE2156F-95E9-4174-8BB5-3BA2EDBDB47C}" type="presOf" srcId="{CCF09D42-C817-48A4-AFAE-E594D902B4EA}" destId="{3434AC9C-7B6D-47DB-A585-05E57311F282}" srcOrd="0" destOrd="0" presId="urn:microsoft.com/office/officeart/2005/8/layout/pyramid1"/>
    <dgm:cxn modelId="{8661F457-8C33-4001-B796-6A944039E3CF}" type="presOf" srcId="{B1A8FFA2-F979-4716-AB62-C0C8492CEAB0}" destId="{B62C53EC-B460-499B-9070-EB205AD83BE3}" srcOrd="1" destOrd="0" presId="urn:microsoft.com/office/officeart/2005/8/layout/pyramid1"/>
    <dgm:cxn modelId="{50E05182-3D13-48CE-858E-C75D146C1492}" type="presOf" srcId="{62B74171-A2C6-4C81-B046-A655EEA3294E}" destId="{E62AA1D4-A065-4D73-988C-9BD0B041E5C7}" srcOrd="0" destOrd="0" presId="urn:microsoft.com/office/officeart/2005/8/layout/pyramid1"/>
    <dgm:cxn modelId="{453803B4-258F-44EE-8C03-5DF0F8FDD3E1}" srcId="{62B74171-A2C6-4C81-B046-A655EEA3294E}" destId="{CCF09D42-C817-48A4-AFAE-E594D902B4EA}" srcOrd="1" destOrd="0" parTransId="{30D861C3-1EC0-4E28-8975-22010A5D13B9}" sibTransId="{E902481B-45FB-42B3-BC20-098B02F83685}"/>
    <dgm:cxn modelId="{4860C7BD-9380-4711-80D5-C6D2993AEB09}" type="presOf" srcId="{CCF09D42-C817-48A4-AFAE-E594D902B4EA}" destId="{ED5AD193-1176-49ED-AB26-B64C2C140EAA}" srcOrd="1" destOrd="0" presId="urn:microsoft.com/office/officeart/2005/8/layout/pyramid1"/>
    <dgm:cxn modelId="{DD92D3D6-9567-4A1D-8A32-04E50CE47C64}" type="presOf" srcId="{25126018-D702-4DDF-B0DD-468A2C4E843D}" destId="{C94242DA-BBCC-4E3A-8984-0AA8625E8CEC}" srcOrd="0" destOrd="0" presId="urn:microsoft.com/office/officeart/2005/8/layout/pyramid1"/>
    <dgm:cxn modelId="{636B92D3-9B43-4736-8811-CF79DCCBC0B2}" type="presParOf" srcId="{E62AA1D4-A065-4D73-988C-9BD0B041E5C7}" destId="{ADDF49EA-2C39-495C-A401-789DC822990B}" srcOrd="0" destOrd="0" presId="urn:microsoft.com/office/officeart/2005/8/layout/pyramid1"/>
    <dgm:cxn modelId="{7977159B-0F76-4D3B-ACD8-ACCFBFA65946}" type="presParOf" srcId="{ADDF49EA-2C39-495C-A401-789DC822990B}" destId="{C65A75DA-EDC3-479B-AA09-60EE3D5EDD00}" srcOrd="0" destOrd="0" presId="urn:microsoft.com/office/officeart/2005/8/layout/pyramid1"/>
    <dgm:cxn modelId="{2BEE61E4-F42C-4CB5-BC2C-7C318CD0E575}" type="presParOf" srcId="{ADDF49EA-2C39-495C-A401-789DC822990B}" destId="{B62C53EC-B460-499B-9070-EB205AD83BE3}" srcOrd="1" destOrd="0" presId="urn:microsoft.com/office/officeart/2005/8/layout/pyramid1"/>
    <dgm:cxn modelId="{600BD1F9-493B-4A08-969F-7C417F753B0F}" type="presParOf" srcId="{E62AA1D4-A065-4D73-988C-9BD0B041E5C7}" destId="{F2299F37-AE1D-401B-917D-649ADBF4ED01}" srcOrd="1" destOrd="0" presId="urn:microsoft.com/office/officeart/2005/8/layout/pyramid1"/>
    <dgm:cxn modelId="{4CB9F43F-66FA-41D5-9E6B-D370BA57BB17}" type="presParOf" srcId="{F2299F37-AE1D-401B-917D-649ADBF4ED01}" destId="{3434AC9C-7B6D-47DB-A585-05E57311F282}" srcOrd="0" destOrd="0" presId="urn:microsoft.com/office/officeart/2005/8/layout/pyramid1"/>
    <dgm:cxn modelId="{E409AA2C-8DC3-49E4-A42B-A89946E6F4A5}" type="presParOf" srcId="{F2299F37-AE1D-401B-917D-649ADBF4ED01}" destId="{ED5AD193-1176-49ED-AB26-B64C2C140EAA}" srcOrd="1" destOrd="0" presId="urn:microsoft.com/office/officeart/2005/8/layout/pyramid1"/>
    <dgm:cxn modelId="{ACE9E760-4AA8-433E-A7F1-4062F7133A7E}" type="presParOf" srcId="{E62AA1D4-A065-4D73-988C-9BD0B041E5C7}" destId="{D513D8FF-75A0-4585-B829-A3DB7814EA6B}" srcOrd="2" destOrd="0" presId="urn:microsoft.com/office/officeart/2005/8/layout/pyramid1"/>
    <dgm:cxn modelId="{0D6E4C56-9C5E-4512-866C-AF457C7A49B9}" type="presParOf" srcId="{D513D8FF-75A0-4585-B829-A3DB7814EA6B}" destId="{C94242DA-BBCC-4E3A-8984-0AA8625E8CEC}" srcOrd="0" destOrd="0" presId="urn:microsoft.com/office/officeart/2005/8/layout/pyramid1"/>
    <dgm:cxn modelId="{9C854D90-A233-457F-ACF6-082FE663533A}" type="presParOf" srcId="{D513D8FF-75A0-4585-B829-A3DB7814EA6B}" destId="{DC96132F-5403-436D-9185-A5EBDDFD679D}"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39EB5-62E0-4A8A-837D-7F68626C90D0}">
      <dsp:nvSpPr>
        <dsp:cNvPr id="0" name=""/>
        <dsp:cNvSpPr/>
      </dsp:nvSpPr>
      <dsp:spPr>
        <a:xfrm rot="5400000">
          <a:off x="-262462" y="266973"/>
          <a:ext cx="1749748" cy="12248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endParaRPr lang="fa-IR" sz="2000" kern="1200">
            <a:cs typeface="B Nazanin" pitchFamily="2" charset="-78"/>
          </a:endParaRPr>
        </a:p>
      </dsp:txBody>
      <dsp:txXfrm rot="-5400000">
        <a:off x="0" y="616923"/>
        <a:ext cx="1224824" cy="524924"/>
      </dsp:txXfrm>
    </dsp:sp>
    <dsp:sp modelId="{2FC2B74A-F7C5-463C-BEC1-6BADDFC620FB}">
      <dsp:nvSpPr>
        <dsp:cNvPr id="0" name=""/>
        <dsp:cNvSpPr/>
      </dsp:nvSpPr>
      <dsp:spPr>
        <a:xfrm rot="5400000">
          <a:off x="3777543" y="-2521764"/>
          <a:ext cx="1137336" cy="62427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228600" lvl="1" indent="0" algn="r" defTabSz="1111250" rtl="1">
            <a:lnSpc>
              <a:spcPct val="90000"/>
            </a:lnSpc>
            <a:spcBef>
              <a:spcPct val="0"/>
            </a:spcBef>
            <a:spcAft>
              <a:spcPct val="15000"/>
            </a:spcAft>
            <a:buNone/>
          </a:pPr>
          <a:endParaRPr lang="fa-IR" sz="1600" b="1" kern="1200" dirty="0">
            <a:cs typeface="B Nazanin" pitchFamily="2" charset="-78"/>
          </a:endParaRPr>
        </a:p>
        <a:p>
          <a:pPr marL="228600" lvl="1" indent="0" algn="r" defTabSz="1111250" rtl="1">
            <a:lnSpc>
              <a:spcPct val="90000"/>
            </a:lnSpc>
            <a:spcBef>
              <a:spcPct val="0"/>
            </a:spcBef>
            <a:spcAft>
              <a:spcPct val="15000"/>
            </a:spcAft>
            <a:buNone/>
          </a:pPr>
          <a:endParaRPr lang="fa-IR" sz="1600" b="1" kern="1200" dirty="0">
            <a:cs typeface="B Nazanin" pitchFamily="2" charset="-78"/>
          </a:endParaRPr>
        </a:p>
        <a:p>
          <a:pPr marL="228600" lvl="1" indent="0" algn="r" defTabSz="1111250" rtl="1">
            <a:lnSpc>
              <a:spcPct val="90000"/>
            </a:lnSpc>
            <a:spcBef>
              <a:spcPct val="0"/>
            </a:spcBef>
            <a:spcAft>
              <a:spcPct val="15000"/>
            </a:spcAft>
            <a:buNone/>
          </a:pPr>
          <a:r>
            <a:rPr lang="fa-IR" sz="1600" b="1" kern="1200" dirty="0">
              <a:cs typeface="B Nazanin" pitchFamily="2" charset="-78"/>
            </a:rPr>
            <a:t>تعاریف وآمار :  رفتار پرخطر وانواع خودکشی</a:t>
          </a:r>
        </a:p>
        <a:p>
          <a:pPr marL="228600" lvl="1" indent="0" algn="r" defTabSz="1111250" rtl="1">
            <a:lnSpc>
              <a:spcPct val="90000"/>
            </a:lnSpc>
            <a:spcBef>
              <a:spcPct val="0"/>
            </a:spcBef>
            <a:spcAft>
              <a:spcPct val="15000"/>
            </a:spcAft>
            <a:buNone/>
          </a:pPr>
          <a:r>
            <a:rPr lang="fa-IR" sz="1600" b="1" kern="1200" dirty="0">
              <a:cs typeface="B Nazanin" pitchFamily="2" charset="-78"/>
            </a:rPr>
            <a:t>مداخلات فوری دربحران خودکشی (به عنوان درمانگر )</a:t>
          </a:r>
        </a:p>
        <a:p>
          <a:pPr marL="228600" lvl="1" indent="0" algn="r" defTabSz="1111250" rtl="1">
            <a:lnSpc>
              <a:spcPct val="90000"/>
            </a:lnSpc>
            <a:spcBef>
              <a:spcPct val="0"/>
            </a:spcBef>
            <a:spcAft>
              <a:spcPct val="15000"/>
            </a:spcAft>
            <a:buNone/>
          </a:pPr>
          <a:r>
            <a:rPr lang="fa-IR" sz="1600" b="1" kern="1200" dirty="0"/>
            <a:t>چرافرد یا </a:t>
          </a:r>
          <a:r>
            <a:rPr lang="ar-SA" sz="1600" b="1" kern="1200" dirty="0"/>
            <a:t>نوجوان به سمت رفتارهای پرخطر می‌رود؟ </a:t>
          </a:r>
          <a:br>
            <a:rPr lang="fa-IR" sz="1600" b="1" kern="1200" dirty="0"/>
          </a:br>
          <a:endParaRPr lang="fa-IR" sz="1600" b="1" kern="1200" dirty="0">
            <a:cs typeface="B Nazanin" pitchFamily="2" charset="-78"/>
          </a:endParaRPr>
        </a:p>
        <a:p>
          <a:pPr marL="228600" lvl="1" indent="0" algn="r" defTabSz="1111250" rtl="1">
            <a:lnSpc>
              <a:spcPct val="90000"/>
            </a:lnSpc>
            <a:spcBef>
              <a:spcPct val="0"/>
            </a:spcBef>
            <a:spcAft>
              <a:spcPct val="15000"/>
            </a:spcAft>
            <a:buNone/>
          </a:pPr>
          <a:endParaRPr lang="fa-IR" sz="1600" b="1" kern="1200" dirty="0">
            <a:cs typeface="B Nazanin" pitchFamily="2" charset="-78"/>
          </a:endParaRPr>
        </a:p>
      </dsp:txBody>
      <dsp:txXfrm rot="-5400000">
        <a:off x="1224824" y="86475"/>
        <a:ext cx="6187255" cy="1026296"/>
      </dsp:txXfrm>
    </dsp:sp>
    <dsp:sp modelId="{907F1806-97D8-4630-B814-262C32E42B1D}">
      <dsp:nvSpPr>
        <dsp:cNvPr id="0" name=""/>
        <dsp:cNvSpPr/>
      </dsp:nvSpPr>
      <dsp:spPr>
        <a:xfrm rot="5400000">
          <a:off x="-262462" y="1824400"/>
          <a:ext cx="1749748" cy="12248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endParaRPr lang="fa-IR" sz="2000" kern="1200">
            <a:cs typeface="B Nazanin" pitchFamily="2" charset="-78"/>
          </a:endParaRPr>
        </a:p>
      </dsp:txBody>
      <dsp:txXfrm rot="-5400000">
        <a:off x="0" y="2174350"/>
        <a:ext cx="1224824" cy="524924"/>
      </dsp:txXfrm>
    </dsp:sp>
    <dsp:sp modelId="{B565120A-E96B-47E6-81AA-3E1F581D8AB5}">
      <dsp:nvSpPr>
        <dsp:cNvPr id="0" name=""/>
        <dsp:cNvSpPr/>
      </dsp:nvSpPr>
      <dsp:spPr>
        <a:xfrm rot="5400000">
          <a:off x="3777543" y="-990781"/>
          <a:ext cx="1137336" cy="62427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0" algn="r" defTabSz="889000" rtl="1">
            <a:lnSpc>
              <a:spcPct val="90000"/>
            </a:lnSpc>
            <a:spcBef>
              <a:spcPct val="0"/>
            </a:spcBef>
            <a:spcAft>
              <a:spcPct val="15000"/>
            </a:spcAft>
            <a:buNone/>
          </a:pPr>
          <a:endParaRPr lang="fa-IR" sz="2000" kern="1200" dirty="0">
            <a:cs typeface="B Nazanin" pitchFamily="2" charset="-78"/>
          </a:endParaRPr>
        </a:p>
        <a:p>
          <a:pPr marL="0" marR="0" lvl="1" indent="0" algn="r" defTabSz="914400" rtl="1" eaLnBrk="1" fontAlgn="auto" latinLnBrk="0" hangingPunct="1">
            <a:lnSpc>
              <a:spcPct val="100000"/>
            </a:lnSpc>
            <a:spcBef>
              <a:spcPct val="0"/>
            </a:spcBef>
            <a:spcAft>
              <a:spcPts val="0"/>
            </a:spcAft>
            <a:buClrTx/>
            <a:buSzTx/>
            <a:buFontTx/>
            <a:buNone/>
            <a:tabLst/>
            <a:defRPr/>
          </a:pPr>
          <a:r>
            <a:rPr lang="fa-IR" sz="2000" kern="1200" dirty="0">
              <a:cs typeface="B Nazanin" pitchFamily="2" charset="-78"/>
            </a:rPr>
            <a:t>پروتکل سازمان بهداشت جهانی در رفتار های پرخطر </a:t>
          </a:r>
        </a:p>
        <a:p>
          <a:pPr marL="0" marR="0" lvl="1" indent="0" algn="r" defTabSz="914400" rtl="1" eaLnBrk="1" fontAlgn="auto" latinLnBrk="0" hangingPunct="1">
            <a:lnSpc>
              <a:spcPct val="100000"/>
            </a:lnSpc>
            <a:spcBef>
              <a:spcPct val="0"/>
            </a:spcBef>
            <a:spcAft>
              <a:spcPts val="0"/>
            </a:spcAft>
            <a:buClrTx/>
            <a:buSzTx/>
            <a:buFontTx/>
            <a:buNone/>
            <a:tabLst/>
            <a:defRPr/>
          </a:pPr>
          <a:r>
            <a:rPr lang="ar-SA" sz="2000" kern="1200" dirty="0">
              <a:solidFill>
                <a:srgbClr val="FF0000"/>
              </a:solidFill>
              <a:cs typeface="B Nazanin" pitchFamily="2" charset="-78"/>
            </a:rPr>
            <a:t>نقش </a:t>
          </a:r>
          <a:r>
            <a:rPr lang="ar-SA" sz="2000" kern="1200" dirty="0">
              <a:cs typeface="B Nazanin" pitchFamily="2" charset="-78"/>
            </a:rPr>
            <a:t>والدین </a:t>
          </a:r>
          <a:r>
            <a:rPr lang="fa-IR" sz="2000" kern="1200" dirty="0">
              <a:cs typeface="B Nazanin" pitchFamily="2" charset="-78"/>
            </a:rPr>
            <a:t>ومراقبین </a:t>
          </a:r>
          <a:r>
            <a:rPr lang="ar-SA" sz="2000" kern="1200" dirty="0">
              <a:cs typeface="B Nazanin" pitchFamily="2" charset="-78"/>
            </a:rPr>
            <a:t>در مورد رفتارهای پرخطر</a:t>
          </a:r>
          <a:endParaRPr lang="fa-IR" sz="2000" kern="1200" dirty="0">
            <a:cs typeface="B Nazanin" pitchFamily="2" charset="-78"/>
          </a:endParaRPr>
        </a:p>
        <a:p>
          <a:pPr marL="0" marR="0" lvl="1" indent="0" algn="r" defTabSz="914400" rtl="1" eaLnBrk="1" fontAlgn="auto" latinLnBrk="0" hangingPunct="1">
            <a:lnSpc>
              <a:spcPct val="100000"/>
            </a:lnSpc>
            <a:spcBef>
              <a:spcPct val="0"/>
            </a:spcBef>
            <a:spcAft>
              <a:spcPts val="0"/>
            </a:spcAft>
            <a:buClrTx/>
            <a:buSzTx/>
            <a:buFontTx/>
            <a:buNone/>
            <a:tabLst/>
            <a:defRPr/>
          </a:pPr>
          <a:r>
            <a:rPr lang="fa-IR" sz="2000" kern="1200" dirty="0">
              <a:cs typeface="B Nazanin" pitchFamily="2" charset="-78"/>
            </a:rPr>
            <a:t>اصلاح باورها و</a:t>
          </a:r>
          <a:r>
            <a:rPr lang="ar-SA" sz="2000" kern="1200" dirty="0">
              <a:cs typeface="B Nazanin" pitchFamily="2" charset="-78"/>
            </a:rPr>
            <a:t>اقدامات نادرست </a:t>
          </a:r>
          <a:r>
            <a:rPr lang="fa-IR" sz="2000" kern="1200" dirty="0">
              <a:cs typeface="B Nazanin" pitchFamily="2" charset="-78"/>
            </a:rPr>
            <a:t>مراقبت کنندگان </a:t>
          </a:r>
          <a:r>
            <a:rPr lang="ar-SA" sz="2000" kern="1200" dirty="0">
              <a:cs typeface="B Nazanin" pitchFamily="2" charset="-78"/>
            </a:rPr>
            <a:t>در مورد خودکشی</a:t>
          </a:r>
          <a:r>
            <a:rPr lang="fa-IR" sz="2000" kern="1200" dirty="0">
              <a:cs typeface="B Nazanin" pitchFamily="2" charset="-78"/>
            </a:rPr>
            <a:t>  آنها </a:t>
          </a:r>
          <a:r>
            <a:rPr lang="ar-SA" sz="2000" kern="1200" dirty="0">
              <a:cs typeface="B Nazanin" pitchFamily="2" charset="-78"/>
            </a:rPr>
            <a:t> </a:t>
          </a:r>
          <a:endParaRPr lang="fa-IR" sz="2000" kern="1200" dirty="0">
            <a:cs typeface="B Nazanin" pitchFamily="2" charset="-78"/>
          </a:endParaRPr>
        </a:p>
        <a:p>
          <a:pPr lvl="1" algn="r" rtl="1">
            <a:spcBef>
              <a:spcPct val="0"/>
            </a:spcBef>
          </a:pPr>
          <a:endParaRPr lang="fa-IR" sz="2000" kern="1200" dirty="0">
            <a:cs typeface="B Nazanin" pitchFamily="2" charset="-78"/>
          </a:endParaRPr>
        </a:p>
      </dsp:txBody>
      <dsp:txXfrm rot="-5400000">
        <a:off x="1224824" y="1617458"/>
        <a:ext cx="6187255" cy="1026296"/>
      </dsp:txXfrm>
    </dsp:sp>
    <dsp:sp modelId="{085CBF22-0C1E-4F0D-89CF-63B555C20169}">
      <dsp:nvSpPr>
        <dsp:cNvPr id="0" name=""/>
        <dsp:cNvSpPr/>
      </dsp:nvSpPr>
      <dsp:spPr>
        <a:xfrm rot="5400000">
          <a:off x="-262462" y="3381827"/>
          <a:ext cx="1749748" cy="122482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endParaRPr lang="fa-IR" sz="2000" kern="1200">
            <a:cs typeface="B Nazanin" pitchFamily="2" charset="-78"/>
          </a:endParaRPr>
        </a:p>
      </dsp:txBody>
      <dsp:txXfrm rot="-5400000">
        <a:off x="0" y="3731777"/>
        <a:ext cx="1224824" cy="524924"/>
      </dsp:txXfrm>
    </dsp:sp>
    <dsp:sp modelId="{877C3CA3-C5A5-4CB1-A5E3-B1FAD4C1B241}">
      <dsp:nvSpPr>
        <dsp:cNvPr id="0" name=""/>
        <dsp:cNvSpPr/>
      </dsp:nvSpPr>
      <dsp:spPr>
        <a:xfrm rot="5400000">
          <a:off x="3777543" y="566645"/>
          <a:ext cx="1137336" cy="624277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0" algn="r" defTabSz="889000" rtl="1">
            <a:lnSpc>
              <a:spcPct val="90000"/>
            </a:lnSpc>
            <a:spcBef>
              <a:spcPct val="0"/>
            </a:spcBef>
            <a:spcAft>
              <a:spcPct val="15000"/>
            </a:spcAft>
            <a:buNone/>
          </a:pPr>
          <a:endParaRPr lang="fa-IR" sz="2000" kern="1200" dirty="0">
            <a:cs typeface="B Nazanin" pitchFamily="2" charset="-78"/>
          </a:endParaRPr>
        </a:p>
        <a:p>
          <a:pPr marL="0" marR="0" lvl="1" indent="0" algn="r" defTabSz="914400" rtl="1" eaLnBrk="1" fontAlgn="auto" latinLnBrk="0" hangingPunct="1">
            <a:lnSpc>
              <a:spcPct val="150000"/>
            </a:lnSpc>
            <a:spcBef>
              <a:spcPct val="0"/>
            </a:spcBef>
            <a:spcAft>
              <a:spcPts val="0"/>
            </a:spcAft>
            <a:buClrTx/>
            <a:buSzTx/>
            <a:buFontTx/>
            <a:buNone/>
            <a:tabLst/>
            <a:defRPr/>
          </a:pPr>
          <a:r>
            <a:rPr lang="fa-IR" sz="2000" kern="1200" dirty="0">
              <a:cs typeface="B Nazanin" pitchFamily="2" charset="-78"/>
            </a:rPr>
            <a:t>آموزش به خانواده</a:t>
          </a:r>
          <a:r>
            <a:rPr lang="ar-SA" sz="2000" kern="1200" dirty="0">
              <a:cs typeface="B Nazanin" pitchFamily="2" charset="-78"/>
            </a:rPr>
            <a:t> </a:t>
          </a:r>
          <a:r>
            <a:rPr lang="fa-IR" sz="2000" kern="1200" dirty="0">
              <a:cs typeface="B Nazanin" pitchFamily="2" charset="-78"/>
            </a:rPr>
            <a:t>ومراقبت کننده </a:t>
          </a:r>
          <a:r>
            <a:rPr lang="ar-SA" sz="2000" kern="1200" dirty="0">
              <a:cs typeface="B Nazanin" pitchFamily="2" charset="-78"/>
            </a:rPr>
            <a:t>در خصوص رفتارهای پرخطر</a:t>
          </a:r>
          <a:r>
            <a:rPr lang="fa-IR" sz="2000" kern="1200" dirty="0">
              <a:cs typeface="B Nazanin" pitchFamily="2" charset="-78"/>
            </a:rPr>
            <a:t> فرد</a:t>
          </a:r>
        </a:p>
        <a:p>
          <a:pPr lvl="1" algn="r" rtl="1">
            <a:spcBef>
              <a:spcPct val="0"/>
            </a:spcBef>
          </a:pPr>
          <a:r>
            <a:rPr lang="fa-IR" sz="2000" kern="1200" dirty="0">
              <a:cs typeface="B Nazanin" pitchFamily="2" charset="-78"/>
            </a:rPr>
            <a:t>آموزش به فرد</a:t>
          </a:r>
          <a:r>
            <a:rPr lang="ar-SA" sz="2000" kern="1200" dirty="0">
              <a:cs typeface="B Nazanin" pitchFamily="2" charset="-78"/>
            </a:rPr>
            <a:t> در خصوص رفتارهای پرخطر</a:t>
          </a:r>
          <a:endParaRPr lang="fa-IR" sz="2000" kern="1200" dirty="0">
            <a:cs typeface="B Nazanin" pitchFamily="2" charset="-78"/>
          </a:endParaRPr>
        </a:p>
        <a:p>
          <a:pPr marL="228600" lvl="1" indent="0" algn="r" defTabSz="889000" rtl="1">
            <a:lnSpc>
              <a:spcPct val="90000"/>
            </a:lnSpc>
            <a:spcBef>
              <a:spcPct val="0"/>
            </a:spcBef>
            <a:spcAft>
              <a:spcPct val="15000"/>
            </a:spcAft>
            <a:buNone/>
          </a:pPr>
          <a:r>
            <a:rPr lang="fa-IR" sz="2000" kern="1200" dirty="0">
              <a:cs typeface="B Nazanin" pitchFamily="2" charset="-78"/>
            </a:rPr>
            <a:t>پیشگیری ازعود</a:t>
          </a:r>
        </a:p>
        <a:p>
          <a:pPr marL="228600" lvl="1" indent="0" algn="r" defTabSz="889000" rtl="1">
            <a:lnSpc>
              <a:spcPct val="90000"/>
            </a:lnSpc>
            <a:spcBef>
              <a:spcPct val="0"/>
            </a:spcBef>
            <a:spcAft>
              <a:spcPct val="15000"/>
            </a:spcAft>
            <a:buNone/>
          </a:pPr>
          <a:endParaRPr lang="fa-IR" sz="2000" kern="1200">
            <a:cs typeface="B Nazanin" pitchFamily="2" charset="-78"/>
          </a:endParaRPr>
        </a:p>
      </dsp:txBody>
      <dsp:txXfrm rot="-5400000">
        <a:off x="1224824" y="3174884"/>
        <a:ext cx="6187255" cy="1026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A75DA-EDC3-479B-AA09-60EE3D5EDD00}">
      <dsp:nvSpPr>
        <dsp:cNvPr id="0" name=""/>
        <dsp:cNvSpPr/>
      </dsp:nvSpPr>
      <dsp:spPr>
        <a:xfrm>
          <a:off x="2032000" y="0"/>
          <a:ext cx="2032000" cy="1354666"/>
        </a:xfrm>
        <a:prstGeom prst="trapezoid">
          <a:avLst>
            <a:gd name="adj" fmla="val 75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fa-IR" sz="2400" b="0" i="0" kern="1200" dirty="0"/>
            <a:t>خودکشی</a:t>
          </a:r>
          <a:br>
            <a:rPr lang="fa-IR" sz="2400" kern="1200" dirty="0"/>
          </a:br>
          <a:endParaRPr lang="fa-IR" sz="2400" kern="1200" dirty="0"/>
        </a:p>
      </dsp:txBody>
      <dsp:txXfrm>
        <a:off x="2032000" y="0"/>
        <a:ext cx="2032000" cy="1354666"/>
      </dsp:txXfrm>
    </dsp:sp>
    <dsp:sp modelId="{3434AC9C-7B6D-47DB-A585-05E57311F282}">
      <dsp:nvSpPr>
        <dsp:cNvPr id="0" name=""/>
        <dsp:cNvSpPr/>
      </dsp:nvSpPr>
      <dsp:spPr>
        <a:xfrm>
          <a:off x="1015999" y="1354666"/>
          <a:ext cx="4064000" cy="1354666"/>
        </a:xfrm>
        <a:prstGeom prst="trapezoid">
          <a:avLst>
            <a:gd name="adj" fmla="val 75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fa-IR" sz="2400" b="0" i="0" kern="1200" dirty="0"/>
            <a:t>رفتارهای</a:t>
          </a:r>
          <a:br>
            <a:rPr lang="fa-IR" sz="2400" b="0" i="0" kern="1200" dirty="0"/>
          </a:br>
          <a:r>
            <a:rPr lang="fa-IR" sz="2400" b="0" i="0" kern="1200" dirty="0"/>
            <a:t>خود آسیب</a:t>
          </a:r>
          <a:br>
            <a:rPr lang="fa-IR" sz="2400" b="0" i="0" kern="1200" dirty="0"/>
          </a:br>
          <a:r>
            <a:rPr lang="fa-IR" sz="2400" b="0" i="0" kern="1200" dirty="0"/>
            <a:t>رسان</a:t>
          </a:r>
          <a:br>
            <a:rPr lang="fa-IR" sz="2400" kern="1200" dirty="0"/>
          </a:br>
          <a:endParaRPr lang="fa-IR" sz="2400" kern="1200" dirty="0"/>
        </a:p>
      </dsp:txBody>
      <dsp:txXfrm>
        <a:off x="1727199" y="1354666"/>
        <a:ext cx="2641600" cy="1354666"/>
      </dsp:txXfrm>
    </dsp:sp>
    <dsp:sp modelId="{C94242DA-BBCC-4E3A-8984-0AA8625E8CEC}">
      <dsp:nvSpPr>
        <dsp:cNvPr id="0" name=""/>
        <dsp:cNvSpPr/>
      </dsp:nvSpPr>
      <dsp:spPr>
        <a:xfrm>
          <a:off x="0" y="2709333"/>
          <a:ext cx="6096000" cy="1354666"/>
        </a:xfrm>
        <a:prstGeom prst="trapezoid">
          <a:avLst>
            <a:gd name="adj" fmla="val 75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fa-IR" sz="2400" b="0" i="0" kern="1200" dirty="0"/>
            <a:t>تمایلات</a:t>
          </a:r>
          <a:br>
            <a:rPr lang="fa-IR" sz="2400" kern="1200" dirty="0"/>
          </a:br>
          <a:endParaRPr lang="fa-IR" sz="2400" kern="1200" dirty="0"/>
        </a:p>
      </dsp:txBody>
      <dsp:txXfrm>
        <a:off x="1066799" y="2709333"/>
        <a:ext cx="3962400"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3C5C263B-C6EA-476A-B595-64F061E6851F}" type="datetimeFigureOut">
              <a:rPr lang="fa-IR" smtClean="0"/>
              <a:pPr/>
              <a:t>15/06/1444</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7C1D4CD-31C9-4868-9F7A-889AE16EF48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5C263B-C6EA-476A-B595-64F061E6851F}" type="datetimeFigureOut">
              <a:rPr lang="fa-IR" smtClean="0"/>
              <a:pPr/>
              <a:t>15/06/1444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7C1D4CD-31C9-4868-9F7A-889AE16EF48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5C263B-C6EA-476A-B595-64F061E6851F}" type="datetimeFigureOut">
              <a:rPr lang="fa-IR" smtClean="0"/>
              <a:pPr/>
              <a:t>15/06/1444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7C1D4CD-31C9-4868-9F7A-889AE16EF48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3C5C263B-C6EA-476A-B595-64F061E6851F}" type="datetimeFigureOut">
              <a:rPr lang="fa-IR" smtClean="0"/>
              <a:pPr/>
              <a:t>15/06/1444</a:t>
            </a:fld>
            <a:endParaRPr lang="fa-IR"/>
          </a:p>
        </p:txBody>
      </p:sp>
      <p:sp>
        <p:nvSpPr>
          <p:cNvPr id="9" name="Slide Number Placeholder 8"/>
          <p:cNvSpPr>
            <a:spLocks noGrp="1"/>
          </p:cNvSpPr>
          <p:nvPr>
            <p:ph type="sldNum" sz="quarter" idx="15"/>
          </p:nvPr>
        </p:nvSpPr>
        <p:spPr/>
        <p:txBody>
          <a:bodyPr rtlCol="0"/>
          <a:lstStyle/>
          <a:p>
            <a:fld id="{27C1D4CD-31C9-4868-9F7A-889AE16EF48E}"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C5C263B-C6EA-476A-B595-64F061E6851F}" type="datetimeFigureOut">
              <a:rPr lang="fa-IR" smtClean="0"/>
              <a:pPr/>
              <a:t>15/06/1444</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7C1D4CD-31C9-4868-9F7A-889AE16EF48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C5C263B-C6EA-476A-B595-64F061E6851F}" type="datetimeFigureOut">
              <a:rPr lang="fa-IR" smtClean="0"/>
              <a:pPr/>
              <a:t>15/06/1444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7C1D4CD-31C9-4868-9F7A-889AE16EF48E}"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3C5C263B-C6EA-476A-B595-64F061E6851F}" type="datetimeFigureOut">
              <a:rPr lang="fa-IR" smtClean="0"/>
              <a:pPr/>
              <a:t>15/06/1444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7C1D4CD-31C9-4868-9F7A-889AE16EF48E}"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3C5C263B-C6EA-476A-B595-64F061E6851F}" type="datetimeFigureOut">
              <a:rPr lang="fa-IR" smtClean="0"/>
              <a:pPr/>
              <a:t>15/06/1444</a:t>
            </a:fld>
            <a:endParaRPr lang="fa-IR"/>
          </a:p>
        </p:txBody>
      </p:sp>
      <p:sp>
        <p:nvSpPr>
          <p:cNvPr id="7" name="Slide Number Placeholder 6"/>
          <p:cNvSpPr>
            <a:spLocks noGrp="1"/>
          </p:cNvSpPr>
          <p:nvPr>
            <p:ph type="sldNum" sz="quarter" idx="11"/>
          </p:nvPr>
        </p:nvSpPr>
        <p:spPr/>
        <p:txBody>
          <a:bodyPr rtlCol="0"/>
          <a:lstStyle/>
          <a:p>
            <a:fld id="{27C1D4CD-31C9-4868-9F7A-889AE16EF48E}"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C263B-C6EA-476A-B595-64F061E6851F}" type="datetimeFigureOut">
              <a:rPr lang="fa-IR" smtClean="0"/>
              <a:pPr/>
              <a:t>15/06/1444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7C1D4CD-31C9-4868-9F7A-889AE16EF48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3C5C263B-C6EA-476A-B595-64F061E6851F}" type="datetimeFigureOut">
              <a:rPr lang="fa-IR" smtClean="0"/>
              <a:pPr/>
              <a:t>15/06/1444</a:t>
            </a:fld>
            <a:endParaRPr lang="fa-IR"/>
          </a:p>
        </p:txBody>
      </p:sp>
      <p:sp>
        <p:nvSpPr>
          <p:cNvPr id="22" name="Slide Number Placeholder 21"/>
          <p:cNvSpPr>
            <a:spLocks noGrp="1"/>
          </p:cNvSpPr>
          <p:nvPr>
            <p:ph type="sldNum" sz="quarter" idx="15"/>
          </p:nvPr>
        </p:nvSpPr>
        <p:spPr/>
        <p:txBody>
          <a:bodyPr rtlCol="0"/>
          <a:lstStyle/>
          <a:p>
            <a:fld id="{27C1D4CD-31C9-4868-9F7A-889AE16EF48E}"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C5C263B-C6EA-476A-B595-64F061E6851F}" type="datetimeFigureOut">
              <a:rPr lang="fa-IR" smtClean="0"/>
              <a:pPr/>
              <a:t>15/06/1444</a:t>
            </a:fld>
            <a:endParaRPr lang="fa-IR"/>
          </a:p>
        </p:txBody>
      </p:sp>
      <p:sp>
        <p:nvSpPr>
          <p:cNvPr id="18" name="Slide Number Placeholder 17"/>
          <p:cNvSpPr>
            <a:spLocks noGrp="1"/>
          </p:cNvSpPr>
          <p:nvPr>
            <p:ph type="sldNum" sz="quarter" idx="11"/>
          </p:nvPr>
        </p:nvSpPr>
        <p:spPr/>
        <p:txBody>
          <a:bodyPr rtlCol="0"/>
          <a:lstStyle/>
          <a:p>
            <a:fld id="{27C1D4CD-31C9-4868-9F7A-889AE16EF48E}"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C5C263B-C6EA-476A-B595-64F061E6851F}" type="datetimeFigureOut">
              <a:rPr lang="fa-IR" smtClean="0"/>
              <a:pPr/>
              <a:t>15/06/1444</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7C1D4CD-31C9-4868-9F7A-889AE16EF48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isoom.com/search/book/author-265541/&#1662;&#1583;&#1740;&#1583;&#1570;&#1608;&#1585;&#1606;&#1583;&#1607;-&#1588;&#1607;&#1585;&#1576;&#1575;&#1606;&#1608;-&#1602;&#1607;&#1575;&#1585;&#1740;/"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hyperlink" Target="https://www.gisoom.com/search/book/nasher-1097/&#1575;&#1606;&#1578;&#1588;&#1575;&#1585;&#1575;&#1578;-&#1588;&#1585;&#1705;&#1578;-&#1606;&#1588;&#1585;-&#1602;&#1591;&#1585;&#1607;/"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ketabrah.ir/author/21862-&#1575;&#1587;&#1578;&#1601;&#1575;&#1606;-&#1662;&#1575;&#1604;&#1605;&#1585;" TargetMode="External"/><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hyperlink" Target="https://www.ketabrah.ir/author/21863-&#1586;&#1740;&#1606;&#1576;-&#1575;&#1604;&#1587;&#1575;&#1583;&#1575;&#1578;-&#1605;&#1740;&#1585;&#1581;&#1587;&#1740;&#1606;&#1740;" TargetMode="External"/><Relationship Id="rId4" Type="http://schemas.openxmlformats.org/officeDocument/2006/relationships/hyperlink" Target="https://www.ketabrah.ir/author/5617-&#1576;&#1607;&#1585;&#1575;&#1605;-&#1605;&#1585;&#1575;&#1583;&#1740;&#1575;&#1606;" TargetMode="Externa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1484784"/>
            <a:ext cx="6172200" cy="1096888"/>
          </a:xfrm>
        </p:spPr>
        <p:txBody>
          <a:bodyPr>
            <a:normAutofit/>
          </a:bodyPr>
          <a:lstStyle/>
          <a:p>
            <a:pPr algn="ctr"/>
            <a:r>
              <a:rPr lang="fa-IR" sz="3200" dirty="0"/>
              <a:t>مداخله دربحران</a:t>
            </a:r>
            <a:br>
              <a:rPr lang="fa-IR" sz="3200" dirty="0"/>
            </a:br>
            <a:r>
              <a:rPr lang="fa-IR" sz="3200" dirty="0"/>
              <a:t>خودکشی </a:t>
            </a:r>
          </a:p>
        </p:txBody>
      </p:sp>
      <p:sp>
        <p:nvSpPr>
          <p:cNvPr id="3" name="Subtitle 2"/>
          <p:cNvSpPr>
            <a:spLocks noGrp="1"/>
          </p:cNvSpPr>
          <p:nvPr>
            <p:ph type="subTitle" idx="1"/>
          </p:nvPr>
        </p:nvSpPr>
        <p:spPr>
          <a:xfrm>
            <a:off x="2483768" y="2996952"/>
            <a:ext cx="6172200" cy="1371600"/>
          </a:xfrm>
        </p:spPr>
        <p:txBody>
          <a:bodyPr/>
          <a:lstStyle/>
          <a:p>
            <a:pPr algn="ctr"/>
            <a:r>
              <a:rPr lang="fa-IR" dirty="0"/>
              <a:t>ارایه دهنده : اکسیر </a:t>
            </a:r>
          </a:p>
          <a:p>
            <a:pPr algn="ctr"/>
            <a:r>
              <a:rPr lang="fa-IR" dirty="0"/>
              <a:t>دکترای تخصصی روانشناسی سلامت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562074"/>
          </a:xfrm>
        </p:spPr>
        <p:txBody>
          <a:bodyPr/>
          <a:lstStyle/>
          <a:p>
            <a:endParaRPr lang="fa-IR" dirty="0"/>
          </a:p>
        </p:txBody>
      </p:sp>
      <p:sp>
        <p:nvSpPr>
          <p:cNvPr id="3" name="Content Placeholder 2"/>
          <p:cNvSpPr>
            <a:spLocks noGrp="1"/>
          </p:cNvSpPr>
          <p:nvPr>
            <p:ph sz="quarter" idx="1"/>
          </p:nvPr>
        </p:nvSpPr>
        <p:spPr>
          <a:xfrm>
            <a:off x="457200" y="980728"/>
            <a:ext cx="8075240" cy="5493224"/>
          </a:xfrm>
        </p:spPr>
        <p:txBody>
          <a:bodyPr>
            <a:noAutofit/>
          </a:bodyPr>
          <a:lstStyle/>
          <a:p>
            <a:pPr algn="just">
              <a:lnSpc>
                <a:spcPct val="160000"/>
              </a:lnSpc>
            </a:pPr>
            <a:r>
              <a:rPr lang="ar-SA" sz="2000" dirty="0">
                <a:cs typeface="B Nazanin" pitchFamily="2" charset="-78"/>
              </a:rPr>
              <a:t>در سنین نوجوانی ریسک رفتارهای پر خطر افزایش می‌یابد</a:t>
            </a:r>
            <a:endParaRPr lang="fa-IR" sz="2000" dirty="0">
              <a:cs typeface="B Nazanin" pitchFamily="2" charset="-78"/>
            </a:endParaRPr>
          </a:p>
          <a:p>
            <a:pPr algn="just">
              <a:lnSpc>
                <a:spcPct val="160000"/>
              </a:lnSpc>
            </a:pPr>
            <a:r>
              <a:rPr lang="ar-SA" sz="2000" dirty="0">
                <a:cs typeface="B Nazanin" pitchFamily="2" charset="-78"/>
              </a:rPr>
              <a:t> مطالعات </a:t>
            </a:r>
            <a:r>
              <a:rPr lang="fa-IR" sz="2000" dirty="0">
                <a:cs typeface="B Nazanin" pitchFamily="2" charset="-78"/>
              </a:rPr>
              <a:t>:</a:t>
            </a:r>
            <a:r>
              <a:rPr lang="ar-SA" sz="2000" dirty="0">
                <a:cs typeface="B Nazanin" pitchFamily="2" charset="-78"/>
              </a:rPr>
              <a:t>نوجوانان کنونی نسبت به نوجوانان دهه های قبل رفتارهای </a:t>
            </a:r>
            <a:r>
              <a:rPr lang="ar-SA" sz="2000" b="1" u="sng" dirty="0">
                <a:cs typeface="B Nazanin" pitchFamily="2" charset="-78"/>
              </a:rPr>
              <a:t>پرخطر بیشتری </a:t>
            </a:r>
            <a:r>
              <a:rPr lang="ar-SA" sz="2000" dirty="0">
                <a:cs typeface="B Nazanin" pitchFamily="2" charset="-78"/>
              </a:rPr>
              <a:t>دارند و آمار رفتارهای پرخطر بیشتر و بالاتر رفته </a:t>
            </a:r>
            <a:r>
              <a:rPr lang="fa-IR" sz="2000" dirty="0">
                <a:cs typeface="B Nazanin" pitchFamily="2" charset="-78"/>
              </a:rPr>
              <a:t>است.</a:t>
            </a:r>
          </a:p>
          <a:p>
            <a:pPr algn="just">
              <a:lnSpc>
                <a:spcPct val="160000"/>
              </a:lnSpc>
            </a:pPr>
            <a:r>
              <a:rPr lang="ar-SA" sz="2000" dirty="0">
                <a:cs typeface="B Nazanin" pitchFamily="2" charset="-78"/>
              </a:rPr>
              <a:t>آمار ایران </a:t>
            </a:r>
            <a:r>
              <a:rPr lang="fa-IR" sz="2000" dirty="0">
                <a:cs typeface="B Nazanin" pitchFamily="2" charset="-78"/>
              </a:rPr>
              <a:t>: </a:t>
            </a:r>
            <a:r>
              <a:rPr lang="ar-SA" sz="2000" dirty="0">
                <a:cs typeface="B Nazanin" pitchFamily="2" charset="-78"/>
              </a:rPr>
              <a:t>مرز رفتارهای پر خطر جنسی به سن </a:t>
            </a:r>
            <a:r>
              <a:rPr lang="ar-SA" sz="2000" u="sng" dirty="0">
                <a:cs typeface="B Nazanin" pitchFamily="2" charset="-78"/>
              </a:rPr>
              <a:t>۱۱ سالگی </a:t>
            </a:r>
            <a:r>
              <a:rPr lang="ar-SA" sz="2000" dirty="0">
                <a:cs typeface="B Nazanin" pitchFamily="2" charset="-78"/>
              </a:rPr>
              <a:t>رسیده است </a:t>
            </a:r>
            <a:endParaRPr lang="fa-IR" sz="2000" dirty="0">
              <a:cs typeface="B Nazanin" pitchFamily="2" charset="-78"/>
            </a:endParaRPr>
          </a:p>
          <a:p>
            <a:pPr algn="just">
              <a:lnSpc>
                <a:spcPct val="160000"/>
              </a:lnSpc>
            </a:pPr>
            <a:r>
              <a:rPr lang="ar-SA" sz="2000" dirty="0">
                <a:cs typeface="B Nazanin" pitchFamily="2" charset="-78"/>
              </a:rPr>
              <a:t>آمارهای ناراحت کننده </a:t>
            </a:r>
            <a:r>
              <a:rPr lang="fa-IR" sz="2000" dirty="0">
                <a:cs typeface="B Nazanin" pitchFamily="2" charset="-78"/>
              </a:rPr>
              <a:t>: </a:t>
            </a:r>
            <a:r>
              <a:rPr lang="ar-SA" sz="2000" dirty="0">
                <a:cs typeface="B Nazanin" pitchFamily="2" charset="-78"/>
              </a:rPr>
              <a:t>بسیاری از نوجوانان به فیلم ها </a:t>
            </a:r>
            <a:r>
              <a:rPr lang="en-US" sz="2000" dirty="0">
                <a:cs typeface="B Nazanin" pitchFamily="2" charset="-78"/>
              </a:rPr>
              <a:t>porn</a:t>
            </a:r>
            <a:r>
              <a:rPr lang="ar-SA" sz="2000" dirty="0">
                <a:cs typeface="B Nazanin" pitchFamily="2" charset="-78"/>
              </a:rPr>
              <a:t>اعتیاد دارند</a:t>
            </a:r>
            <a:endParaRPr lang="fa-IR" sz="2000" dirty="0">
              <a:cs typeface="B Nazanin" pitchFamily="2" charset="-78"/>
            </a:endParaRPr>
          </a:p>
          <a:p>
            <a:pPr algn="just">
              <a:lnSpc>
                <a:spcPct val="160000"/>
              </a:lnSpc>
            </a:pPr>
            <a:r>
              <a:rPr lang="ar-SA" sz="2000" dirty="0">
                <a:cs typeface="B Nazanin" pitchFamily="2" charset="-78"/>
              </a:rPr>
              <a:t>آمارهای </a:t>
            </a:r>
            <a:r>
              <a:rPr lang="ar-SA" sz="2000" u="sng" dirty="0">
                <a:cs typeface="B Nazanin" pitchFamily="2" charset="-78"/>
              </a:rPr>
              <a:t>آموزش و پرورش </a:t>
            </a:r>
            <a:r>
              <a:rPr lang="fa-IR" sz="2000" dirty="0">
                <a:cs typeface="B Nazanin" pitchFamily="2" charset="-78"/>
              </a:rPr>
              <a:t>:</a:t>
            </a:r>
            <a:r>
              <a:rPr lang="ar-SA" sz="2000" dirty="0">
                <a:cs typeface="B Nazanin" pitchFamily="2" charset="-78"/>
              </a:rPr>
              <a:t> مصرف سیگار در حدود </a:t>
            </a:r>
            <a:r>
              <a:rPr lang="ar-SA" sz="2000" u="sng" dirty="0">
                <a:cs typeface="B Nazanin" pitchFamily="2" charset="-78"/>
              </a:rPr>
              <a:t>۱۰ تا ۳۰</a:t>
            </a:r>
            <a:r>
              <a:rPr lang="ar-SA" sz="2000" dirty="0">
                <a:cs typeface="B Nazanin" pitchFamily="2" charset="-78"/>
              </a:rPr>
              <a:t> درصد است</a:t>
            </a:r>
            <a:endParaRPr lang="fa-IR" sz="2000" dirty="0">
              <a:cs typeface="B Nazanin" pitchFamily="2" charset="-78"/>
            </a:endParaRPr>
          </a:p>
          <a:p>
            <a:pPr algn="just">
              <a:lnSpc>
                <a:spcPct val="160000"/>
              </a:lnSpc>
            </a:pPr>
            <a:r>
              <a:rPr lang="ar-SA" sz="2000" dirty="0">
                <a:cs typeface="B Nazanin" pitchFamily="2" charset="-78"/>
              </a:rPr>
              <a:t> و پیش‌بینی می‌شود که مصرف مواد در نوجوانان خیلی </a:t>
            </a:r>
            <a:r>
              <a:rPr lang="ar-SA" sz="2000" u="sng" dirty="0">
                <a:cs typeface="B Nazanin" pitchFamily="2" charset="-78"/>
              </a:rPr>
              <a:t>بیشتر از این آمار </a:t>
            </a:r>
            <a:r>
              <a:rPr lang="ar-SA" sz="2000" dirty="0">
                <a:cs typeface="B Nazanin" pitchFamily="2" charset="-78"/>
              </a:rPr>
              <a:t>باشد</a:t>
            </a:r>
            <a:endParaRPr lang="fa-IR" sz="2000" dirty="0">
              <a:cs typeface="B Nazanin" pitchFamily="2" charset="-78"/>
            </a:endParaRPr>
          </a:p>
          <a:p>
            <a:pPr algn="just">
              <a:lnSpc>
                <a:spcPct val="160000"/>
              </a:lnSpc>
            </a:pPr>
            <a:r>
              <a:rPr lang="ar-SA" sz="2000" dirty="0">
                <a:cs typeface="B Nazanin" pitchFamily="2" charset="-78"/>
              </a:rPr>
              <a:t> به هر حال همان ۱۰ تا ۳۰ درصد هم زیاد است</a:t>
            </a:r>
            <a:endParaRPr lang="fa-IR" sz="2000" dirty="0">
              <a:cs typeface="B Nazanin" pitchFamily="2" charset="-78"/>
            </a:endParaRPr>
          </a:p>
          <a:p>
            <a:pPr algn="just">
              <a:lnSpc>
                <a:spcPct val="160000"/>
              </a:lnSpc>
            </a:pPr>
            <a:r>
              <a:rPr lang="ar-SA" sz="2000" dirty="0">
                <a:cs typeface="B Nazanin" pitchFamily="2" charset="-78"/>
              </a:rPr>
              <a:t> یعنی از هر </a:t>
            </a:r>
            <a:r>
              <a:rPr lang="ar-SA" sz="2000" dirty="0">
                <a:solidFill>
                  <a:srgbClr val="FF0000"/>
                </a:solidFill>
                <a:cs typeface="B Nazanin" pitchFamily="2" charset="-78"/>
              </a:rPr>
              <a:t>ده نفر سه نفر مصرف مواد مخدر </a:t>
            </a:r>
            <a:r>
              <a:rPr lang="ar-SA" sz="2000" dirty="0">
                <a:cs typeface="B Nazanin" pitchFamily="2" charset="-78"/>
              </a:rPr>
              <a:t>داشته است </a:t>
            </a:r>
            <a:endParaRPr lang="fa-IR" sz="2000" dirty="0">
              <a:cs typeface="B Nazanin" pitchFamily="2" charset="-78"/>
            </a:endParaRPr>
          </a:p>
          <a:p>
            <a:pPr algn="just">
              <a:lnSpc>
                <a:spcPct val="160000"/>
              </a:lnSpc>
            </a:pPr>
            <a:r>
              <a:rPr lang="ar-SA" sz="2000" dirty="0">
                <a:cs typeface="B Nazanin" pitchFamily="2" charset="-78"/>
              </a:rPr>
              <a:t>رفتارهای پرخطر افزایش داشته است</a:t>
            </a:r>
            <a:endParaRPr lang="en-US" sz="2000" dirty="0">
              <a:cs typeface="B Nazanin" pitchFamily="2" charset="-78"/>
            </a:endParaRPr>
          </a:p>
          <a:p>
            <a:pPr algn="just">
              <a:lnSpc>
                <a:spcPct val="160000"/>
              </a:lnSpc>
            </a:pPr>
            <a:endParaRPr lang="fa-IR" sz="2000" dirty="0">
              <a:cs typeface="B Nazanin" pitchFamily="2" charset="-78"/>
            </a:endParaRPr>
          </a:p>
          <a:p>
            <a:pPr algn="just"/>
            <a:endParaRPr lang="fa-IR" sz="2000" dirty="0">
              <a:cs typeface="B Nazanin" pitchFamily="2" charset="-78"/>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467600" cy="1143000"/>
          </a:xfrm>
        </p:spPr>
        <p:txBody>
          <a:bodyPr/>
          <a:lstStyle/>
          <a:p>
            <a:pPr algn="ctr"/>
            <a:r>
              <a:rPr lang="fa-IR" dirty="0"/>
              <a:t>ارجاع به روانپزشک</a:t>
            </a:r>
          </a:p>
        </p:txBody>
      </p:sp>
      <p:sp>
        <p:nvSpPr>
          <p:cNvPr id="3" name="Content Placeholder 2"/>
          <p:cNvSpPr>
            <a:spLocks noGrp="1"/>
          </p:cNvSpPr>
          <p:nvPr>
            <p:ph sz="quarter" idx="1"/>
          </p:nvPr>
        </p:nvSpPr>
        <p:spPr/>
        <p:txBody>
          <a:bodyPr/>
          <a:lstStyle/>
          <a:p>
            <a:pPr algn="just">
              <a:lnSpc>
                <a:spcPct val="160000"/>
              </a:lnSpc>
            </a:pPr>
            <a:r>
              <a:rPr lang="ar-SA" dirty="0">
                <a:cs typeface="B Nazanin" pitchFamily="2" charset="-78"/>
              </a:rPr>
              <a:t>وقتی رفتارهای پرخطر مراجع</a:t>
            </a:r>
            <a:r>
              <a:rPr lang="fa-IR" dirty="0">
                <a:cs typeface="B Nazanin" pitchFamily="2" charset="-78"/>
              </a:rPr>
              <a:t> </a:t>
            </a:r>
            <a:r>
              <a:rPr lang="ar-SA" dirty="0">
                <a:cs typeface="B Nazanin" pitchFamily="2" charset="-78"/>
              </a:rPr>
              <a:t> سبب</a:t>
            </a:r>
            <a:r>
              <a:rPr lang="fa-IR" dirty="0">
                <a:cs typeface="B Nazanin" pitchFamily="2" charset="-78"/>
              </a:rPr>
              <a:t>:</a:t>
            </a:r>
          </a:p>
          <a:p>
            <a:pPr algn="just">
              <a:lnSpc>
                <a:spcPct val="160000"/>
              </a:lnSpc>
            </a:pPr>
            <a:r>
              <a:rPr lang="ar-SA" dirty="0">
                <a:solidFill>
                  <a:srgbClr val="FF0000"/>
                </a:solidFill>
                <a:cs typeface="B Nazanin" pitchFamily="2" charset="-78"/>
              </a:rPr>
              <a:t> آسیب</a:t>
            </a:r>
            <a:r>
              <a:rPr lang="ar-SA" dirty="0">
                <a:cs typeface="B Nazanin" pitchFamily="2" charset="-78"/>
              </a:rPr>
              <a:t> و اختلال در عملکرد مدرسه</a:t>
            </a:r>
            <a:r>
              <a:rPr lang="fa-IR" dirty="0">
                <a:cs typeface="B Nazanin" pitchFamily="2" charset="-78"/>
              </a:rPr>
              <a:t>،</a:t>
            </a:r>
            <a:r>
              <a:rPr lang="ar-SA" dirty="0">
                <a:cs typeface="B Nazanin" pitchFamily="2" charset="-78"/>
              </a:rPr>
              <a:t> </a:t>
            </a:r>
            <a:endParaRPr lang="fa-IR" dirty="0">
              <a:cs typeface="B Nazanin" pitchFamily="2" charset="-78"/>
            </a:endParaRPr>
          </a:p>
          <a:p>
            <a:pPr algn="just">
              <a:lnSpc>
                <a:spcPct val="160000"/>
              </a:lnSpc>
            </a:pPr>
            <a:r>
              <a:rPr lang="ar-SA" dirty="0">
                <a:cs typeface="B Nazanin" pitchFamily="2" charset="-78"/>
              </a:rPr>
              <a:t>عملکرد اجتماعی </a:t>
            </a:r>
            <a:r>
              <a:rPr lang="fa-IR" dirty="0">
                <a:cs typeface="B Nazanin" pitchFamily="2" charset="-78"/>
              </a:rPr>
              <a:t>وشغلی </a:t>
            </a:r>
          </a:p>
          <a:p>
            <a:pPr algn="just">
              <a:lnSpc>
                <a:spcPct val="160000"/>
              </a:lnSpc>
            </a:pPr>
            <a:r>
              <a:rPr lang="ar-SA" dirty="0">
                <a:cs typeface="B Nazanin" pitchFamily="2" charset="-78"/>
              </a:rPr>
              <a:t>عملکرد زیستی مثل خواب و خوراک می‌شود،</a:t>
            </a:r>
            <a:endParaRPr lang="fa-IR" dirty="0">
              <a:cs typeface="B Nazanin" pitchFamily="2" charset="-78"/>
            </a:endParaRPr>
          </a:p>
          <a:p>
            <a:pPr algn="just">
              <a:lnSpc>
                <a:spcPct val="160000"/>
              </a:lnSpc>
            </a:pPr>
            <a:r>
              <a:rPr lang="ar-SA" dirty="0">
                <a:cs typeface="B Nazanin" pitchFamily="2" charset="-78"/>
              </a:rPr>
              <a:t> مثال مشروب و مواد مصرف می کند و این مصرف آنقدر زیاد شده که باعث آسیب شده حتماً </a:t>
            </a:r>
            <a:r>
              <a:rPr lang="ar-SA" b="1" u="sng" dirty="0">
                <a:cs typeface="B Nazanin" pitchFamily="2" charset="-78"/>
              </a:rPr>
              <a:t>باید به روانپزشک ارجاع داده </a:t>
            </a:r>
            <a:r>
              <a:rPr lang="ar-SA" dirty="0">
                <a:cs typeface="B Nazanin" pitchFamily="2" charset="-78"/>
              </a:rPr>
              <a:t>شود</a:t>
            </a:r>
            <a:endParaRPr lang="fa-I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90066"/>
          </a:xfrm>
        </p:spPr>
        <p:txBody>
          <a:bodyPr>
            <a:normAutofit fontScale="90000"/>
          </a:bodyPr>
          <a:lstStyle/>
          <a:p>
            <a:endParaRPr lang="fa-IR" dirty="0"/>
          </a:p>
        </p:txBody>
      </p:sp>
      <p:sp>
        <p:nvSpPr>
          <p:cNvPr id="3" name="Content Placeholder 2"/>
          <p:cNvSpPr>
            <a:spLocks noGrp="1"/>
          </p:cNvSpPr>
          <p:nvPr>
            <p:ph sz="quarter" idx="1"/>
          </p:nvPr>
        </p:nvSpPr>
        <p:spPr>
          <a:xfrm>
            <a:off x="457200" y="980728"/>
            <a:ext cx="8075240" cy="5493224"/>
          </a:xfrm>
        </p:spPr>
        <p:txBody>
          <a:bodyPr>
            <a:normAutofit/>
          </a:bodyPr>
          <a:lstStyle/>
          <a:p>
            <a:pPr lvl="0" algn="just">
              <a:lnSpc>
                <a:spcPct val="150000"/>
              </a:lnSpc>
            </a:pPr>
            <a:r>
              <a:rPr lang="fa-IR" dirty="0">
                <a:cs typeface="B Nazanin" pitchFamily="2" charset="-78"/>
              </a:rPr>
              <a:t>پس  موارد </a:t>
            </a:r>
            <a:r>
              <a:rPr lang="fa-IR" dirty="0">
                <a:solidFill>
                  <a:srgbClr val="FF0000"/>
                </a:solidFill>
                <a:cs typeface="B Nazanin" pitchFamily="2" charset="-78"/>
              </a:rPr>
              <a:t>ارجاع به روانپزشک </a:t>
            </a:r>
            <a:r>
              <a:rPr lang="fa-IR" dirty="0">
                <a:cs typeface="B Nazanin" pitchFamily="2" charset="-78"/>
              </a:rPr>
              <a:t>در رفتارهای پرخطر :</a:t>
            </a:r>
          </a:p>
          <a:p>
            <a:pPr lvl="0" algn="just">
              <a:lnSpc>
                <a:spcPct val="150000"/>
              </a:lnSpc>
            </a:pPr>
            <a:r>
              <a:rPr lang="fa-IR" dirty="0">
                <a:cs typeface="B Nazanin" pitchFamily="2" charset="-78"/>
              </a:rPr>
              <a:t>1-</a:t>
            </a:r>
            <a:r>
              <a:rPr lang="ar-SA" dirty="0">
                <a:cs typeface="B Nazanin" pitchFamily="2" charset="-78"/>
              </a:rPr>
              <a:t>زمانی که آن رفتار در </a:t>
            </a:r>
            <a:r>
              <a:rPr lang="ar-SA" u="sng" dirty="0">
                <a:solidFill>
                  <a:srgbClr val="FF0000"/>
                </a:solidFill>
                <a:cs typeface="B Nazanin" pitchFamily="2" charset="-78"/>
              </a:rPr>
              <a:t>زندگی فرد خلل شدیدی </a:t>
            </a:r>
            <a:r>
              <a:rPr lang="ar-SA" dirty="0">
                <a:cs typeface="B Nazanin" pitchFamily="2" charset="-78"/>
              </a:rPr>
              <a:t>ایجاد </a:t>
            </a:r>
            <a:r>
              <a:rPr lang="fa-IR" dirty="0">
                <a:cs typeface="B Nazanin" pitchFamily="2" charset="-78"/>
              </a:rPr>
              <a:t> کرده است</a:t>
            </a:r>
            <a:endParaRPr lang="en-US" dirty="0">
              <a:cs typeface="B Nazanin" pitchFamily="2" charset="-78"/>
            </a:endParaRPr>
          </a:p>
          <a:p>
            <a:pPr lvl="0" algn="just">
              <a:lnSpc>
                <a:spcPct val="150000"/>
              </a:lnSpc>
            </a:pPr>
            <a:r>
              <a:rPr lang="ar-SA" dirty="0">
                <a:cs typeface="B Nazanin" pitchFamily="2" charset="-78"/>
              </a:rPr>
              <a:t>۲- زمانی که به </a:t>
            </a:r>
            <a:r>
              <a:rPr lang="ar-SA" u="sng" dirty="0">
                <a:solidFill>
                  <a:srgbClr val="FF0000"/>
                </a:solidFill>
                <a:cs typeface="B Nazanin" pitchFamily="2" charset="-78"/>
              </a:rPr>
              <a:t>مشاوره جواب نمی </a:t>
            </a:r>
            <a:r>
              <a:rPr lang="fa-IR" u="sng" dirty="0">
                <a:solidFill>
                  <a:srgbClr val="FF0000"/>
                </a:solidFill>
                <a:cs typeface="B Nazanin" pitchFamily="2" charset="-78"/>
              </a:rPr>
              <a:t>دهد</a:t>
            </a:r>
            <a:r>
              <a:rPr lang="ar-SA" u="sng" dirty="0">
                <a:solidFill>
                  <a:srgbClr val="FF0000"/>
                </a:solidFill>
                <a:cs typeface="B Nazanin" pitchFamily="2" charset="-78"/>
              </a:rPr>
              <a:t> </a:t>
            </a:r>
            <a:r>
              <a:rPr lang="ar-SA" u="sng" dirty="0">
                <a:cs typeface="B Nazanin" pitchFamily="2" charset="-78"/>
              </a:rPr>
              <a:t>و حاضر به </a:t>
            </a:r>
            <a:r>
              <a:rPr lang="ar-SA" u="sng" dirty="0">
                <a:solidFill>
                  <a:srgbClr val="FF0000"/>
                </a:solidFill>
                <a:cs typeface="B Nazanin" pitchFamily="2" charset="-78"/>
              </a:rPr>
              <a:t>همکاری</a:t>
            </a:r>
            <a:r>
              <a:rPr lang="ar-SA" u="sng" dirty="0">
                <a:cs typeface="B Nazanin" pitchFamily="2" charset="-78"/>
              </a:rPr>
              <a:t> </a:t>
            </a:r>
            <a:r>
              <a:rPr lang="ar-SA" dirty="0">
                <a:cs typeface="B Nazanin" pitchFamily="2" charset="-78"/>
              </a:rPr>
              <a:t>با مشاور نیست </a:t>
            </a:r>
            <a:endParaRPr lang="fa-IR" dirty="0">
              <a:cs typeface="B Nazanin" pitchFamily="2" charset="-78"/>
            </a:endParaRPr>
          </a:p>
          <a:p>
            <a:pPr lvl="0" algn="just">
              <a:lnSpc>
                <a:spcPct val="150000"/>
              </a:lnSpc>
            </a:pPr>
            <a:r>
              <a:rPr lang="ar-SA" dirty="0">
                <a:cs typeface="B Nazanin" pitchFamily="2" charset="-78"/>
              </a:rPr>
              <a:t>اما اگر حاضر به همکاری هست و آسیب هم شدید نیست مشاوره می دهیم</a:t>
            </a:r>
            <a:endParaRPr lang="fa-IR" dirty="0">
              <a:cs typeface="B Nazanin" pitchFamily="2" charset="-78"/>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8680"/>
            <a:ext cx="7467600" cy="724942"/>
          </a:xfrm>
        </p:spPr>
        <p:txBody>
          <a:bodyPr/>
          <a:lstStyle/>
          <a:p>
            <a:pPr algn="ctr"/>
            <a:r>
              <a:rPr lang="fa-IR" dirty="0"/>
              <a:t>محدوده مشاوره </a:t>
            </a:r>
          </a:p>
        </p:txBody>
      </p:sp>
      <p:sp>
        <p:nvSpPr>
          <p:cNvPr id="3" name="Content Placeholder 2"/>
          <p:cNvSpPr>
            <a:spLocks noGrp="1"/>
          </p:cNvSpPr>
          <p:nvPr>
            <p:ph sz="quarter" idx="1"/>
          </p:nvPr>
        </p:nvSpPr>
        <p:spPr>
          <a:xfrm>
            <a:off x="457200" y="1600200"/>
            <a:ext cx="8219256" cy="4873752"/>
          </a:xfrm>
        </p:spPr>
        <p:txBody>
          <a:bodyPr>
            <a:noAutofit/>
          </a:bodyPr>
          <a:lstStyle/>
          <a:p>
            <a:pPr lvl="0" algn="just">
              <a:lnSpc>
                <a:spcPct val="150000"/>
              </a:lnSpc>
            </a:pPr>
            <a:r>
              <a:rPr lang="ar-SA" sz="2200" dirty="0">
                <a:cs typeface="B Nazanin" pitchFamily="2" charset="-78"/>
              </a:rPr>
              <a:t>محدوده کار و قدرت خود را مشخص کنید و حفظ نمایید</a:t>
            </a:r>
            <a:r>
              <a:rPr lang="fa-IR" sz="2200" dirty="0">
                <a:solidFill>
                  <a:srgbClr val="FF0000"/>
                </a:solidFill>
                <a:cs typeface="B Nazanin" pitchFamily="2" charset="-78"/>
              </a:rPr>
              <a:t>( محدوده قدرت معلم کلاس درس است)</a:t>
            </a:r>
            <a:r>
              <a:rPr lang="fa-IR" sz="2200" dirty="0">
                <a:cs typeface="B Nazanin" pitchFamily="2" charset="-78"/>
              </a:rPr>
              <a:t> </a:t>
            </a:r>
            <a:r>
              <a:rPr lang="ar-SA" sz="2200" dirty="0">
                <a:cs typeface="B Nazanin" pitchFamily="2" charset="-78"/>
              </a:rPr>
              <a:t> و در همان حیطه مشاوره دهید مثال در مورد بچه مدرسه و استفاده از چت به آنها بگویید </a:t>
            </a:r>
            <a:r>
              <a:rPr lang="fa-IR" sz="2200" dirty="0">
                <a:cs typeface="B Nazanin" pitchFamily="2" charset="-78"/>
              </a:rPr>
              <a:t>:</a:t>
            </a:r>
          </a:p>
          <a:p>
            <a:pPr lvl="0" algn="just">
              <a:lnSpc>
                <a:spcPct val="150000"/>
              </a:lnSpc>
            </a:pPr>
            <a:r>
              <a:rPr lang="fa-IR" sz="2200" dirty="0">
                <a:cs typeface="B Nazanin" pitchFamily="2" charset="-78"/>
              </a:rPr>
              <a:t>بچه ها </a:t>
            </a:r>
            <a:r>
              <a:rPr lang="ar-SA" sz="2200" u="sng" dirty="0">
                <a:solidFill>
                  <a:srgbClr val="FF0000"/>
                </a:solidFill>
                <a:cs typeface="B Nazanin" pitchFamily="2" charset="-78"/>
              </a:rPr>
              <a:t>قانون کلاس </a:t>
            </a:r>
            <a:r>
              <a:rPr lang="ar-SA" sz="2200" dirty="0">
                <a:cs typeface="B Nazanin" pitchFamily="2" charset="-78"/>
              </a:rPr>
              <a:t>ما این است که اگر از موبایل استفاده می</a:t>
            </a:r>
            <a:r>
              <a:rPr lang="fa-IR" sz="2200" dirty="0">
                <a:cs typeface="B Nazanin" pitchFamily="2" charset="-78"/>
              </a:rPr>
              <a:t>  </a:t>
            </a:r>
            <a:r>
              <a:rPr lang="ar-SA" sz="2200" dirty="0">
                <a:cs typeface="B Nazanin" pitchFamily="2" charset="-78"/>
              </a:rPr>
              <a:t>کنید فقط برای درس است و قرار نیست وارد صفحه شخصی هم شویم و با هم چت کنیم این که خارج از کلاس مجازی شما این ارتباط را داشته باشید اگر چه آن را </a:t>
            </a:r>
            <a:r>
              <a:rPr lang="ar-SA" sz="2200" u="sng" dirty="0">
                <a:cs typeface="B Nazanin" pitchFamily="2" charset="-78"/>
              </a:rPr>
              <a:t>هم </a:t>
            </a:r>
            <a:r>
              <a:rPr lang="ar-SA" sz="2200" u="sng" dirty="0">
                <a:solidFill>
                  <a:srgbClr val="FF0000"/>
                </a:solidFill>
                <a:cs typeface="B Nazanin" pitchFamily="2" charset="-78"/>
              </a:rPr>
              <a:t>تایید نمی‌کنم </a:t>
            </a:r>
            <a:r>
              <a:rPr lang="ar-SA" sz="2200" dirty="0">
                <a:cs typeface="B Nazanin" pitchFamily="2" charset="-78"/>
              </a:rPr>
              <a:t>این مربوط به خود شما است اما </a:t>
            </a:r>
            <a:r>
              <a:rPr lang="ar-SA" sz="2200" u="sng" dirty="0">
                <a:cs typeface="B Nazanin" pitchFamily="2" charset="-78"/>
              </a:rPr>
              <a:t>در کلاس من </a:t>
            </a:r>
            <a:r>
              <a:rPr lang="fa-IR" sz="2200" u="sng" dirty="0">
                <a:cs typeface="B Nazanin" pitchFamily="2" charset="-78"/>
              </a:rPr>
              <a:t>ن</a:t>
            </a:r>
            <a:r>
              <a:rPr lang="ar-SA" sz="2200" u="sng" dirty="0">
                <a:cs typeface="B Nazanin" pitchFamily="2" charset="-78"/>
              </a:rPr>
              <a:t>باید این اتفاق بیفتند</a:t>
            </a:r>
            <a:r>
              <a:rPr lang="en-US" sz="2200" u="sng" dirty="0">
                <a:cs typeface="B Nazanin" pitchFamily="2" charset="-78"/>
              </a:rPr>
              <a:t> </a:t>
            </a:r>
            <a:r>
              <a:rPr lang="fa-IR" sz="2200" b="1" u="sng" dirty="0">
                <a:solidFill>
                  <a:srgbClr val="FF0000"/>
                </a:solidFill>
                <a:cs typeface="B Nazanin" pitchFamily="2" charset="-78"/>
              </a:rPr>
              <a:t>( قانون بگذارید وپیامد تعیین کنید)</a:t>
            </a:r>
          </a:p>
          <a:p>
            <a:pPr lvl="0" algn="just">
              <a:lnSpc>
                <a:spcPct val="150000"/>
              </a:lnSpc>
            </a:pPr>
            <a:r>
              <a:rPr lang="fa-IR" sz="2200" b="1" u="sng" dirty="0">
                <a:solidFill>
                  <a:srgbClr val="FF0000"/>
                </a:solidFill>
                <a:cs typeface="B Nazanin" pitchFamily="2" charset="-78"/>
              </a:rPr>
              <a:t>اگرقانون اجراشد تشکر کنید( ممنونم که به قوانین کلاس پایبندید واگرنشدبرای فرد  پیامد تعیین کنید(کاهش نمره.تماس با والدین.گزارش به مدیرو...)</a:t>
            </a:r>
          </a:p>
          <a:p>
            <a:pPr lvl="0" algn="just">
              <a:lnSpc>
                <a:spcPct val="150000"/>
              </a:lnSpc>
            </a:pPr>
            <a:endParaRPr lang="en-US" sz="2200" u="sng" dirty="0">
              <a:cs typeface="B Nazanin" pitchFamily="2" charset="-78"/>
            </a:endParaRPr>
          </a:p>
          <a:p>
            <a:pPr algn="just">
              <a:lnSpc>
                <a:spcPct val="150000"/>
              </a:lnSpc>
            </a:pPr>
            <a:endParaRPr lang="fa-IR" sz="2200" dirty="0">
              <a:cs typeface="B Nazanin" pitchFamily="2" charset="-78"/>
            </a:endParaRPr>
          </a:p>
          <a:p>
            <a:endParaRPr lang="fa-IR" sz="22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6593160" cy="922114"/>
          </a:xfrm>
        </p:spPr>
        <p:txBody>
          <a:bodyPr/>
          <a:lstStyle/>
          <a:p>
            <a:pPr algn="ctr"/>
            <a:r>
              <a:rPr lang="fa-IR" dirty="0">
                <a:cs typeface="B Nazanin" pitchFamily="2" charset="-78"/>
              </a:rPr>
              <a:t>تعاریف </a:t>
            </a:r>
          </a:p>
        </p:txBody>
      </p:sp>
      <p:sp>
        <p:nvSpPr>
          <p:cNvPr id="3" name="Content Placeholder 2"/>
          <p:cNvSpPr>
            <a:spLocks noGrp="1"/>
          </p:cNvSpPr>
          <p:nvPr>
            <p:ph sz="quarter" idx="1"/>
          </p:nvPr>
        </p:nvSpPr>
        <p:spPr>
          <a:xfrm>
            <a:off x="457200" y="1340768"/>
            <a:ext cx="8229600" cy="5133184"/>
          </a:xfrm>
        </p:spPr>
        <p:txBody>
          <a:bodyPr>
            <a:noAutofit/>
          </a:bodyPr>
          <a:lstStyle/>
          <a:p>
            <a:pPr algn="just">
              <a:lnSpc>
                <a:spcPct val="150000"/>
              </a:lnSpc>
            </a:pPr>
            <a:r>
              <a:rPr lang="fa-IR" sz="1600" b="1" dirty="0">
                <a:solidFill>
                  <a:srgbClr val="FF0000"/>
                </a:solidFill>
                <a:cs typeface="B Nazanin" pitchFamily="2" charset="-78"/>
              </a:rPr>
              <a:t>خودکشی</a:t>
            </a:r>
            <a:r>
              <a:rPr lang="fa-IR" sz="1600" dirty="0">
                <a:cs typeface="B Nazanin" pitchFamily="2" charset="-78"/>
              </a:rPr>
              <a:t> : </a:t>
            </a:r>
            <a:r>
              <a:rPr lang="en-US" sz="1600" b="1" dirty="0">
                <a:cs typeface="B Nazanin" pitchFamily="2" charset="-78"/>
              </a:rPr>
              <a:t>suicide</a:t>
            </a:r>
            <a:r>
              <a:rPr lang="fa-IR" sz="1600" dirty="0">
                <a:cs typeface="B Nazanin" pitchFamily="2" charset="-78"/>
              </a:rPr>
              <a:t>هرگونه </a:t>
            </a:r>
            <a:r>
              <a:rPr lang="fa-IR" sz="1600" b="1" u="sng" dirty="0">
                <a:solidFill>
                  <a:srgbClr val="FF0000"/>
                </a:solidFill>
                <a:cs typeface="B Nazanin" pitchFamily="2" charset="-78"/>
              </a:rPr>
              <a:t>رفتار یا فعالیتی </a:t>
            </a:r>
            <a:r>
              <a:rPr lang="fa-IR" sz="1600" dirty="0">
                <a:cs typeface="B Nazanin" pitchFamily="2" charset="-78"/>
              </a:rPr>
              <a:t>که فرد میل به نابود کردن خود دارد</a:t>
            </a:r>
          </a:p>
          <a:p>
            <a:pPr algn="just">
              <a:lnSpc>
                <a:spcPct val="150000"/>
              </a:lnSpc>
            </a:pPr>
            <a:r>
              <a:rPr lang="en-US" sz="1600" dirty="0">
                <a:cs typeface="B Nazanin" pitchFamily="2" charset="-78"/>
              </a:rPr>
              <a:t>Completed suicide</a:t>
            </a:r>
            <a:r>
              <a:rPr lang="fa-IR" sz="1600" dirty="0">
                <a:cs typeface="B Nazanin" pitchFamily="2" charset="-78"/>
              </a:rPr>
              <a:t>» خودکشی </a:t>
            </a:r>
            <a:r>
              <a:rPr lang="fa-IR" sz="1600" b="1" u="sng" dirty="0">
                <a:solidFill>
                  <a:srgbClr val="FF0000"/>
                </a:solidFill>
                <a:cs typeface="B Nazanin" pitchFamily="2" charset="-78"/>
              </a:rPr>
              <a:t>کامل یا موفق </a:t>
            </a:r>
            <a:r>
              <a:rPr lang="fa-IR" sz="1600" dirty="0">
                <a:cs typeface="B Nazanin" pitchFamily="2" charset="-78"/>
              </a:rPr>
              <a:t>:خودکشی منجر به فوت فرد است.</a:t>
            </a:r>
            <a:br>
              <a:rPr lang="fa-IR" sz="1600" dirty="0">
                <a:cs typeface="B Nazanin" pitchFamily="2" charset="-78"/>
              </a:rPr>
            </a:br>
            <a:r>
              <a:rPr lang="fa-IR" sz="1600" b="1" dirty="0">
                <a:solidFill>
                  <a:srgbClr val="FF0000"/>
                </a:solidFill>
                <a:cs typeface="B Nazanin" pitchFamily="2" charset="-78"/>
              </a:rPr>
              <a:t>• اقدام به خودکشی </a:t>
            </a:r>
            <a:r>
              <a:rPr lang="fa-IR" sz="1600" dirty="0">
                <a:cs typeface="B Nazanin" pitchFamily="2" charset="-78"/>
              </a:rPr>
              <a:t>: </a:t>
            </a:r>
            <a:r>
              <a:rPr lang="en-US" sz="1600" b="1" dirty="0">
                <a:cs typeface="B Nazanin" pitchFamily="2" charset="-78"/>
              </a:rPr>
              <a:t>Suicide Attempt</a:t>
            </a:r>
            <a:r>
              <a:rPr lang="fa-IR" sz="1600" dirty="0">
                <a:cs typeface="B Nazanin" pitchFamily="2" charset="-78"/>
              </a:rPr>
              <a:t>در اینجا فرد یک اقدام یک رفتار یا عمل خودکشی انجام می شود اما منجر </a:t>
            </a:r>
            <a:r>
              <a:rPr lang="fa-IR" sz="1600" b="1" u="sng" dirty="0">
                <a:solidFill>
                  <a:srgbClr val="FF0000"/>
                </a:solidFill>
                <a:cs typeface="B Nazanin" pitchFamily="2" charset="-78"/>
              </a:rPr>
              <a:t>به مرگ نمی شود( </a:t>
            </a:r>
            <a:r>
              <a:rPr lang="fa-IR" sz="1600" dirty="0">
                <a:cs typeface="B Nazanin" pitchFamily="2" charset="-78"/>
              </a:rPr>
              <a:t>خودکشی ناکامل یا غیر موفق )</a:t>
            </a:r>
          </a:p>
          <a:p>
            <a:pPr algn="just">
              <a:lnSpc>
                <a:spcPct val="150000"/>
              </a:lnSpc>
            </a:pPr>
            <a:r>
              <a:rPr lang="fa-IR" sz="1600" dirty="0">
                <a:cs typeface="B Nazanin" pitchFamily="2" charset="-78"/>
              </a:rPr>
              <a:t>جدیدا : از کلمه موفق وکامل استفاده نشود مثل اینکه کار درستی انجام داده است بهتر است بگوییم اقدام به خودکشی </a:t>
            </a:r>
          </a:p>
          <a:p>
            <a:pPr algn="just">
              <a:lnSpc>
                <a:spcPct val="150000"/>
              </a:lnSpc>
            </a:pPr>
            <a:r>
              <a:rPr lang="fa-IR" sz="1600" b="1" dirty="0">
                <a:solidFill>
                  <a:srgbClr val="FF0000"/>
                </a:solidFill>
                <a:cs typeface="B Nazanin" pitchFamily="2" charset="-78"/>
              </a:rPr>
              <a:t> تمایلات خودکشی </a:t>
            </a:r>
            <a:r>
              <a:rPr lang="en-US" sz="1600" b="1" dirty="0" err="1">
                <a:cs typeface="B Nazanin" pitchFamily="2" charset="-78"/>
              </a:rPr>
              <a:t>Suicidality</a:t>
            </a:r>
            <a:r>
              <a:rPr lang="fa-IR" sz="1600" dirty="0">
                <a:cs typeface="B Nazanin" pitchFamily="2" charset="-78"/>
              </a:rPr>
              <a:t>به </a:t>
            </a:r>
            <a:r>
              <a:rPr lang="fa-IR" sz="1600" dirty="0">
                <a:solidFill>
                  <a:srgbClr val="FF0000"/>
                </a:solidFill>
                <a:cs typeface="B Nazanin" pitchFamily="2" charset="-78"/>
              </a:rPr>
              <a:t>هرگونه افکار و اندیشه ی جدی  </a:t>
            </a:r>
            <a:r>
              <a:rPr lang="fa-IR" sz="1600" dirty="0">
                <a:cs typeface="B Nazanin" pitchFamily="2" charset="-78"/>
              </a:rPr>
              <a:t>در مورد تخریب خود دارد، چه مُنجر به خودکشی بشود و چه نشود</a:t>
            </a:r>
          </a:p>
          <a:p>
            <a:pPr>
              <a:lnSpc>
                <a:spcPct val="150000"/>
              </a:lnSpc>
            </a:pPr>
            <a:r>
              <a:rPr lang="fa-IR" sz="1600" b="1" dirty="0">
                <a:solidFill>
                  <a:srgbClr val="FF0000"/>
                </a:solidFill>
                <a:cs typeface="B Nazanin" pitchFamily="2" charset="-78"/>
              </a:rPr>
              <a:t>اقدام به خودکشی وتمایلات خودکشی جز اورژانس های روانپزشکی هستند</a:t>
            </a:r>
            <a:endParaRPr lang="fa-IR" sz="1600" dirty="0">
              <a:cs typeface="B Nazanin" pitchFamily="2" charset="-78"/>
            </a:endParaRPr>
          </a:p>
          <a:p>
            <a:pPr algn="just">
              <a:lnSpc>
                <a:spcPct val="150000"/>
              </a:lnSpc>
            </a:pPr>
            <a:r>
              <a:rPr lang="fa-IR" sz="1600" dirty="0">
                <a:cs typeface="B Nazanin" pitchFamily="2" charset="-78"/>
              </a:rPr>
              <a:t>•</a:t>
            </a:r>
            <a:r>
              <a:rPr lang="fa-IR" sz="1600" b="1" dirty="0">
                <a:solidFill>
                  <a:srgbClr val="FF0000"/>
                </a:solidFill>
                <a:cs typeface="B Nazanin" pitchFamily="2" charset="-78"/>
              </a:rPr>
              <a:t> تهدید به خودکشی </a:t>
            </a:r>
            <a:r>
              <a:rPr lang="en-US" sz="1600" b="1" dirty="0">
                <a:solidFill>
                  <a:srgbClr val="FF0000"/>
                </a:solidFill>
                <a:cs typeface="B Nazanin" pitchFamily="2" charset="-78"/>
              </a:rPr>
              <a:t>Suicidal Threat</a:t>
            </a:r>
            <a:r>
              <a:rPr lang="fa-IR" sz="1600" dirty="0">
                <a:cs typeface="B Nazanin" pitchFamily="2" charset="-78"/>
              </a:rPr>
              <a:t>نشانه های شفاهی یا رفتاری حاکی از آسیب زدن یا ارعاب به کشتن خود . هرتهدید ، ضرورتأ به خودکشی منجر نمی شود اما باید جدّی گرفته شود</a:t>
            </a:r>
          </a:p>
          <a:p>
            <a:pPr algn="just">
              <a:lnSpc>
                <a:spcPct val="150000"/>
              </a:lnSpc>
            </a:pPr>
            <a:r>
              <a:rPr lang="fa-IR" sz="1600" dirty="0">
                <a:cs typeface="B Nazanin" pitchFamily="2" charset="-78"/>
              </a:rPr>
              <a:t>• </a:t>
            </a:r>
            <a:r>
              <a:rPr lang="fa-IR" sz="1600" b="1" dirty="0">
                <a:solidFill>
                  <a:srgbClr val="FF0000"/>
                </a:solidFill>
                <a:cs typeface="B Nazanin" pitchFamily="2" charset="-78"/>
              </a:rPr>
              <a:t>ژستِ خودکشی </a:t>
            </a:r>
            <a:r>
              <a:rPr lang="en-US" sz="1600" b="1" dirty="0">
                <a:cs typeface="B Nazanin" pitchFamily="2" charset="-78"/>
              </a:rPr>
              <a:t>Suicidal Gesture</a:t>
            </a:r>
            <a:r>
              <a:rPr lang="fa-IR" sz="1600" dirty="0">
                <a:cs typeface="B Nazanin" pitchFamily="2" charset="-78"/>
              </a:rPr>
              <a:t>برای توصیف اعمال خود تخریب گرانه ای به کار می رود که جدّی به حساب نمی آیند چون شرایط ناشی از آن زندگی فرد را تهدید نمی کند یا چنین بیمارانی پس از عمل مذکور در پی کمک گرفتن برمی آیند</a:t>
            </a:r>
          </a:p>
          <a:p>
            <a:pPr algn="just">
              <a:lnSpc>
                <a:spcPct val="150000"/>
              </a:lnSpc>
            </a:pPr>
            <a:r>
              <a:rPr lang="fa-IR" sz="1600" dirty="0">
                <a:cs typeface="B Nazanin" pitchFamily="2" charset="-78"/>
              </a:rPr>
              <a:t> </a:t>
            </a:r>
            <a:br>
              <a:rPr lang="fa-IR" sz="1600" dirty="0">
                <a:cs typeface="B Nazanin" pitchFamily="2" charset="-78"/>
              </a:rPr>
            </a:br>
            <a:endParaRPr lang="fa-IR" sz="1600" dirty="0">
              <a:cs typeface="B Nazanin" pitchFamily="2" charset="-78"/>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7571184" cy="724942"/>
          </a:xfrm>
        </p:spPr>
        <p:txBody>
          <a:bodyPr>
            <a:normAutofit fontScale="90000"/>
          </a:bodyPr>
          <a:lstStyle/>
          <a:p>
            <a:pPr lvl="0" algn="ctr"/>
            <a:r>
              <a:rPr lang="ar-SA" dirty="0"/>
              <a:t>مداخلات در خودکشی و خودزنی</a:t>
            </a:r>
            <a:br>
              <a:rPr lang="en-US" dirty="0"/>
            </a:br>
            <a:endParaRPr lang="fa-IR" dirty="0"/>
          </a:p>
        </p:txBody>
      </p:sp>
      <p:sp>
        <p:nvSpPr>
          <p:cNvPr id="3" name="Content Placeholder 2"/>
          <p:cNvSpPr>
            <a:spLocks noGrp="1"/>
          </p:cNvSpPr>
          <p:nvPr>
            <p:ph sz="quarter" idx="1"/>
          </p:nvPr>
        </p:nvSpPr>
        <p:spPr>
          <a:xfrm>
            <a:off x="457200" y="1600200"/>
            <a:ext cx="8291264" cy="5257800"/>
          </a:xfrm>
        </p:spPr>
        <p:txBody>
          <a:bodyPr>
            <a:normAutofit/>
          </a:bodyPr>
          <a:lstStyle/>
          <a:p>
            <a:pPr lvl="0" algn="just">
              <a:lnSpc>
                <a:spcPct val="160000"/>
              </a:lnSpc>
            </a:pPr>
            <a:r>
              <a:rPr lang="fa-IR" dirty="0">
                <a:cs typeface="B Nazanin" pitchFamily="2" charset="-78"/>
              </a:rPr>
              <a:t>از </a:t>
            </a:r>
            <a:r>
              <a:rPr lang="ar-SA" dirty="0">
                <a:cs typeface="B Nazanin" pitchFamily="2" charset="-78"/>
              </a:rPr>
              <a:t>مصادیق رفتارهای پرخطر </a:t>
            </a:r>
            <a:r>
              <a:rPr lang="ar-SA" dirty="0">
                <a:solidFill>
                  <a:srgbClr val="FF0000"/>
                </a:solidFill>
                <a:cs typeface="B Nazanin" pitchFamily="2" charset="-78"/>
              </a:rPr>
              <a:t>خودکشی و خودزنی </a:t>
            </a:r>
            <a:r>
              <a:rPr lang="ar-SA" dirty="0">
                <a:cs typeface="B Nazanin" pitchFamily="2" charset="-78"/>
              </a:rPr>
              <a:t>است </a:t>
            </a:r>
            <a:endParaRPr lang="fa-IR" dirty="0">
              <a:cs typeface="B Nazanin" pitchFamily="2" charset="-78"/>
            </a:endParaRPr>
          </a:p>
          <a:p>
            <a:pPr lvl="0" algn="just">
              <a:lnSpc>
                <a:spcPct val="160000"/>
              </a:lnSpc>
            </a:pPr>
            <a:r>
              <a:rPr lang="ar-SA" dirty="0">
                <a:cs typeface="B Nazanin" pitchFamily="2" charset="-78"/>
              </a:rPr>
              <a:t>که در دوران نوجوانی </a:t>
            </a:r>
            <a:r>
              <a:rPr lang="ar-SA" dirty="0">
                <a:solidFill>
                  <a:srgbClr val="FF0000"/>
                </a:solidFill>
                <a:cs typeface="B Nazanin" pitchFamily="2" charset="-78"/>
              </a:rPr>
              <a:t>بسیار شایع </a:t>
            </a:r>
            <a:r>
              <a:rPr lang="ar-SA" dirty="0">
                <a:cs typeface="B Nazanin" pitchFamily="2" charset="-78"/>
              </a:rPr>
              <a:t>است </a:t>
            </a:r>
            <a:r>
              <a:rPr lang="fa-IR" dirty="0">
                <a:cs typeface="B Nazanin" pitchFamily="2" charset="-78"/>
              </a:rPr>
              <a:t>.</a:t>
            </a:r>
          </a:p>
          <a:p>
            <a:pPr lvl="0" algn="just">
              <a:lnSpc>
                <a:spcPct val="160000"/>
              </a:lnSpc>
            </a:pPr>
            <a:r>
              <a:rPr lang="fa-IR" dirty="0">
                <a:cs typeface="B Nazanin" pitchFamily="2" charset="-78"/>
              </a:rPr>
              <a:t>اقدامات ونقش </a:t>
            </a:r>
            <a:r>
              <a:rPr lang="fa-IR" u="sng" dirty="0">
                <a:solidFill>
                  <a:srgbClr val="FF0000"/>
                </a:solidFill>
                <a:cs typeface="B Nazanin" pitchFamily="2" charset="-78"/>
              </a:rPr>
              <a:t> رواندرمانگر </a:t>
            </a:r>
            <a:r>
              <a:rPr lang="fa-IR" dirty="0">
                <a:cs typeface="B Nazanin" pitchFamily="2" charset="-78"/>
              </a:rPr>
              <a:t>در رفتار های آسیب رسان </a:t>
            </a:r>
            <a:r>
              <a:rPr lang="ar-SA" dirty="0">
                <a:cs typeface="B Nazanin" pitchFamily="2" charset="-78"/>
              </a:rPr>
              <a:t> خودکشی و خودزنی </a:t>
            </a:r>
            <a:r>
              <a:rPr lang="fa-IR" dirty="0">
                <a:cs typeface="B Nazanin" pitchFamily="2" charset="-78"/>
              </a:rPr>
              <a:t>:</a:t>
            </a:r>
          </a:p>
          <a:p>
            <a:pPr lvl="0" algn="just">
              <a:lnSpc>
                <a:spcPct val="160000"/>
              </a:lnSpc>
            </a:pPr>
            <a:r>
              <a:rPr lang="fa-IR" dirty="0">
                <a:cs typeface="B Nazanin" pitchFamily="2" charset="-78"/>
              </a:rPr>
              <a:t>1-راهبردهای مداخله ای </a:t>
            </a:r>
            <a:r>
              <a:rPr lang="fa-IR" u="sng" dirty="0">
                <a:cs typeface="B Nazanin" pitchFamily="2" charset="-78"/>
              </a:rPr>
              <a:t>مربوط به والدین یا مراقبت کننده</a:t>
            </a:r>
          </a:p>
          <a:p>
            <a:pPr lvl="0" algn="just">
              <a:lnSpc>
                <a:spcPct val="160000"/>
              </a:lnSpc>
            </a:pPr>
            <a:r>
              <a:rPr lang="fa-IR" dirty="0">
                <a:cs typeface="B Nazanin" pitchFamily="2" charset="-78"/>
              </a:rPr>
              <a:t>2-</a:t>
            </a:r>
            <a:r>
              <a:rPr lang="ar-SA" dirty="0">
                <a:cs typeface="B Nazanin" pitchFamily="2" charset="-78"/>
              </a:rPr>
              <a:t> </a:t>
            </a:r>
            <a:r>
              <a:rPr lang="fa-IR" dirty="0">
                <a:cs typeface="B Nazanin" pitchFamily="2" charset="-78"/>
              </a:rPr>
              <a:t>راهبردهای مداخله ای </a:t>
            </a:r>
            <a:r>
              <a:rPr lang="fa-IR" u="sng" dirty="0">
                <a:cs typeface="B Nazanin" pitchFamily="2" charset="-78"/>
              </a:rPr>
              <a:t>مربوط به فرد</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427168" cy="796950"/>
          </a:xfrm>
        </p:spPr>
        <p:txBody>
          <a:bodyPr>
            <a:normAutofit fontScale="90000"/>
          </a:bodyPr>
          <a:lstStyle/>
          <a:p>
            <a:pPr algn="ctr"/>
            <a:r>
              <a:rPr lang="ar-SA" dirty="0">
                <a:cs typeface="B Nazanin" pitchFamily="2" charset="-78"/>
              </a:rPr>
              <a:t>منظور ما از اقدام به خودکشی چیست؟</a:t>
            </a:r>
            <a:br>
              <a:rPr lang="en-US" dirty="0">
                <a:cs typeface="B Nazanin" pitchFamily="2" charset="-78"/>
              </a:rPr>
            </a:br>
            <a:endParaRPr lang="fa-IR" dirty="0"/>
          </a:p>
        </p:txBody>
      </p:sp>
      <p:sp>
        <p:nvSpPr>
          <p:cNvPr id="3" name="Content Placeholder 2"/>
          <p:cNvSpPr>
            <a:spLocks noGrp="1"/>
          </p:cNvSpPr>
          <p:nvPr>
            <p:ph sz="quarter" idx="1"/>
          </p:nvPr>
        </p:nvSpPr>
        <p:spPr/>
        <p:txBody>
          <a:bodyPr>
            <a:normAutofit fontScale="85000" lnSpcReduction="10000"/>
          </a:bodyPr>
          <a:lstStyle/>
          <a:p>
            <a:pPr algn="just">
              <a:lnSpc>
                <a:spcPct val="170000"/>
              </a:lnSpc>
            </a:pPr>
            <a:r>
              <a:rPr lang="ar-SA" dirty="0">
                <a:cs typeface="B Nazanin" pitchFamily="2" charset="-78"/>
              </a:rPr>
              <a:t>در اقدام به </a:t>
            </a:r>
            <a:r>
              <a:rPr lang="ar-SA" dirty="0">
                <a:solidFill>
                  <a:srgbClr val="FF0000"/>
                </a:solidFill>
                <a:cs typeface="B Nazanin" pitchFamily="2" charset="-78"/>
              </a:rPr>
              <a:t>خودکشی نوجوان </a:t>
            </a:r>
            <a:r>
              <a:rPr lang="ar-SA" dirty="0">
                <a:cs typeface="B Nazanin" pitchFamily="2" charset="-78"/>
              </a:rPr>
              <a:t>یک اقدام یک </a:t>
            </a:r>
            <a:r>
              <a:rPr lang="ar-SA" u="sng" dirty="0">
                <a:solidFill>
                  <a:srgbClr val="FF0000"/>
                </a:solidFill>
                <a:cs typeface="B Nazanin" pitchFamily="2" charset="-78"/>
              </a:rPr>
              <a:t>فعالیت یا یک رفتاری </a:t>
            </a:r>
            <a:r>
              <a:rPr lang="ar-SA" dirty="0">
                <a:cs typeface="B Nazanin" pitchFamily="2" charset="-78"/>
              </a:rPr>
              <a:t>را انجام داده است اما </a:t>
            </a:r>
            <a:r>
              <a:rPr lang="ar-SA" dirty="0">
                <a:solidFill>
                  <a:srgbClr val="FF0000"/>
                </a:solidFill>
                <a:cs typeface="B Nazanin" pitchFamily="2" charset="-78"/>
              </a:rPr>
              <a:t>منجر به مر</a:t>
            </a:r>
            <a:r>
              <a:rPr lang="fa-IR" dirty="0">
                <a:solidFill>
                  <a:srgbClr val="FF0000"/>
                </a:solidFill>
                <a:cs typeface="B Nazanin" pitchFamily="2" charset="-78"/>
              </a:rPr>
              <a:t>گ </a:t>
            </a:r>
            <a:r>
              <a:rPr lang="ar-SA" dirty="0">
                <a:solidFill>
                  <a:srgbClr val="FF0000"/>
                </a:solidFill>
                <a:cs typeface="B Nazanin" pitchFamily="2" charset="-78"/>
              </a:rPr>
              <a:t>نشده </a:t>
            </a:r>
            <a:r>
              <a:rPr lang="ar-SA" dirty="0">
                <a:cs typeface="B Nazanin" pitchFamily="2" charset="-78"/>
              </a:rPr>
              <a:t>است </a:t>
            </a:r>
            <a:endParaRPr lang="fa-IR" dirty="0">
              <a:cs typeface="B Nazanin" pitchFamily="2" charset="-78"/>
            </a:endParaRPr>
          </a:p>
          <a:p>
            <a:pPr algn="just">
              <a:lnSpc>
                <a:spcPct val="170000"/>
              </a:lnSpc>
            </a:pPr>
            <a:r>
              <a:rPr lang="ar-SA" dirty="0">
                <a:cs typeface="B Nazanin" pitchFamily="2" charset="-78"/>
              </a:rPr>
              <a:t>اصطلاحاً </a:t>
            </a:r>
            <a:r>
              <a:rPr lang="ar-SA" dirty="0">
                <a:solidFill>
                  <a:srgbClr val="FF0000"/>
                </a:solidFill>
                <a:cs typeface="B Nazanin" pitchFamily="2" charset="-78"/>
              </a:rPr>
              <a:t>خودکشی ناکامل یا خودکشی غیر موفق می </a:t>
            </a:r>
            <a:r>
              <a:rPr lang="ar-SA" dirty="0">
                <a:cs typeface="B Nazanin" pitchFamily="2" charset="-78"/>
              </a:rPr>
              <a:t>گویند بهتر است </a:t>
            </a:r>
            <a:r>
              <a:rPr lang="ar-SA" dirty="0">
                <a:solidFill>
                  <a:srgbClr val="FF0000"/>
                </a:solidFill>
                <a:cs typeface="B Nazanin" pitchFamily="2" charset="-78"/>
              </a:rPr>
              <a:t>از کلمات موفق و کامل </a:t>
            </a:r>
            <a:r>
              <a:rPr lang="ar-SA" dirty="0">
                <a:cs typeface="B Nazanin" pitchFamily="2" charset="-78"/>
              </a:rPr>
              <a:t>استفاده نشود چون وقتی می گوییم </a:t>
            </a:r>
            <a:r>
              <a:rPr lang="ar-SA" dirty="0">
                <a:solidFill>
                  <a:srgbClr val="FF0000"/>
                </a:solidFill>
                <a:cs typeface="B Nazanin" pitchFamily="2" charset="-78"/>
              </a:rPr>
              <a:t>خودکشی موفق </a:t>
            </a:r>
            <a:r>
              <a:rPr lang="ar-SA" dirty="0">
                <a:cs typeface="B Nazanin" pitchFamily="2" charset="-78"/>
              </a:rPr>
              <a:t>مثل این است که </a:t>
            </a:r>
            <a:r>
              <a:rPr lang="ar-SA" dirty="0">
                <a:solidFill>
                  <a:srgbClr val="FF0000"/>
                </a:solidFill>
                <a:cs typeface="B Nazanin" pitchFamily="2" charset="-78"/>
              </a:rPr>
              <a:t>کار خوبی فرد </a:t>
            </a:r>
            <a:r>
              <a:rPr lang="ar-SA" dirty="0">
                <a:cs typeface="B Nazanin" pitchFamily="2" charset="-78"/>
              </a:rPr>
              <a:t>انجام داده است که موفق شده</a:t>
            </a:r>
            <a:r>
              <a:rPr lang="fa-IR" dirty="0">
                <a:cs typeface="B Nazanin" pitchFamily="2" charset="-78"/>
              </a:rPr>
              <a:t> است</a:t>
            </a:r>
          </a:p>
          <a:p>
            <a:pPr algn="just">
              <a:lnSpc>
                <a:spcPct val="170000"/>
              </a:lnSpc>
            </a:pPr>
            <a:r>
              <a:rPr lang="ar-SA" dirty="0">
                <a:cs typeface="B Nazanin" pitchFamily="2" charset="-78"/>
              </a:rPr>
              <a:t> بهتر است </a:t>
            </a:r>
            <a:r>
              <a:rPr lang="ar-SA" dirty="0">
                <a:solidFill>
                  <a:srgbClr val="FF0000"/>
                </a:solidFill>
                <a:cs typeface="B Nazanin" pitchFamily="2" charset="-78"/>
              </a:rPr>
              <a:t>بگوییم اقدام به خودکشی </a:t>
            </a:r>
            <a:r>
              <a:rPr lang="fa-IR" dirty="0">
                <a:solidFill>
                  <a:srgbClr val="FF0000"/>
                </a:solidFill>
                <a:cs typeface="B Nazanin" pitchFamily="2" charset="-78"/>
              </a:rPr>
              <a:t> </a:t>
            </a:r>
            <a:r>
              <a:rPr lang="ar-SA" dirty="0">
                <a:solidFill>
                  <a:srgbClr val="FF0000"/>
                </a:solidFill>
                <a:cs typeface="B Nazanin" pitchFamily="2" charset="-78"/>
              </a:rPr>
              <a:t> </a:t>
            </a:r>
            <a:endParaRPr lang="fa-IR" dirty="0">
              <a:solidFill>
                <a:srgbClr val="FF0000"/>
              </a:solidFill>
              <a:cs typeface="B Nazanin" pitchFamily="2" charset="-78"/>
            </a:endParaRPr>
          </a:p>
          <a:p>
            <a:pPr algn="just">
              <a:lnSpc>
                <a:spcPct val="170000"/>
              </a:lnSpc>
            </a:pPr>
            <a:r>
              <a:rPr lang="ar-SA" dirty="0">
                <a:cs typeface="B Nazanin" pitchFamily="2" charset="-78"/>
              </a:rPr>
              <a:t>مثال از بلندی پر</a:t>
            </a:r>
            <a:r>
              <a:rPr lang="fa-IR" dirty="0">
                <a:cs typeface="B Nazanin" pitchFamily="2" charset="-78"/>
              </a:rPr>
              <a:t>ت</a:t>
            </a:r>
            <a:r>
              <a:rPr lang="ar-SA" dirty="0">
                <a:cs typeface="B Nazanin" pitchFamily="2" charset="-78"/>
              </a:rPr>
              <a:t> کرده </a:t>
            </a:r>
            <a:endParaRPr lang="fa-IR" dirty="0">
              <a:cs typeface="B Nazanin" pitchFamily="2" charset="-78"/>
            </a:endParaRPr>
          </a:p>
          <a:p>
            <a:pPr algn="just">
              <a:lnSpc>
                <a:spcPct val="170000"/>
              </a:lnSpc>
            </a:pPr>
            <a:r>
              <a:rPr lang="ar-SA" dirty="0">
                <a:cs typeface="B Nazanin" pitchFamily="2" charset="-78"/>
              </a:rPr>
              <a:t>دارو خورده است</a:t>
            </a:r>
            <a:r>
              <a:rPr lang="fa-IR" dirty="0">
                <a:cs typeface="B Nazanin" pitchFamily="2" charset="-78"/>
              </a:rPr>
              <a:t> </a:t>
            </a:r>
          </a:p>
          <a:p>
            <a:pPr algn="just">
              <a:lnSpc>
                <a:spcPct val="170000"/>
              </a:lnSpc>
            </a:pPr>
            <a:r>
              <a:rPr lang="fa-IR" dirty="0">
                <a:cs typeface="B Nazanin" pitchFamily="2" charset="-78"/>
              </a:rPr>
              <a:t>تی</a:t>
            </a:r>
            <a:r>
              <a:rPr lang="ar-SA" dirty="0">
                <a:cs typeface="B Nazanin" pitchFamily="2" charset="-78"/>
              </a:rPr>
              <a:t>غ زده اما هنوز فوت نکرده و منجر به مرگ نشده است</a:t>
            </a:r>
            <a:endParaRPr lang="fa-IR" dirty="0">
              <a:cs typeface="B Nazanin" pitchFamily="2" charset="-78"/>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457200" y="1600200"/>
            <a:ext cx="8003232" cy="4873752"/>
          </a:xfrm>
        </p:spPr>
        <p:txBody>
          <a:bodyPr>
            <a:normAutofit/>
          </a:bodyPr>
          <a:lstStyle/>
          <a:p>
            <a:pPr algn="just">
              <a:lnSpc>
                <a:spcPct val="170000"/>
              </a:lnSpc>
            </a:pPr>
            <a:r>
              <a:rPr lang="ar-SA" dirty="0">
                <a:cs typeface="B Nazanin" pitchFamily="2" charset="-78"/>
              </a:rPr>
              <a:t> اما در مورد </a:t>
            </a:r>
            <a:r>
              <a:rPr lang="ar-SA" dirty="0">
                <a:solidFill>
                  <a:srgbClr val="FF0000"/>
                </a:solidFill>
                <a:cs typeface="B Nazanin" pitchFamily="2" charset="-78"/>
              </a:rPr>
              <a:t>تهدید به خودکشی و ژست خودکشی </a:t>
            </a:r>
            <a:r>
              <a:rPr lang="ar-SA" dirty="0">
                <a:cs typeface="B Nazanin" pitchFamily="2" charset="-78"/>
              </a:rPr>
              <a:t>مقداری </a:t>
            </a:r>
            <a:r>
              <a:rPr lang="ar-SA" u="sng" dirty="0">
                <a:solidFill>
                  <a:srgbClr val="FF0000"/>
                </a:solidFill>
                <a:cs typeface="B Nazanin" pitchFamily="2" charset="-78"/>
              </a:rPr>
              <a:t>مسئله متفاوت </a:t>
            </a:r>
            <a:r>
              <a:rPr lang="ar-SA" dirty="0">
                <a:cs typeface="B Nazanin" pitchFamily="2" charset="-78"/>
              </a:rPr>
              <a:t>است یعنی </a:t>
            </a:r>
            <a:r>
              <a:rPr lang="ar-SA" dirty="0">
                <a:solidFill>
                  <a:srgbClr val="FF0000"/>
                </a:solidFill>
                <a:cs typeface="B Nazanin" pitchFamily="2" charset="-78"/>
              </a:rPr>
              <a:t>نوع اقدامات ما متفاوت است </a:t>
            </a:r>
            <a:endParaRPr lang="fa-IR" dirty="0">
              <a:cs typeface="B Nazanin" pitchFamily="2" charset="-78"/>
            </a:endParaRPr>
          </a:p>
          <a:p>
            <a:pPr algn="just">
              <a:lnSpc>
                <a:spcPct val="170000"/>
              </a:lnSpc>
            </a:pPr>
            <a:r>
              <a:rPr lang="ar-SA" dirty="0">
                <a:solidFill>
                  <a:srgbClr val="FF0000"/>
                </a:solidFill>
                <a:cs typeface="B Nazanin" pitchFamily="2" charset="-78"/>
              </a:rPr>
              <a:t>تمایلات خودکشی </a:t>
            </a:r>
            <a:r>
              <a:rPr lang="fa-IR" dirty="0">
                <a:cs typeface="B Nazanin" pitchFamily="2" charset="-78"/>
              </a:rPr>
              <a:t>: </a:t>
            </a:r>
            <a:r>
              <a:rPr lang="ar-SA" dirty="0">
                <a:cs typeface="B Nazanin" pitchFamily="2" charset="-78"/>
              </a:rPr>
              <a:t>یعنی نوجوان اقدامی نکرده است اما </a:t>
            </a:r>
            <a:r>
              <a:rPr lang="ar-SA" dirty="0">
                <a:solidFill>
                  <a:srgbClr val="FF0000"/>
                </a:solidFill>
                <a:cs typeface="B Nazanin" pitchFamily="2" charset="-78"/>
              </a:rPr>
              <a:t>افکار و اندیشه‌های جدی برای آسیب رساندن به خود دارد</a:t>
            </a:r>
            <a:r>
              <a:rPr lang="ar-SA" dirty="0">
                <a:cs typeface="B Nazanin" pitchFamily="2" charset="-78"/>
              </a:rPr>
              <a:t> </a:t>
            </a:r>
            <a:endParaRPr lang="fa-IR" dirty="0">
              <a:cs typeface="B Nazanin" pitchFamily="2" charset="-78"/>
            </a:endParaRPr>
          </a:p>
          <a:p>
            <a:pPr algn="just">
              <a:lnSpc>
                <a:spcPct val="170000"/>
              </a:lnSpc>
            </a:pPr>
            <a:r>
              <a:rPr lang="ar-SA" dirty="0">
                <a:cs typeface="B Nazanin" pitchFamily="2" charset="-78"/>
              </a:rPr>
              <a:t>یعنی به خودکشی جدی فکر می کند اما تاکنون اقدامی نکرده است، </a:t>
            </a:r>
            <a:endParaRPr lang="fa-IR" dirty="0">
              <a:cs typeface="B Nazanin" pitchFamily="2" charset="-78"/>
            </a:endParaRPr>
          </a:p>
          <a:p>
            <a:endParaRPr lang="fa-I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18058"/>
          </a:xfrm>
        </p:spPr>
        <p:txBody>
          <a:bodyPr>
            <a:normAutofit fontScale="90000"/>
          </a:bodyPr>
          <a:lstStyle/>
          <a:p>
            <a:endParaRPr lang="fa-IR" dirty="0"/>
          </a:p>
        </p:txBody>
      </p:sp>
      <p:sp>
        <p:nvSpPr>
          <p:cNvPr id="3" name="Content Placeholder 2"/>
          <p:cNvSpPr>
            <a:spLocks noGrp="1"/>
          </p:cNvSpPr>
          <p:nvPr>
            <p:ph sz="quarter" idx="1"/>
          </p:nvPr>
        </p:nvSpPr>
        <p:spPr>
          <a:xfrm>
            <a:off x="457200" y="1196752"/>
            <a:ext cx="8075240" cy="5277200"/>
          </a:xfrm>
        </p:spPr>
        <p:txBody>
          <a:bodyPr>
            <a:normAutofit fontScale="92500" lnSpcReduction="20000"/>
          </a:bodyPr>
          <a:lstStyle/>
          <a:p>
            <a:pPr algn="just">
              <a:lnSpc>
                <a:spcPct val="170000"/>
              </a:lnSpc>
            </a:pPr>
            <a:r>
              <a:rPr lang="ar-SA" dirty="0">
                <a:cs typeface="B Nazanin" pitchFamily="2" charset="-78"/>
              </a:rPr>
              <a:t>بحث </a:t>
            </a:r>
            <a:r>
              <a:rPr lang="ar-SA" u="sng" dirty="0">
                <a:solidFill>
                  <a:srgbClr val="FF0000"/>
                </a:solidFill>
                <a:cs typeface="B Nazanin" pitchFamily="2" charset="-78"/>
              </a:rPr>
              <a:t>اقدام به خودکشی و تمایلات خودکشی </a:t>
            </a:r>
            <a:r>
              <a:rPr lang="ar-SA" dirty="0">
                <a:cs typeface="B Nazanin" pitchFamily="2" charset="-78"/>
              </a:rPr>
              <a:t>اورژانس روانپزشکی هستند </a:t>
            </a:r>
            <a:endParaRPr lang="fa-IR" dirty="0">
              <a:cs typeface="B Nazanin" pitchFamily="2" charset="-78"/>
            </a:endParaRPr>
          </a:p>
          <a:p>
            <a:pPr algn="just">
              <a:lnSpc>
                <a:spcPct val="170000"/>
              </a:lnSpc>
            </a:pPr>
            <a:r>
              <a:rPr lang="ar-SA" dirty="0">
                <a:cs typeface="B Nazanin" pitchFamily="2" charset="-78"/>
              </a:rPr>
              <a:t>یعنی نوجوان</a:t>
            </a:r>
            <a:r>
              <a:rPr lang="fa-IR" dirty="0">
                <a:cs typeface="B Nazanin" pitchFamily="2" charset="-78"/>
              </a:rPr>
              <a:t>ی </a:t>
            </a:r>
            <a:r>
              <a:rPr lang="ar-SA" dirty="0">
                <a:cs typeface="B Nazanin" pitchFamily="2" charset="-78"/>
              </a:rPr>
              <a:t>که سابقه خودکشی دارد</a:t>
            </a:r>
            <a:endParaRPr lang="fa-IR" dirty="0">
              <a:cs typeface="B Nazanin" pitchFamily="2" charset="-78"/>
            </a:endParaRPr>
          </a:p>
          <a:p>
            <a:pPr algn="just">
              <a:lnSpc>
                <a:spcPct val="170000"/>
              </a:lnSpc>
            </a:pPr>
            <a:r>
              <a:rPr lang="ar-SA" dirty="0">
                <a:cs typeface="B Nazanin" pitchFamily="2" charset="-78"/>
              </a:rPr>
              <a:t> یا اقدام به خودکشی داشته </a:t>
            </a:r>
            <a:endParaRPr lang="fa-IR" dirty="0">
              <a:cs typeface="B Nazanin" pitchFamily="2" charset="-78"/>
            </a:endParaRPr>
          </a:p>
          <a:p>
            <a:pPr algn="just">
              <a:lnSpc>
                <a:spcPct val="170000"/>
              </a:lnSpc>
            </a:pPr>
            <a:r>
              <a:rPr lang="ar-SA" dirty="0">
                <a:cs typeface="B Nazanin" pitchFamily="2" charset="-78"/>
              </a:rPr>
              <a:t>یا تمایلات جدی به خودکشی دارد حتماً باید </a:t>
            </a:r>
            <a:r>
              <a:rPr lang="ar-SA" b="1" u="sng" dirty="0">
                <a:cs typeface="B Nazanin" pitchFamily="2" charset="-78"/>
              </a:rPr>
              <a:t>به یک روانپزشک </a:t>
            </a:r>
            <a:r>
              <a:rPr lang="fa-IR" dirty="0">
                <a:cs typeface="B Nazanin" pitchFamily="2" charset="-78"/>
              </a:rPr>
              <a:t>ارجاع</a:t>
            </a:r>
            <a:r>
              <a:rPr lang="ar-SA" dirty="0">
                <a:cs typeface="B Nazanin" pitchFamily="2" charset="-78"/>
              </a:rPr>
              <a:t> شود و حتماً بستری گردد </a:t>
            </a:r>
            <a:r>
              <a:rPr lang="fa-IR" dirty="0">
                <a:cs typeface="B Nazanin" pitchFamily="2" charset="-78"/>
              </a:rPr>
              <a:t>.</a:t>
            </a:r>
          </a:p>
          <a:p>
            <a:pPr algn="just">
              <a:lnSpc>
                <a:spcPct val="170000"/>
              </a:lnSpc>
            </a:pPr>
            <a:r>
              <a:rPr lang="ar-SA" dirty="0">
                <a:cs typeface="B Nazanin" pitchFamily="2" charset="-78"/>
              </a:rPr>
              <a:t>دو مفهوم که برای شما جالب است شامل</a:t>
            </a:r>
            <a:r>
              <a:rPr lang="fa-IR" dirty="0">
                <a:cs typeface="B Nazanin" pitchFamily="2" charset="-78"/>
              </a:rPr>
              <a:t>:</a:t>
            </a:r>
          </a:p>
          <a:p>
            <a:pPr algn="just">
              <a:lnSpc>
                <a:spcPct val="170000"/>
              </a:lnSpc>
            </a:pPr>
            <a:r>
              <a:rPr lang="fa-IR" dirty="0">
                <a:cs typeface="B Nazanin" pitchFamily="2" charset="-78"/>
              </a:rPr>
              <a:t>1-</a:t>
            </a:r>
            <a:r>
              <a:rPr lang="ar-SA" dirty="0">
                <a:solidFill>
                  <a:srgbClr val="FF0000"/>
                </a:solidFill>
                <a:cs typeface="B Nazanin" pitchFamily="2" charset="-78"/>
              </a:rPr>
              <a:t>تهدید</a:t>
            </a:r>
            <a:r>
              <a:rPr lang="ar-SA" dirty="0">
                <a:cs typeface="B Nazanin" pitchFamily="2" charset="-78"/>
              </a:rPr>
              <a:t> به خودکشی </a:t>
            </a:r>
            <a:endParaRPr lang="fa-IR" dirty="0">
              <a:cs typeface="B Nazanin" pitchFamily="2" charset="-78"/>
            </a:endParaRPr>
          </a:p>
          <a:p>
            <a:pPr algn="just">
              <a:lnSpc>
                <a:spcPct val="170000"/>
              </a:lnSpc>
            </a:pPr>
            <a:r>
              <a:rPr lang="fa-IR" dirty="0">
                <a:cs typeface="B Nazanin" pitchFamily="2" charset="-78"/>
              </a:rPr>
              <a:t>2-</a:t>
            </a:r>
            <a:r>
              <a:rPr lang="ar-SA" dirty="0">
                <a:solidFill>
                  <a:srgbClr val="FF0000"/>
                </a:solidFill>
                <a:cs typeface="B Nazanin" pitchFamily="2" charset="-78"/>
              </a:rPr>
              <a:t>ژست </a:t>
            </a:r>
            <a:r>
              <a:rPr lang="ar-SA" dirty="0">
                <a:cs typeface="B Nazanin" pitchFamily="2" charset="-78"/>
              </a:rPr>
              <a:t>خودکشی </a:t>
            </a:r>
            <a:endParaRPr lang="fa-IR" dirty="0">
              <a:cs typeface="B Nazanin" pitchFamily="2" charset="-78"/>
            </a:endParaRPr>
          </a:p>
          <a:p>
            <a:pPr algn="just">
              <a:lnSpc>
                <a:spcPct val="170000"/>
              </a:lnSpc>
            </a:pPr>
            <a:r>
              <a:rPr lang="ar-SA" dirty="0">
                <a:cs typeface="B Nazanin" pitchFamily="2" charset="-78"/>
              </a:rPr>
              <a:t> خیلی از نوجوانان این دو نوع خودکشی را دارند، </a:t>
            </a:r>
            <a:endParaRPr lang="fa-IR" dirty="0">
              <a:cs typeface="B Nazanin" pitchFamily="2" charset="-78"/>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p:txBody>
          <a:bodyPr/>
          <a:lstStyle/>
          <a:p>
            <a:pPr algn="just">
              <a:lnSpc>
                <a:spcPct val="170000"/>
              </a:lnSpc>
            </a:pPr>
            <a:r>
              <a:rPr lang="fa-IR" dirty="0">
                <a:solidFill>
                  <a:srgbClr val="FF0000"/>
                </a:solidFill>
                <a:cs typeface="B Nazanin" pitchFamily="2" charset="-78"/>
              </a:rPr>
              <a:t>ت</a:t>
            </a:r>
            <a:r>
              <a:rPr lang="ar-SA" dirty="0">
                <a:solidFill>
                  <a:srgbClr val="FF0000"/>
                </a:solidFill>
                <a:cs typeface="B Nazanin" pitchFamily="2" charset="-78"/>
              </a:rPr>
              <a:t>هدید به خودکشی </a:t>
            </a:r>
            <a:r>
              <a:rPr lang="fa-IR" dirty="0">
                <a:solidFill>
                  <a:srgbClr val="FF0000"/>
                </a:solidFill>
                <a:cs typeface="B Nazanin" pitchFamily="2" charset="-78"/>
              </a:rPr>
              <a:t>: </a:t>
            </a:r>
            <a:r>
              <a:rPr lang="ar-SA" dirty="0">
                <a:cs typeface="B Nazanin" pitchFamily="2" charset="-78"/>
              </a:rPr>
              <a:t>در تهدید به خودکشی </a:t>
            </a:r>
            <a:r>
              <a:rPr lang="fa-IR" dirty="0">
                <a:cs typeface="B Nazanin" pitchFamily="2" charset="-78"/>
              </a:rPr>
              <a:t>فردیا</a:t>
            </a:r>
            <a:r>
              <a:rPr lang="ar-SA" dirty="0">
                <a:cs typeface="B Nazanin" pitchFamily="2" charset="-78"/>
              </a:rPr>
              <a:t>نوجوان </a:t>
            </a:r>
            <a:r>
              <a:rPr lang="ar-SA" dirty="0">
                <a:solidFill>
                  <a:srgbClr val="FF0000"/>
                </a:solidFill>
                <a:cs typeface="B Nazanin" pitchFamily="2" charset="-78"/>
              </a:rPr>
              <a:t>تمایلی ندارد </a:t>
            </a:r>
            <a:r>
              <a:rPr lang="ar-SA" dirty="0">
                <a:cs typeface="B Nazanin" pitchFamily="2" charset="-78"/>
              </a:rPr>
              <a:t>اگر تمایل داشت </a:t>
            </a:r>
            <a:r>
              <a:rPr lang="fa-IR" dirty="0">
                <a:cs typeface="B Nazanin" pitchFamily="2" charset="-78"/>
              </a:rPr>
              <a:t>اسمش رو</a:t>
            </a:r>
            <a:r>
              <a:rPr lang="ar-SA" dirty="0">
                <a:cs typeface="B Nazanin" pitchFamily="2" charset="-78"/>
              </a:rPr>
              <a:t>تمایل به خودکشی </a:t>
            </a:r>
            <a:r>
              <a:rPr lang="fa-IR" dirty="0">
                <a:cs typeface="B Nazanin" pitchFamily="2" charset="-78"/>
              </a:rPr>
              <a:t>می گذاشتیم </a:t>
            </a:r>
          </a:p>
          <a:p>
            <a:pPr algn="just">
              <a:lnSpc>
                <a:spcPct val="170000"/>
              </a:lnSpc>
            </a:pPr>
            <a:r>
              <a:rPr lang="ar-SA" dirty="0">
                <a:cs typeface="B Nazanin" pitchFamily="2" charset="-78"/>
              </a:rPr>
              <a:t>خودکشی </a:t>
            </a:r>
            <a:r>
              <a:rPr lang="ar-SA" u="sng" dirty="0">
                <a:solidFill>
                  <a:srgbClr val="FF0000"/>
                </a:solidFill>
                <a:cs typeface="B Nazanin" pitchFamily="2" charset="-78"/>
              </a:rPr>
              <a:t>ابزاری برای به</a:t>
            </a:r>
            <a:r>
              <a:rPr lang="fa-IR" u="sng" dirty="0">
                <a:solidFill>
                  <a:srgbClr val="FF0000"/>
                </a:solidFill>
                <a:cs typeface="B Nazanin" pitchFamily="2" charset="-78"/>
              </a:rPr>
              <a:t> </a:t>
            </a:r>
            <a:r>
              <a:rPr lang="ar-SA" u="sng" dirty="0">
                <a:solidFill>
                  <a:srgbClr val="FF0000"/>
                </a:solidFill>
                <a:cs typeface="B Nazanin" pitchFamily="2" charset="-78"/>
              </a:rPr>
              <a:t> </a:t>
            </a:r>
            <a:r>
              <a:rPr lang="fa-IR" u="sng" dirty="0">
                <a:solidFill>
                  <a:srgbClr val="FF0000"/>
                </a:solidFill>
                <a:cs typeface="B Nazanin" pitchFamily="2" charset="-78"/>
              </a:rPr>
              <a:t>دست</a:t>
            </a:r>
            <a:r>
              <a:rPr lang="ar-SA" u="sng" dirty="0">
                <a:solidFill>
                  <a:srgbClr val="FF0000"/>
                </a:solidFill>
                <a:cs typeface="B Nazanin" pitchFamily="2" charset="-78"/>
              </a:rPr>
              <a:t> آوردن منافع</a:t>
            </a:r>
            <a:endParaRPr lang="fa-IR" dirty="0">
              <a:cs typeface="B Nazanin" pitchFamily="2" charset="-78"/>
            </a:endParaRPr>
          </a:p>
          <a:p>
            <a:pPr algn="just">
              <a:lnSpc>
                <a:spcPct val="170000"/>
              </a:lnSpc>
            </a:pPr>
            <a:r>
              <a:rPr lang="ar-SA" dirty="0">
                <a:cs typeface="B Nazanin" pitchFamily="2" charset="-78"/>
              </a:rPr>
              <a:t>مثال </a:t>
            </a:r>
            <a:r>
              <a:rPr lang="fa-IR" dirty="0">
                <a:cs typeface="B Nazanin" pitchFamily="2" charset="-78"/>
              </a:rPr>
              <a:t>: </a:t>
            </a:r>
            <a:r>
              <a:rPr lang="ar-SA" dirty="0">
                <a:cs typeface="B Nazanin" pitchFamily="2" charset="-78"/>
              </a:rPr>
              <a:t>اگر </a:t>
            </a:r>
            <a:r>
              <a:rPr lang="ar-SA" dirty="0">
                <a:solidFill>
                  <a:srgbClr val="FF0000"/>
                </a:solidFill>
                <a:cs typeface="B Nazanin" pitchFamily="2" charset="-78"/>
              </a:rPr>
              <a:t>فلان چیز را برایم نخرید خودم را می‌کشم </a:t>
            </a:r>
            <a:endParaRPr lang="fa-IR" dirty="0">
              <a:solidFill>
                <a:srgbClr val="FF0000"/>
              </a:solidFill>
              <a:cs typeface="B Nazanin" pitchFamily="2" charset="-78"/>
            </a:endParaRPr>
          </a:p>
          <a:p>
            <a:pPr algn="just">
              <a:lnSpc>
                <a:spcPct val="170000"/>
              </a:lnSpc>
            </a:pPr>
            <a:r>
              <a:rPr lang="ar-SA" dirty="0">
                <a:cs typeface="B Nazanin" pitchFamily="2" charset="-78"/>
              </a:rPr>
              <a:t>ولی به خودکشی </a:t>
            </a:r>
            <a:r>
              <a:rPr lang="ar-SA" dirty="0">
                <a:solidFill>
                  <a:srgbClr val="FF0000"/>
                </a:solidFill>
                <a:cs typeface="B Nazanin" pitchFamily="2" charset="-78"/>
              </a:rPr>
              <a:t>فکر نمی‌کند </a:t>
            </a:r>
            <a:endParaRPr lang="fa-IR" dirty="0">
              <a:solidFill>
                <a:srgbClr val="FF0000"/>
              </a:solidFill>
              <a:cs typeface="B Nazanin" pitchFamily="2" charset="-78"/>
            </a:endParaRPr>
          </a:p>
          <a:p>
            <a:pPr algn="just">
              <a:lnSpc>
                <a:spcPct val="170000"/>
              </a:lnSpc>
            </a:pPr>
            <a:r>
              <a:rPr lang="ar-SA" dirty="0">
                <a:cs typeface="B Nazanin" pitchFamily="2" charset="-78"/>
              </a:rPr>
              <a:t>خودکشی به عنوان یک </a:t>
            </a:r>
            <a:r>
              <a:rPr lang="ar-SA" u="sng" dirty="0">
                <a:solidFill>
                  <a:srgbClr val="FF0000"/>
                </a:solidFill>
                <a:cs typeface="B Nazanin" pitchFamily="2" charset="-78"/>
              </a:rPr>
              <a:t>نفع ثانویه</a:t>
            </a:r>
            <a:endParaRPr lang="fa-IR" dirty="0">
              <a:cs typeface="B Nazanin" pitchFamily="2" charset="-78"/>
            </a:endParaRPr>
          </a:p>
          <a:p>
            <a:endParaRPr lang="fa-I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457200" y="1600200"/>
            <a:ext cx="8147248" cy="4873752"/>
          </a:xfrm>
        </p:spPr>
        <p:txBody>
          <a:bodyPr>
            <a:normAutofit fontScale="77500" lnSpcReduction="20000"/>
          </a:bodyPr>
          <a:lstStyle/>
          <a:p>
            <a:pPr algn="just">
              <a:lnSpc>
                <a:spcPct val="150000"/>
              </a:lnSpc>
            </a:pPr>
            <a:r>
              <a:rPr lang="ar-SA" dirty="0">
                <a:solidFill>
                  <a:srgbClr val="FF0000"/>
                </a:solidFill>
                <a:cs typeface="B Nazanin" pitchFamily="2" charset="-78"/>
              </a:rPr>
              <a:t>نفع ثانویه چیست</a:t>
            </a:r>
            <a:r>
              <a:rPr lang="fa-IR" dirty="0">
                <a:solidFill>
                  <a:srgbClr val="FF0000"/>
                </a:solidFill>
                <a:cs typeface="B Nazanin" pitchFamily="2" charset="-78"/>
              </a:rPr>
              <a:t>:</a:t>
            </a:r>
            <a:r>
              <a:rPr lang="ar-SA" dirty="0">
                <a:solidFill>
                  <a:srgbClr val="FF0000"/>
                </a:solidFill>
                <a:cs typeface="B Nazanin" pitchFamily="2" charset="-78"/>
              </a:rPr>
              <a:t> </a:t>
            </a:r>
            <a:r>
              <a:rPr lang="ar-SA" dirty="0">
                <a:cs typeface="B Nazanin" pitchFamily="2" charset="-78"/>
              </a:rPr>
              <a:t>یعنی خودکشی یک ابزار</a:t>
            </a:r>
            <a:r>
              <a:rPr lang="fa-IR" dirty="0">
                <a:cs typeface="B Nazanin" pitchFamily="2" charset="-78"/>
              </a:rPr>
              <a:t>است</a:t>
            </a:r>
            <a:r>
              <a:rPr lang="ar-SA" dirty="0">
                <a:cs typeface="B Nazanin" pitchFamily="2" charset="-78"/>
              </a:rPr>
              <a:t> برای</a:t>
            </a:r>
            <a:r>
              <a:rPr lang="fa-IR" dirty="0">
                <a:cs typeface="B Nazanin" pitchFamily="2" charset="-78"/>
              </a:rPr>
              <a:t> اینکه </a:t>
            </a:r>
            <a:r>
              <a:rPr lang="ar-SA" dirty="0">
                <a:cs typeface="B Nazanin" pitchFamily="2" charset="-78"/>
              </a:rPr>
              <a:t>به خواسته اش برس</a:t>
            </a:r>
            <a:r>
              <a:rPr lang="fa-IR" dirty="0">
                <a:cs typeface="B Nazanin" pitchFamily="2" charset="-78"/>
              </a:rPr>
              <a:t>د</a:t>
            </a:r>
            <a:r>
              <a:rPr lang="ar-SA" dirty="0">
                <a:cs typeface="B Nazanin" pitchFamily="2" charset="-78"/>
              </a:rPr>
              <a:t> پس یک سری کارها می‌کند که انگار من می خواهم خودم را بکشم </a:t>
            </a:r>
            <a:r>
              <a:rPr lang="fa-IR" dirty="0">
                <a:cs typeface="B Nazanin" pitchFamily="2" charset="-78"/>
              </a:rPr>
              <a:t>.</a:t>
            </a:r>
          </a:p>
          <a:p>
            <a:pPr algn="just">
              <a:lnSpc>
                <a:spcPct val="150000"/>
              </a:lnSpc>
            </a:pPr>
            <a:r>
              <a:rPr lang="ar-SA" dirty="0">
                <a:cs typeface="B Nazanin" pitchFamily="2" charset="-78"/>
              </a:rPr>
              <a:t>اگر این </a:t>
            </a:r>
            <a:r>
              <a:rPr lang="fa-IR" dirty="0">
                <a:cs typeface="B Nazanin" pitchFamily="2" charset="-78"/>
              </a:rPr>
              <a:t>دختر را برام نگیرید</a:t>
            </a:r>
            <a:r>
              <a:rPr lang="ar-SA" dirty="0">
                <a:cs typeface="B Nazanin" pitchFamily="2" charset="-78"/>
              </a:rPr>
              <a:t>خودم را می‌کشم </a:t>
            </a:r>
            <a:endParaRPr lang="fa-IR" dirty="0">
              <a:cs typeface="B Nazanin" pitchFamily="2" charset="-78"/>
            </a:endParaRPr>
          </a:p>
          <a:p>
            <a:pPr algn="just">
              <a:lnSpc>
                <a:spcPct val="150000"/>
              </a:lnSpc>
            </a:pPr>
            <a:r>
              <a:rPr lang="ar-SA" dirty="0">
                <a:solidFill>
                  <a:srgbClr val="FF0000"/>
                </a:solidFill>
                <a:cs typeface="B Nazanin" pitchFamily="2" charset="-78"/>
              </a:rPr>
              <a:t>اما ژست خودکشی </a:t>
            </a:r>
            <a:r>
              <a:rPr lang="fa-IR" dirty="0">
                <a:cs typeface="B Nazanin" pitchFamily="2" charset="-78"/>
              </a:rPr>
              <a:t>:</a:t>
            </a:r>
            <a:r>
              <a:rPr lang="ar-SA" dirty="0">
                <a:cs typeface="B Nazanin" pitchFamily="2" charset="-78"/>
              </a:rPr>
              <a:t> </a:t>
            </a:r>
            <a:r>
              <a:rPr lang="fa-IR" dirty="0">
                <a:cs typeface="B Nazanin" pitchFamily="2" charset="-78"/>
              </a:rPr>
              <a:t> </a:t>
            </a:r>
            <a:r>
              <a:rPr lang="ar-SA" dirty="0">
                <a:cs typeface="B Nazanin" pitchFamily="2" charset="-78"/>
              </a:rPr>
              <a:t> تهدید نمی‌کند بلکه </a:t>
            </a:r>
            <a:r>
              <a:rPr lang="ar-SA" u="sng" dirty="0">
                <a:solidFill>
                  <a:srgbClr val="FF0000"/>
                </a:solidFill>
                <a:cs typeface="B Nazanin" pitchFamily="2" charset="-78"/>
              </a:rPr>
              <a:t>ادای خودکشی </a:t>
            </a:r>
            <a:r>
              <a:rPr lang="ar-SA" dirty="0">
                <a:cs typeface="B Nazanin" pitchFamily="2" charset="-78"/>
              </a:rPr>
              <a:t>را در می آورد</a:t>
            </a:r>
            <a:endParaRPr lang="fa-IR" dirty="0">
              <a:cs typeface="B Nazanin" pitchFamily="2" charset="-78"/>
            </a:endParaRPr>
          </a:p>
          <a:p>
            <a:pPr algn="just">
              <a:lnSpc>
                <a:spcPct val="150000"/>
              </a:lnSpc>
            </a:pPr>
            <a:r>
              <a:rPr lang="ar-SA" dirty="0">
                <a:cs typeface="B Nazanin" pitchFamily="2" charset="-78"/>
              </a:rPr>
              <a:t> مثال رو پروفایلش </a:t>
            </a:r>
            <a:r>
              <a:rPr lang="ar-SA" dirty="0">
                <a:solidFill>
                  <a:srgbClr val="FF0000"/>
                </a:solidFill>
                <a:cs typeface="B Nazanin" pitchFamily="2" charset="-78"/>
              </a:rPr>
              <a:t>عکس خون و تیغ </a:t>
            </a:r>
            <a:r>
              <a:rPr lang="ar-SA" dirty="0">
                <a:cs typeface="B Nazanin" pitchFamily="2" charset="-78"/>
              </a:rPr>
              <a:t>می گذارد</a:t>
            </a:r>
            <a:endParaRPr lang="fa-IR" dirty="0">
              <a:cs typeface="B Nazanin" pitchFamily="2" charset="-78"/>
            </a:endParaRPr>
          </a:p>
          <a:p>
            <a:pPr algn="just">
              <a:lnSpc>
                <a:spcPct val="150000"/>
              </a:lnSpc>
            </a:pPr>
            <a:r>
              <a:rPr lang="ar-SA" dirty="0">
                <a:cs typeface="B Nazanin" pitchFamily="2" charset="-78"/>
              </a:rPr>
              <a:t>به مادرش می‌گوید </a:t>
            </a:r>
            <a:r>
              <a:rPr lang="ar-SA" dirty="0">
                <a:solidFill>
                  <a:srgbClr val="FF0000"/>
                </a:solidFill>
                <a:cs typeface="B Nazanin" pitchFamily="2" charset="-78"/>
              </a:rPr>
              <a:t>آدم اگر بمیر</a:t>
            </a:r>
            <a:r>
              <a:rPr lang="fa-IR" dirty="0">
                <a:solidFill>
                  <a:srgbClr val="FF0000"/>
                </a:solidFill>
                <a:cs typeface="B Nazanin" pitchFamily="2" charset="-78"/>
              </a:rPr>
              <a:t>د</a:t>
            </a:r>
            <a:r>
              <a:rPr lang="ar-SA" dirty="0">
                <a:solidFill>
                  <a:srgbClr val="FF0000"/>
                </a:solidFill>
                <a:cs typeface="B Nazanin" pitchFamily="2" charset="-78"/>
              </a:rPr>
              <a:t> راحت </a:t>
            </a:r>
            <a:r>
              <a:rPr lang="ar-SA" dirty="0">
                <a:cs typeface="B Nazanin" pitchFamily="2" charset="-78"/>
              </a:rPr>
              <a:t>می</a:t>
            </a:r>
            <a:r>
              <a:rPr lang="fa-IR" dirty="0">
                <a:cs typeface="B Nazanin" pitchFamily="2" charset="-78"/>
              </a:rPr>
              <a:t> </a:t>
            </a:r>
            <a:r>
              <a:rPr lang="ar-SA" dirty="0">
                <a:cs typeface="B Nazanin" pitchFamily="2" charset="-78"/>
              </a:rPr>
              <a:t>ش</a:t>
            </a:r>
            <a:r>
              <a:rPr lang="fa-IR" dirty="0">
                <a:cs typeface="B Nazanin" pitchFamily="2" charset="-78"/>
              </a:rPr>
              <a:t>ود</a:t>
            </a:r>
          </a:p>
          <a:p>
            <a:pPr algn="just">
              <a:lnSpc>
                <a:spcPct val="150000"/>
              </a:lnSpc>
            </a:pPr>
            <a:r>
              <a:rPr lang="ar-SA" dirty="0">
                <a:cs typeface="B Nazanin" pitchFamily="2" charset="-78"/>
              </a:rPr>
              <a:t> بعضی مواقع </a:t>
            </a:r>
            <a:r>
              <a:rPr lang="ar-SA" dirty="0">
                <a:solidFill>
                  <a:srgbClr val="FF0000"/>
                </a:solidFill>
                <a:cs typeface="B Nazanin" pitchFamily="2" charset="-78"/>
              </a:rPr>
              <a:t>دوست دارم خودم </a:t>
            </a:r>
            <a:r>
              <a:rPr lang="ar-SA" dirty="0">
                <a:cs typeface="B Nazanin" pitchFamily="2" charset="-78"/>
              </a:rPr>
              <a:t>را بکشم </a:t>
            </a:r>
            <a:endParaRPr lang="fa-IR" dirty="0">
              <a:cs typeface="B Nazanin" pitchFamily="2" charset="-78"/>
            </a:endParaRPr>
          </a:p>
          <a:p>
            <a:pPr algn="just">
              <a:lnSpc>
                <a:spcPct val="150000"/>
              </a:lnSpc>
            </a:pPr>
            <a:r>
              <a:rPr lang="ar-SA" dirty="0">
                <a:cs typeface="B Nazanin" pitchFamily="2" charset="-78"/>
              </a:rPr>
              <a:t>یا چاقو می‌گیرد جلوی مامان و با </a:t>
            </a:r>
            <a:r>
              <a:rPr lang="ar-SA" dirty="0">
                <a:solidFill>
                  <a:srgbClr val="FF0000"/>
                </a:solidFill>
                <a:cs typeface="B Nazanin" pitchFamily="2" charset="-78"/>
              </a:rPr>
              <a:t>چاقو باز </a:t>
            </a:r>
            <a:r>
              <a:rPr lang="ar-SA" dirty="0">
                <a:cs typeface="B Nazanin" pitchFamily="2" charset="-78"/>
              </a:rPr>
              <a:t>می کند</a:t>
            </a:r>
            <a:endParaRPr lang="fa-IR" dirty="0">
              <a:cs typeface="B Nazanin" pitchFamily="2" charset="-78"/>
            </a:endParaRPr>
          </a:p>
          <a:p>
            <a:pPr algn="just">
              <a:lnSpc>
                <a:spcPct val="150000"/>
              </a:lnSpc>
            </a:pPr>
            <a:r>
              <a:rPr lang="ar-SA" dirty="0">
                <a:cs typeface="B Nazanin" pitchFamily="2" charset="-78"/>
              </a:rPr>
              <a:t> یعنی می‌خواهم رگم را ببرم</a:t>
            </a:r>
            <a:endParaRPr lang="fa-IR" dirty="0">
              <a:cs typeface="B Nazanin" pitchFamily="2" charset="-78"/>
            </a:endParaRPr>
          </a:p>
          <a:p>
            <a:pPr algn="just">
              <a:lnSpc>
                <a:spcPct val="150000"/>
              </a:lnSpc>
            </a:pPr>
            <a:r>
              <a:rPr lang="ar-SA" dirty="0">
                <a:cs typeface="B Nazanin" pitchFamily="2" charset="-78"/>
              </a:rPr>
              <a:t> در حالی که می‌دانیم این نوجوان </a:t>
            </a:r>
            <a:r>
              <a:rPr lang="ar-SA" dirty="0">
                <a:solidFill>
                  <a:srgbClr val="FF0000"/>
                </a:solidFill>
                <a:cs typeface="B Nazanin" pitchFamily="2" charset="-78"/>
              </a:rPr>
              <a:t>نمی‌خواهد اقدام به خودکشی </a:t>
            </a:r>
            <a:r>
              <a:rPr lang="ar-SA" dirty="0">
                <a:cs typeface="B Nazanin" pitchFamily="2" charset="-78"/>
              </a:rPr>
              <a:t>کند </a:t>
            </a:r>
            <a:r>
              <a:rPr lang="ar-SA" dirty="0">
                <a:solidFill>
                  <a:srgbClr val="FF0000"/>
                </a:solidFill>
                <a:cs typeface="B Nazanin" pitchFamily="2" charset="-78"/>
              </a:rPr>
              <a:t>نه افکار و یا تمایل به خودکش</a:t>
            </a:r>
            <a:r>
              <a:rPr lang="ar-SA" dirty="0">
                <a:cs typeface="B Nazanin" pitchFamily="2" charset="-78"/>
              </a:rPr>
              <a:t>ی دارد فقط اصطلاحاً ژست خودکشی را می‌گیرد</a:t>
            </a:r>
            <a:endParaRPr lang="fa-IR" dirty="0">
              <a:cs typeface="B Nazanin" pitchFamily="2" charset="-78"/>
            </a:endParaRPr>
          </a:p>
          <a:p>
            <a:pPr algn="just">
              <a:lnSpc>
                <a:spcPct val="150000"/>
              </a:lnSpc>
            </a:pP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Autofit/>
          </a:bodyPr>
          <a:lstStyle/>
          <a:p>
            <a:pPr>
              <a:lnSpc>
                <a:spcPct val="200000"/>
              </a:lnSpc>
            </a:pPr>
            <a:r>
              <a:rPr lang="fa-IR" sz="2000" dirty="0">
                <a:cs typeface="B Nazanin" pitchFamily="2" charset="-78"/>
              </a:rPr>
              <a:t>آمارها بیان می کنند حدود </a:t>
            </a:r>
            <a:r>
              <a:rPr lang="fa-IR" sz="2000" b="1" u="sng" dirty="0">
                <a:cs typeface="B Nazanin" pitchFamily="2" charset="-78"/>
              </a:rPr>
              <a:t>۱۵درصد نوجوانان </a:t>
            </a:r>
            <a:r>
              <a:rPr lang="ar-SA" sz="2000" dirty="0">
                <a:cs typeface="B Nazanin" pitchFamily="2" charset="-78"/>
              </a:rPr>
              <a:t>رفتار پرخطر و</a:t>
            </a:r>
            <a:r>
              <a:rPr lang="fa-IR" sz="2000" dirty="0">
                <a:cs typeface="B Nazanin" pitchFamily="2" charset="-78"/>
              </a:rPr>
              <a:t> خود</a:t>
            </a:r>
            <a:r>
              <a:rPr lang="ar-SA" sz="2000" dirty="0">
                <a:cs typeface="B Nazanin" pitchFamily="2" charset="-78"/>
              </a:rPr>
              <a:t> آسیب‌رسان </a:t>
            </a:r>
            <a:r>
              <a:rPr lang="fa-IR" sz="2000" dirty="0">
                <a:cs typeface="B Nazanin" pitchFamily="2" charset="-78"/>
              </a:rPr>
              <a:t>را انجام می دهند که از این تعداد </a:t>
            </a:r>
            <a:r>
              <a:rPr lang="fa-IR" sz="2000" u="sng" dirty="0">
                <a:cs typeface="B Nazanin" pitchFamily="2" charset="-78"/>
              </a:rPr>
              <a:t>بالای ۵۰درصد بیش از یك بار این </a:t>
            </a:r>
            <a:r>
              <a:rPr lang="fa-IR" sz="2000" dirty="0">
                <a:cs typeface="B Nazanin" pitchFamily="2" charset="-78"/>
              </a:rPr>
              <a:t>کار را می کنند</a:t>
            </a:r>
            <a:br>
              <a:rPr lang="fa-IR" sz="2000" dirty="0">
                <a:cs typeface="B Nazanin" pitchFamily="2" charset="-78"/>
              </a:rPr>
            </a:br>
            <a:r>
              <a:rPr lang="fa-IR" sz="2000" dirty="0">
                <a:cs typeface="B Nazanin" pitchFamily="2" charset="-78"/>
              </a:rPr>
              <a:t>این رفتارها و</a:t>
            </a:r>
            <a:r>
              <a:rPr lang="en-US" sz="2000" dirty="0">
                <a:cs typeface="B Nazanin" pitchFamily="2" charset="-78"/>
              </a:rPr>
              <a:t>DSM5</a:t>
            </a:r>
            <a:endParaRPr lang="fa-IR" sz="2000" dirty="0">
              <a:cs typeface="B Nazanin" pitchFamily="2" charset="-78"/>
            </a:endParaRPr>
          </a:p>
          <a:p>
            <a:pPr algn="just">
              <a:lnSpc>
                <a:spcPct val="160000"/>
              </a:lnSpc>
              <a:buNone/>
            </a:pPr>
            <a:r>
              <a:rPr lang="fa-IR" sz="2000" dirty="0">
                <a:solidFill>
                  <a:srgbClr val="FF0000"/>
                </a:solidFill>
                <a:cs typeface="B Nazanin" pitchFamily="2" charset="-78"/>
              </a:rPr>
              <a:t>علل شیوع </a:t>
            </a:r>
            <a:r>
              <a:rPr lang="ar-SA" sz="2000" u="sng" dirty="0">
                <a:solidFill>
                  <a:srgbClr val="FF0000"/>
                </a:solidFill>
                <a:cs typeface="B Nazanin" pitchFamily="2" charset="-78"/>
              </a:rPr>
              <a:t>رفتارهای پرخط</a:t>
            </a:r>
            <a:r>
              <a:rPr lang="fa-IR" sz="2000" u="sng" dirty="0">
                <a:solidFill>
                  <a:srgbClr val="FF0000"/>
                </a:solidFill>
                <a:cs typeface="B Nazanin" pitchFamily="2" charset="-78"/>
              </a:rPr>
              <a:t>ردرنوجوانان:</a:t>
            </a:r>
          </a:p>
          <a:p>
            <a:pPr algn="just">
              <a:lnSpc>
                <a:spcPct val="160000"/>
              </a:lnSpc>
              <a:buNone/>
            </a:pPr>
            <a:r>
              <a:rPr lang="fa-IR" sz="2000" dirty="0">
                <a:cs typeface="B Nazanin" pitchFamily="2" charset="-78"/>
              </a:rPr>
              <a:t>1-</a:t>
            </a:r>
            <a:r>
              <a:rPr lang="ar-SA" sz="2000" dirty="0">
                <a:cs typeface="B Nazanin" pitchFamily="2" charset="-78"/>
              </a:rPr>
              <a:t> </a:t>
            </a:r>
            <a:r>
              <a:rPr lang="en-US" sz="2000" dirty="0">
                <a:cs typeface="B Nazanin" pitchFamily="2" charset="-78"/>
              </a:rPr>
              <a:t> </a:t>
            </a:r>
            <a:r>
              <a:rPr lang="ar-SA" sz="2000" dirty="0">
                <a:cs typeface="B Nazanin" pitchFamily="2" charset="-78"/>
              </a:rPr>
              <a:t>به دلیل</a:t>
            </a:r>
            <a:r>
              <a:rPr lang="fa-IR" sz="2000" dirty="0">
                <a:cs typeface="B Nazanin" pitchFamily="2" charset="-78"/>
              </a:rPr>
              <a:t> ویژگی </a:t>
            </a:r>
            <a:r>
              <a:rPr lang="ar-SA" sz="2000" dirty="0">
                <a:cs typeface="B Nazanin" pitchFamily="2" charset="-78"/>
              </a:rPr>
              <a:t> هیجان خواهی در نوجوانان</a:t>
            </a:r>
            <a:endParaRPr lang="fa-IR" sz="2000" dirty="0">
              <a:cs typeface="B Nazanin" pitchFamily="2" charset="-78"/>
            </a:endParaRPr>
          </a:p>
          <a:p>
            <a:pPr algn="just">
              <a:lnSpc>
                <a:spcPct val="160000"/>
              </a:lnSpc>
              <a:buNone/>
            </a:pPr>
            <a:r>
              <a:rPr lang="fa-IR" sz="2000" dirty="0">
                <a:cs typeface="B Nazanin" pitchFamily="2" charset="-78"/>
              </a:rPr>
              <a:t>2-</a:t>
            </a:r>
            <a:r>
              <a:rPr lang="ar-SA" sz="2000" dirty="0">
                <a:cs typeface="B Nazanin" pitchFamily="2" charset="-78"/>
              </a:rPr>
              <a:t> تغییرات زیستی </a:t>
            </a:r>
            <a:endParaRPr lang="fa-IR" sz="2000" dirty="0">
              <a:cs typeface="B Nazanin" pitchFamily="2" charset="-78"/>
            </a:endParaRPr>
          </a:p>
          <a:p>
            <a:pPr algn="just">
              <a:lnSpc>
                <a:spcPct val="160000"/>
              </a:lnSpc>
              <a:buNone/>
            </a:pPr>
            <a:r>
              <a:rPr lang="fa-IR" sz="2000" dirty="0">
                <a:cs typeface="B Nazanin" pitchFamily="2" charset="-78"/>
              </a:rPr>
              <a:t>3-</a:t>
            </a:r>
            <a:r>
              <a:rPr lang="ar-SA" sz="2000" dirty="0">
                <a:cs typeface="B Nazanin" pitchFamily="2" charset="-78"/>
              </a:rPr>
              <a:t>و تغییرات هورمونی </a:t>
            </a:r>
            <a:endParaRPr lang="fa-IR" sz="2000" dirty="0">
              <a:cs typeface="B Nazanin" pitchFamily="2" charset="-78"/>
            </a:endParaRPr>
          </a:p>
          <a:p>
            <a:pPr algn="just">
              <a:lnSpc>
                <a:spcPct val="160000"/>
              </a:lnSpc>
              <a:buNone/>
            </a:pPr>
            <a:r>
              <a:rPr lang="fa-IR" sz="2000" dirty="0">
                <a:cs typeface="B Nazanin" pitchFamily="2" charset="-78"/>
              </a:rPr>
              <a:t>4-</a:t>
            </a:r>
            <a:r>
              <a:rPr lang="ar-SA" sz="2000" dirty="0">
                <a:cs typeface="B Nazanin" pitchFamily="2" charset="-78"/>
              </a:rPr>
              <a:t>استقلال‌طلبی نوجوانان و غیره</a:t>
            </a:r>
            <a:endParaRPr lang="fa-IR" sz="2000" dirty="0">
              <a:cs typeface="B Nazanin" pitchFamily="2" charset="-78"/>
            </a:endParaRPr>
          </a:p>
          <a:p>
            <a:pPr>
              <a:lnSpc>
                <a:spcPct val="200000"/>
              </a:lnSpc>
            </a:pPr>
            <a:br>
              <a:rPr lang="fa-IR" sz="2000" dirty="0">
                <a:cs typeface="B Nazanin" pitchFamily="2" charset="-78"/>
              </a:rPr>
            </a:br>
            <a:endParaRPr lang="fa-IR" sz="2000" dirty="0">
              <a:cs typeface="B Nazanin" pitchFamily="2" charset="-78"/>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562074"/>
          </a:xfrm>
        </p:spPr>
        <p:txBody>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457200" y="980728"/>
            <a:ext cx="7859216" cy="5493224"/>
          </a:xfrm>
        </p:spPr>
        <p:txBody>
          <a:bodyPr>
            <a:normAutofit/>
          </a:bodyPr>
          <a:lstStyle/>
          <a:p>
            <a:pPr algn="just">
              <a:lnSpc>
                <a:spcPct val="150000"/>
              </a:lnSpc>
            </a:pPr>
            <a:r>
              <a:rPr lang="ar-SA" b="1" u="sng" dirty="0">
                <a:solidFill>
                  <a:srgbClr val="FF0000"/>
                </a:solidFill>
                <a:cs typeface="B Nazanin" pitchFamily="2" charset="-78"/>
              </a:rPr>
              <a:t>دو نکته کاربردی زمانی‌که </a:t>
            </a:r>
            <a:r>
              <a:rPr lang="fa-IR" dirty="0">
                <a:cs typeface="B Nazanin" pitchFamily="2" charset="-78"/>
              </a:rPr>
              <a:t>فرد یا </a:t>
            </a:r>
            <a:r>
              <a:rPr lang="ar-SA" dirty="0">
                <a:cs typeface="B Nazanin" pitchFamily="2" charset="-78"/>
              </a:rPr>
              <a:t>نوجوان </a:t>
            </a:r>
            <a:r>
              <a:rPr lang="ar-SA" dirty="0">
                <a:solidFill>
                  <a:srgbClr val="FF0000"/>
                </a:solidFill>
                <a:cs typeface="B Nazanin" pitchFamily="2" charset="-78"/>
              </a:rPr>
              <a:t>تهدید به خودکشی </a:t>
            </a:r>
            <a:r>
              <a:rPr lang="ar-SA" dirty="0">
                <a:cs typeface="B Nazanin" pitchFamily="2" charset="-78"/>
              </a:rPr>
              <a:t>می‌کند و </a:t>
            </a:r>
            <a:r>
              <a:rPr lang="ar-SA" dirty="0">
                <a:solidFill>
                  <a:srgbClr val="FF0000"/>
                </a:solidFill>
                <a:cs typeface="B Nazanin" pitchFamily="2" charset="-78"/>
              </a:rPr>
              <a:t>ژست</a:t>
            </a:r>
            <a:r>
              <a:rPr lang="ar-SA" dirty="0">
                <a:cs typeface="B Nazanin" pitchFamily="2" charset="-78"/>
              </a:rPr>
              <a:t> خودکشی می</a:t>
            </a:r>
            <a:r>
              <a:rPr lang="fa-IR" dirty="0">
                <a:cs typeface="B Nazanin" pitchFamily="2" charset="-78"/>
              </a:rPr>
              <a:t> گیرد</a:t>
            </a:r>
            <a:r>
              <a:rPr lang="ar-SA" dirty="0">
                <a:cs typeface="B Nazanin" pitchFamily="2" charset="-78"/>
              </a:rPr>
              <a:t> توجه کنید </a:t>
            </a:r>
            <a:r>
              <a:rPr lang="ar-SA" b="1" u="sng" dirty="0">
                <a:solidFill>
                  <a:srgbClr val="FF0000"/>
                </a:solidFill>
                <a:cs typeface="B Nazanin" pitchFamily="2" charset="-78"/>
              </a:rPr>
              <a:t>سوء تفاهم نشود </a:t>
            </a:r>
            <a:endParaRPr lang="fa-IR" b="1" u="sng" dirty="0">
              <a:solidFill>
                <a:srgbClr val="FF0000"/>
              </a:solidFill>
              <a:cs typeface="B Nazanin" pitchFamily="2" charset="-78"/>
            </a:endParaRPr>
          </a:p>
          <a:p>
            <a:pPr algn="just">
              <a:lnSpc>
                <a:spcPct val="150000"/>
              </a:lnSpc>
            </a:pPr>
            <a:r>
              <a:rPr lang="ar-SA" dirty="0">
                <a:solidFill>
                  <a:srgbClr val="FF0000"/>
                </a:solidFill>
                <a:cs typeface="B Nazanin" pitchFamily="2" charset="-78"/>
              </a:rPr>
              <a:t>نکته اول </a:t>
            </a:r>
            <a:r>
              <a:rPr lang="fa-IR" dirty="0">
                <a:solidFill>
                  <a:srgbClr val="FF0000"/>
                </a:solidFill>
                <a:cs typeface="B Nazanin" pitchFamily="2" charset="-78"/>
              </a:rPr>
              <a:t>: </a:t>
            </a:r>
            <a:r>
              <a:rPr lang="ar-SA" dirty="0">
                <a:cs typeface="B Nazanin" pitchFamily="2" charset="-78"/>
              </a:rPr>
              <a:t>هرگونه تمایل</a:t>
            </a:r>
            <a:r>
              <a:rPr lang="fa-IR" dirty="0">
                <a:cs typeface="B Nazanin" pitchFamily="2" charset="-78"/>
              </a:rPr>
              <a:t>.</a:t>
            </a:r>
            <a:r>
              <a:rPr lang="ar-SA" dirty="0">
                <a:cs typeface="B Nazanin" pitchFamily="2" charset="-78"/>
              </a:rPr>
              <a:t> فکر </a:t>
            </a:r>
            <a:r>
              <a:rPr lang="fa-IR" dirty="0">
                <a:cs typeface="B Nazanin" pitchFamily="2" charset="-78"/>
              </a:rPr>
              <a:t>.ژست .</a:t>
            </a:r>
            <a:r>
              <a:rPr lang="ar-SA" dirty="0">
                <a:cs typeface="B Nazanin" pitchFamily="2" charset="-78"/>
              </a:rPr>
              <a:t> </a:t>
            </a:r>
            <a:r>
              <a:rPr lang="fa-IR" dirty="0">
                <a:cs typeface="B Nazanin" pitchFamily="2" charset="-78"/>
              </a:rPr>
              <a:t>قصد</a:t>
            </a:r>
            <a:r>
              <a:rPr lang="ar-SA" dirty="0">
                <a:cs typeface="B Nazanin" pitchFamily="2" charset="-78"/>
              </a:rPr>
              <a:t> خودکشی</a:t>
            </a:r>
            <a:r>
              <a:rPr lang="fa-IR" dirty="0">
                <a:cs typeface="B Nazanin" pitchFamily="2" charset="-78"/>
              </a:rPr>
              <a:t> و</a:t>
            </a:r>
            <a:r>
              <a:rPr lang="ar-SA" dirty="0">
                <a:cs typeface="B Nazanin" pitchFamily="2" charset="-78"/>
              </a:rPr>
              <a:t> هر گونه </a:t>
            </a:r>
            <a:r>
              <a:rPr lang="fa-IR" dirty="0">
                <a:cs typeface="B Nazanin" pitchFamily="2" charset="-78"/>
              </a:rPr>
              <a:t>رفتاروسخنی</a:t>
            </a:r>
            <a:r>
              <a:rPr lang="ar-SA" dirty="0">
                <a:cs typeface="B Nazanin" pitchFamily="2" charset="-78"/>
              </a:rPr>
              <a:t> که محتوای خودکشی داشته باشد </a:t>
            </a:r>
            <a:r>
              <a:rPr lang="ar-SA" dirty="0">
                <a:solidFill>
                  <a:srgbClr val="FF0000"/>
                </a:solidFill>
                <a:cs typeface="B Nazanin" pitchFamily="2" charset="-78"/>
              </a:rPr>
              <a:t>جدی و مهم </a:t>
            </a:r>
            <a:r>
              <a:rPr lang="ar-SA" dirty="0">
                <a:cs typeface="B Nazanin" pitchFamily="2" charset="-78"/>
              </a:rPr>
              <a:t>است یعنی نمی‌توانیم بگوییم این ژست خودکشی است آن را ول کن داره ادا در می</a:t>
            </a:r>
            <a:r>
              <a:rPr lang="fa-IR" dirty="0">
                <a:cs typeface="B Nazanin" pitchFamily="2" charset="-78"/>
              </a:rPr>
              <a:t> آورد</a:t>
            </a:r>
            <a:r>
              <a:rPr lang="ar-SA" dirty="0">
                <a:cs typeface="B Nazanin" pitchFamily="2" charset="-78"/>
              </a:rPr>
              <a:t> بعضی مواقع به خصوص در نوجوانان اگر به همین ژست یا تهدید توجه و دقت نشود </a:t>
            </a:r>
            <a:r>
              <a:rPr lang="fa-IR" dirty="0">
                <a:cs typeface="B Nazanin" pitchFamily="2" charset="-78"/>
              </a:rPr>
              <a:t>(</a:t>
            </a:r>
            <a:r>
              <a:rPr lang="ar-SA" u="sng" dirty="0">
                <a:solidFill>
                  <a:srgbClr val="FF0000"/>
                </a:solidFill>
                <a:cs typeface="B Nazanin" pitchFamily="2" charset="-78"/>
              </a:rPr>
              <a:t>نه تایید بلکه توجه و دقت نشود</a:t>
            </a:r>
            <a:r>
              <a:rPr lang="fa-IR" u="sng" dirty="0">
                <a:solidFill>
                  <a:srgbClr val="FF0000"/>
                </a:solidFill>
                <a:cs typeface="B Nazanin" pitchFamily="2" charset="-78"/>
              </a:rPr>
              <a:t>)</a:t>
            </a:r>
            <a:r>
              <a:rPr lang="ar-SA" u="sng" dirty="0">
                <a:solidFill>
                  <a:srgbClr val="FF0000"/>
                </a:solidFill>
                <a:cs typeface="B Nazanin" pitchFamily="2" charset="-78"/>
              </a:rPr>
              <a:t> </a:t>
            </a:r>
            <a:r>
              <a:rPr lang="ar-SA" dirty="0">
                <a:cs typeface="B Nazanin" pitchFamily="2" charset="-78"/>
              </a:rPr>
              <a:t>خیلی مواقع از </a:t>
            </a:r>
            <a:r>
              <a:rPr lang="ar-SA" dirty="0">
                <a:solidFill>
                  <a:srgbClr val="FF0000"/>
                </a:solidFill>
                <a:cs typeface="B Nazanin" pitchFamily="2" charset="-78"/>
              </a:rPr>
              <a:t>سر لجبازی و اعمال فشار </a:t>
            </a:r>
            <a:r>
              <a:rPr lang="ar-SA" dirty="0">
                <a:cs typeface="B Nazanin" pitchFamily="2" charset="-78"/>
              </a:rPr>
              <a:t>به والدین دست به اقدام می‌زنند و </a:t>
            </a:r>
            <a:r>
              <a:rPr lang="ar-SA" dirty="0">
                <a:solidFill>
                  <a:srgbClr val="FF0000"/>
                </a:solidFill>
                <a:cs typeface="B Nazanin" pitchFamily="2" charset="-78"/>
              </a:rPr>
              <a:t>خودکشی می‌کنند </a:t>
            </a:r>
            <a:r>
              <a:rPr lang="ar-SA" dirty="0">
                <a:cs typeface="B Nazanin" pitchFamily="2" charset="-78"/>
              </a:rPr>
              <a:t>در صورتی که تمایل به </a:t>
            </a:r>
            <a:r>
              <a:rPr lang="ar-SA" u="sng" dirty="0">
                <a:cs typeface="B Nazanin" pitchFamily="2" charset="-78"/>
              </a:rPr>
              <a:t>خودکشی ندارند</a:t>
            </a:r>
            <a:endParaRPr lang="en-US" u="sng" dirty="0">
              <a:cs typeface="B Nazanin" pitchFamily="2" charset="-78"/>
            </a:endParaRPr>
          </a:p>
          <a:p>
            <a:pPr algn="just">
              <a:lnSpc>
                <a:spcPct val="150000"/>
              </a:lnSpc>
            </a:pPr>
            <a:endParaRPr lang="fa-IR" dirty="0">
              <a:cs typeface="B Nazanin" pitchFamily="2" charset="-78"/>
            </a:endParaRPr>
          </a:p>
          <a:p>
            <a:pPr algn="just">
              <a:lnSpc>
                <a:spcPct val="150000"/>
              </a:lnSpc>
            </a:pPr>
            <a:endParaRPr lang="fa-IR" dirty="0">
              <a:cs typeface="B Nazanin" pitchFamily="2" charset="-78"/>
            </a:endParaRPr>
          </a:p>
          <a:p>
            <a:pPr algn="just">
              <a:lnSpc>
                <a:spcPct val="150000"/>
              </a:lnSpc>
            </a:pPr>
            <a:endParaRPr lang="fa-IR" dirty="0">
              <a:cs typeface="B Nazanin" pitchFamily="2" charset="-78"/>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467600" cy="508918"/>
          </a:xfrm>
        </p:spPr>
        <p:txBody>
          <a:bodyPr>
            <a:normAutofit fontScale="90000"/>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457200" y="1124744"/>
            <a:ext cx="8219256" cy="5349208"/>
          </a:xfrm>
        </p:spPr>
        <p:txBody>
          <a:bodyPr>
            <a:normAutofit fontScale="77500" lnSpcReduction="20000"/>
          </a:bodyPr>
          <a:lstStyle/>
          <a:p>
            <a:pPr algn="just">
              <a:lnSpc>
                <a:spcPct val="150000"/>
              </a:lnSpc>
            </a:pPr>
            <a:r>
              <a:rPr lang="ar-SA" dirty="0">
                <a:cs typeface="B Nazanin" pitchFamily="2" charset="-78"/>
              </a:rPr>
              <a:t>مثال مادر می‌گوید می</a:t>
            </a:r>
            <a:r>
              <a:rPr lang="fa-IR" dirty="0">
                <a:cs typeface="B Nazanin" pitchFamily="2" charset="-78"/>
              </a:rPr>
              <a:t> </a:t>
            </a:r>
            <a:r>
              <a:rPr lang="ar-SA" dirty="0">
                <a:cs typeface="B Nazanin" pitchFamily="2" charset="-78"/>
              </a:rPr>
              <a:t>خوا</a:t>
            </a:r>
            <a:r>
              <a:rPr lang="fa-IR" dirty="0">
                <a:cs typeface="B Nazanin" pitchFamily="2" charset="-78"/>
              </a:rPr>
              <a:t>ه</a:t>
            </a:r>
            <a:r>
              <a:rPr lang="ar-SA" dirty="0">
                <a:cs typeface="B Nazanin" pitchFamily="2" charset="-78"/>
              </a:rPr>
              <a:t>ی خودت </a:t>
            </a:r>
            <a:r>
              <a:rPr lang="ar-SA" u="sng" dirty="0">
                <a:solidFill>
                  <a:srgbClr val="FF0000"/>
                </a:solidFill>
                <a:cs typeface="B Nazanin" pitchFamily="2" charset="-78"/>
              </a:rPr>
              <a:t>رو بکشی بکش </a:t>
            </a:r>
            <a:r>
              <a:rPr lang="fa-IR" dirty="0">
                <a:cs typeface="B Nazanin" pitchFamily="2" charset="-78"/>
              </a:rPr>
              <a:t>و</a:t>
            </a:r>
            <a:r>
              <a:rPr lang="ar-SA" dirty="0">
                <a:cs typeface="B Nazanin" pitchFamily="2" charset="-78"/>
              </a:rPr>
              <a:t> نوجوان ممکن است در یک اقدام هیجانی اقدام به خودکشی کند</a:t>
            </a:r>
            <a:r>
              <a:rPr lang="fa-IR" dirty="0">
                <a:cs typeface="B Nazanin" pitchFamily="2" charset="-78"/>
              </a:rPr>
              <a:t>.</a:t>
            </a:r>
            <a:r>
              <a:rPr lang="ar-SA" dirty="0">
                <a:cs typeface="B Nazanin" pitchFamily="2" charset="-78"/>
              </a:rPr>
              <a:t> ما باید توجه کنیم </a:t>
            </a:r>
            <a:r>
              <a:rPr lang="fa-IR" dirty="0">
                <a:cs typeface="B Nazanin" pitchFamily="2" charset="-78"/>
              </a:rPr>
              <a:t>.</a:t>
            </a:r>
          </a:p>
          <a:p>
            <a:pPr algn="just">
              <a:lnSpc>
                <a:spcPct val="150000"/>
              </a:lnSpc>
            </a:pPr>
            <a:r>
              <a:rPr lang="ar-SA" dirty="0">
                <a:cs typeface="B Nazanin" pitchFamily="2" charset="-78"/>
              </a:rPr>
              <a:t>مثال </a:t>
            </a:r>
            <a:r>
              <a:rPr lang="fa-IR" dirty="0">
                <a:cs typeface="B Nazanin" pitchFamily="2" charset="-78"/>
              </a:rPr>
              <a:t>:</a:t>
            </a:r>
            <a:r>
              <a:rPr lang="ar-SA" dirty="0">
                <a:cs typeface="B Nazanin" pitchFamily="2" charset="-78"/>
              </a:rPr>
              <a:t> خودکشی نکن این کارو نکن برات می خرم </a:t>
            </a:r>
            <a:r>
              <a:rPr lang="fa-IR" dirty="0">
                <a:cs typeface="B Nazanin" pitchFamily="2" charset="-78"/>
              </a:rPr>
              <a:t>(</a:t>
            </a:r>
            <a:r>
              <a:rPr lang="ar-SA" u="sng" dirty="0">
                <a:solidFill>
                  <a:srgbClr val="FF0000"/>
                </a:solidFill>
                <a:cs typeface="B Nazanin" pitchFamily="2" charset="-78"/>
              </a:rPr>
              <a:t>اینجا داریم تایید می‌کنیم </a:t>
            </a:r>
            <a:r>
              <a:rPr lang="fa-IR" dirty="0">
                <a:cs typeface="B Nazanin" pitchFamily="2" charset="-78"/>
              </a:rPr>
              <a:t>)</a:t>
            </a:r>
            <a:r>
              <a:rPr lang="ar-SA" dirty="0">
                <a:cs typeface="B Nazanin" pitchFamily="2" charset="-78"/>
              </a:rPr>
              <a:t>ما نباید تسلیم شویم ولی از آن طرف باید </a:t>
            </a:r>
            <a:r>
              <a:rPr lang="ar-SA" dirty="0">
                <a:solidFill>
                  <a:srgbClr val="FF0000"/>
                </a:solidFill>
                <a:cs typeface="B Nazanin" pitchFamily="2" charset="-78"/>
              </a:rPr>
              <a:t>توجه کنیم</a:t>
            </a:r>
            <a:endParaRPr lang="fa-IR" dirty="0">
              <a:solidFill>
                <a:srgbClr val="FF0000"/>
              </a:solidFill>
              <a:cs typeface="B Nazanin" pitchFamily="2" charset="-78"/>
            </a:endParaRPr>
          </a:p>
          <a:p>
            <a:pPr algn="just">
              <a:lnSpc>
                <a:spcPct val="150000"/>
              </a:lnSpc>
            </a:pPr>
            <a:r>
              <a:rPr lang="ar-SA" dirty="0">
                <a:cs typeface="B Nazanin" pitchFamily="2" charset="-78"/>
              </a:rPr>
              <a:t> مثال </a:t>
            </a:r>
            <a:r>
              <a:rPr lang="fa-IR" dirty="0">
                <a:cs typeface="B Nazanin" pitchFamily="2" charset="-78"/>
              </a:rPr>
              <a:t>:</a:t>
            </a:r>
            <a:r>
              <a:rPr lang="ar-SA" dirty="0">
                <a:cs typeface="B Nazanin" pitchFamily="2" charset="-78"/>
              </a:rPr>
              <a:t>من دوست ندارم برات اتفاقی بیفته</a:t>
            </a:r>
            <a:endParaRPr lang="fa-IR" dirty="0">
              <a:cs typeface="B Nazanin" pitchFamily="2" charset="-78"/>
            </a:endParaRPr>
          </a:p>
          <a:p>
            <a:pPr algn="just">
              <a:lnSpc>
                <a:spcPct val="150000"/>
              </a:lnSpc>
            </a:pPr>
            <a:r>
              <a:rPr lang="fa-IR" dirty="0">
                <a:cs typeface="B Nazanin" pitchFamily="2" charset="-78"/>
              </a:rPr>
              <a:t>فرزند:</a:t>
            </a:r>
            <a:r>
              <a:rPr lang="ar-SA" dirty="0">
                <a:cs typeface="B Nazanin" pitchFamily="2" charset="-78"/>
              </a:rPr>
              <a:t> من بمیرم مگه چی میشه.</a:t>
            </a:r>
            <a:endParaRPr lang="fa-IR" dirty="0">
              <a:cs typeface="B Nazanin" pitchFamily="2" charset="-78"/>
            </a:endParaRPr>
          </a:p>
          <a:p>
            <a:pPr algn="just">
              <a:lnSpc>
                <a:spcPct val="150000"/>
              </a:lnSpc>
            </a:pPr>
            <a:r>
              <a:rPr lang="ar-SA" dirty="0">
                <a:cs typeface="B Nazanin" pitchFamily="2" charset="-78"/>
              </a:rPr>
              <a:t>مادر</a:t>
            </a:r>
            <a:r>
              <a:rPr lang="fa-IR" dirty="0">
                <a:cs typeface="B Nazanin" pitchFamily="2" charset="-78"/>
              </a:rPr>
              <a:t>:</a:t>
            </a:r>
            <a:r>
              <a:rPr lang="ar-SA" dirty="0">
                <a:cs typeface="B Nazanin" pitchFamily="2" charset="-78"/>
              </a:rPr>
              <a:t> تو برام </a:t>
            </a:r>
            <a:r>
              <a:rPr lang="ar-SA" u="sng" dirty="0">
                <a:solidFill>
                  <a:srgbClr val="FF0000"/>
                </a:solidFill>
                <a:cs typeface="B Nazanin" pitchFamily="2" charset="-78"/>
              </a:rPr>
              <a:t>خیلی مهم</a:t>
            </a:r>
            <a:r>
              <a:rPr lang="fa-IR" u="sng" dirty="0">
                <a:solidFill>
                  <a:srgbClr val="FF0000"/>
                </a:solidFill>
                <a:cs typeface="B Nazanin" pitchFamily="2" charset="-78"/>
              </a:rPr>
              <a:t>ی</a:t>
            </a:r>
            <a:r>
              <a:rPr lang="ar-SA" u="sng" dirty="0">
                <a:solidFill>
                  <a:srgbClr val="FF0000"/>
                </a:solidFill>
                <a:cs typeface="B Nazanin" pitchFamily="2" charset="-78"/>
              </a:rPr>
              <a:t> </a:t>
            </a:r>
            <a:r>
              <a:rPr lang="ar-SA" dirty="0">
                <a:cs typeface="B Nazanin" pitchFamily="2" charset="-78"/>
              </a:rPr>
              <a:t>تو برام عزیزی تو </a:t>
            </a:r>
            <a:r>
              <a:rPr lang="ar-SA" u="sng" dirty="0">
                <a:solidFill>
                  <a:srgbClr val="FF0000"/>
                </a:solidFill>
                <a:cs typeface="B Nazanin" pitchFamily="2" charset="-78"/>
              </a:rPr>
              <a:t>بهترین فرد </a:t>
            </a:r>
            <a:r>
              <a:rPr lang="ar-SA" dirty="0">
                <a:cs typeface="B Nazanin" pitchFamily="2" charset="-78"/>
              </a:rPr>
              <a:t>روی زمینی از چ</a:t>
            </a:r>
            <a:r>
              <a:rPr lang="fa-IR" dirty="0">
                <a:cs typeface="B Nazanin" pitchFamily="2" charset="-78"/>
              </a:rPr>
              <a:t>ه </a:t>
            </a:r>
            <a:r>
              <a:rPr lang="ar-SA" u="sng" dirty="0">
                <a:solidFill>
                  <a:srgbClr val="FF0000"/>
                </a:solidFill>
                <a:cs typeface="B Nazanin" pitchFamily="2" charset="-78"/>
              </a:rPr>
              <a:t>چیزی ناراحتی </a:t>
            </a:r>
            <a:r>
              <a:rPr lang="fa-IR" dirty="0">
                <a:cs typeface="B Nazanin" pitchFamily="2" charset="-78"/>
              </a:rPr>
              <a:t>ب</a:t>
            </a:r>
            <a:r>
              <a:rPr lang="ar-SA" dirty="0">
                <a:cs typeface="B Nazanin" pitchFamily="2" charset="-78"/>
              </a:rPr>
              <a:t>یا در موردش حرف بزنیم</a:t>
            </a:r>
            <a:endParaRPr lang="fa-IR" dirty="0">
              <a:cs typeface="B Nazanin" pitchFamily="2" charset="-78"/>
            </a:endParaRPr>
          </a:p>
          <a:p>
            <a:pPr algn="just">
              <a:lnSpc>
                <a:spcPct val="150000"/>
              </a:lnSpc>
            </a:pPr>
            <a:r>
              <a:rPr lang="ar-SA" dirty="0">
                <a:cs typeface="B Nazanin" pitchFamily="2" charset="-78"/>
              </a:rPr>
              <a:t> فرزند </a:t>
            </a:r>
            <a:r>
              <a:rPr lang="fa-IR" dirty="0">
                <a:cs typeface="B Nazanin" pitchFamily="2" charset="-78"/>
              </a:rPr>
              <a:t>:</a:t>
            </a:r>
            <a:r>
              <a:rPr lang="ar-SA" dirty="0">
                <a:cs typeface="B Nazanin" pitchFamily="2" charset="-78"/>
              </a:rPr>
              <a:t>چرا فلان چیز را برایم نمی خ</a:t>
            </a:r>
            <a:r>
              <a:rPr lang="fa-IR" dirty="0">
                <a:cs typeface="B Nazanin" pitchFamily="2" charset="-78"/>
              </a:rPr>
              <a:t>رید</a:t>
            </a:r>
          </a:p>
          <a:p>
            <a:pPr algn="just">
              <a:lnSpc>
                <a:spcPct val="150000"/>
              </a:lnSpc>
            </a:pPr>
            <a:r>
              <a:rPr lang="ar-SA" dirty="0">
                <a:cs typeface="B Nazanin" pitchFamily="2" charset="-78"/>
              </a:rPr>
              <a:t> مادر </a:t>
            </a:r>
            <a:r>
              <a:rPr lang="fa-IR" dirty="0">
                <a:cs typeface="B Nazanin" pitchFamily="2" charset="-78"/>
              </a:rPr>
              <a:t>:</a:t>
            </a:r>
            <a:r>
              <a:rPr lang="ar-SA" dirty="0">
                <a:cs typeface="B Nazanin" pitchFamily="2" charset="-78"/>
              </a:rPr>
              <a:t>تو که شرایط ما را بهتر میدون</a:t>
            </a:r>
            <a:r>
              <a:rPr lang="fa-IR" dirty="0">
                <a:cs typeface="B Nazanin" pitchFamily="2" charset="-78"/>
              </a:rPr>
              <a:t>ی</a:t>
            </a:r>
            <a:r>
              <a:rPr lang="ar-SA" dirty="0">
                <a:cs typeface="B Nazanin" pitchFamily="2" charset="-78"/>
              </a:rPr>
              <a:t> واقعاً </a:t>
            </a:r>
            <a:r>
              <a:rPr lang="ar-SA" u="sng" dirty="0">
                <a:solidFill>
                  <a:srgbClr val="FF0000"/>
                </a:solidFill>
                <a:cs typeface="B Nazanin" pitchFamily="2" charset="-78"/>
              </a:rPr>
              <a:t>توانش را نداریم</a:t>
            </a:r>
            <a:endParaRPr lang="fa-IR" b="1" u="sng" dirty="0">
              <a:solidFill>
                <a:srgbClr val="FF0000"/>
              </a:solidFill>
              <a:cs typeface="B Nazanin" pitchFamily="2" charset="-78"/>
            </a:endParaRPr>
          </a:p>
          <a:p>
            <a:pPr algn="just">
              <a:lnSpc>
                <a:spcPct val="150000"/>
              </a:lnSpc>
            </a:pPr>
            <a:r>
              <a:rPr lang="fa-IR" b="1" u="sng" dirty="0">
                <a:cs typeface="B Nazanin" pitchFamily="2" charset="-78"/>
              </a:rPr>
              <a:t>نکته :</a:t>
            </a:r>
            <a:r>
              <a:rPr lang="ar-SA" b="1" u="sng" dirty="0">
                <a:cs typeface="B Nazanin" pitchFamily="2" charset="-78"/>
              </a:rPr>
              <a:t> اینجا </a:t>
            </a:r>
            <a:r>
              <a:rPr lang="ar-SA" b="1" u="sng" dirty="0">
                <a:solidFill>
                  <a:srgbClr val="FF0000"/>
                </a:solidFill>
                <a:cs typeface="B Nazanin" pitchFamily="2" charset="-78"/>
              </a:rPr>
              <a:t>یک همدلی ساده </a:t>
            </a:r>
            <a:r>
              <a:rPr lang="ar-SA" b="1" u="sng" dirty="0">
                <a:cs typeface="B Nazanin" pitchFamily="2" charset="-78"/>
              </a:rPr>
              <a:t>یک توجه ساده و یک پیگیری ساده این کمک می‌کند حداقل نوجوان احساس می‌کند </a:t>
            </a:r>
            <a:r>
              <a:rPr lang="ar-SA" b="1" u="sng" dirty="0">
                <a:solidFill>
                  <a:srgbClr val="FF0000"/>
                </a:solidFill>
                <a:cs typeface="B Nazanin" pitchFamily="2" charset="-78"/>
              </a:rPr>
              <a:t>مورد اهمیت </a:t>
            </a:r>
            <a:r>
              <a:rPr lang="ar-SA" b="1" u="sng" dirty="0">
                <a:cs typeface="B Nazanin" pitchFamily="2" charset="-78"/>
              </a:rPr>
              <a:t>است</a:t>
            </a:r>
            <a:endParaRPr lang="fa-IR" b="1" u="sng" dirty="0">
              <a:cs typeface="B Nazanin" pitchFamily="2" charset="-78"/>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562074"/>
          </a:xfrm>
        </p:spPr>
        <p:txBody>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251520" y="980728"/>
            <a:ext cx="8147248" cy="5877272"/>
          </a:xfrm>
        </p:spPr>
        <p:txBody>
          <a:bodyPr>
            <a:noAutofit/>
          </a:bodyPr>
          <a:lstStyle/>
          <a:p>
            <a:pPr algn="just">
              <a:lnSpc>
                <a:spcPct val="160000"/>
              </a:lnSpc>
            </a:pPr>
            <a:r>
              <a:rPr lang="en-US" sz="1800" dirty="0">
                <a:cs typeface="B Nazanin" pitchFamily="2" charset="-78"/>
              </a:rPr>
              <a:t> </a:t>
            </a:r>
            <a:r>
              <a:rPr lang="ar-SA" sz="1800" dirty="0">
                <a:cs typeface="B Nazanin" pitchFamily="2" charset="-78"/>
              </a:rPr>
              <a:t>هرگونه تهدید هرگونه ژست خودکشی هرگونه ت</a:t>
            </a:r>
            <a:r>
              <a:rPr lang="fa-IR" sz="1800" dirty="0">
                <a:cs typeface="B Nazanin" pitchFamily="2" charset="-78"/>
              </a:rPr>
              <a:t>هدید</a:t>
            </a:r>
            <a:r>
              <a:rPr lang="ar-SA" sz="1800" dirty="0">
                <a:cs typeface="B Nazanin" pitchFamily="2" charset="-78"/>
              </a:rPr>
              <a:t> خودکشی </a:t>
            </a:r>
            <a:r>
              <a:rPr lang="ar-SA" sz="1800" dirty="0">
                <a:solidFill>
                  <a:srgbClr val="FF0000"/>
                </a:solidFill>
                <a:cs typeface="B Nazanin" pitchFamily="2" charset="-78"/>
              </a:rPr>
              <a:t>فریاد است </a:t>
            </a:r>
            <a:r>
              <a:rPr lang="fa-IR" sz="1800" dirty="0">
                <a:solidFill>
                  <a:srgbClr val="FF0000"/>
                </a:solidFill>
                <a:cs typeface="B Nazanin" pitchFamily="2" charset="-78"/>
              </a:rPr>
              <a:t>:</a:t>
            </a:r>
          </a:p>
          <a:p>
            <a:pPr algn="just">
              <a:lnSpc>
                <a:spcPct val="160000"/>
              </a:lnSpc>
            </a:pPr>
            <a:r>
              <a:rPr lang="ar-SA" sz="1800" dirty="0">
                <a:solidFill>
                  <a:srgbClr val="FF0000"/>
                </a:solidFill>
                <a:cs typeface="B Nazanin" pitchFamily="2" charset="-78"/>
              </a:rPr>
              <a:t>برای اینکه </a:t>
            </a:r>
            <a:r>
              <a:rPr lang="ar-SA" sz="1800" b="1" u="sng" dirty="0">
                <a:solidFill>
                  <a:srgbClr val="FF0000"/>
                </a:solidFill>
                <a:cs typeface="B Nazanin" pitchFamily="2" charset="-78"/>
              </a:rPr>
              <a:t>به من توجه </a:t>
            </a:r>
            <a:r>
              <a:rPr lang="ar-SA" sz="1800" dirty="0">
                <a:cs typeface="B Nazanin" pitchFamily="2" charset="-78"/>
              </a:rPr>
              <a:t>کنید </a:t>
            </a:r>
            <a:r>
              <a:rPr lang="ar-SA" sz="1800" b="1" u="sng" dirty="0">
                <a:cs typeface="B Nazanin" pitchFamily="2" charset="-78"/>
              </a:rPr>
              <a:t>و </a:t>
            </a:r>
            <a:r>
              <a:rPr lang="ar-SA" sz="1800" b="1" u="sng" dirty="0">
                <a:solidFill>
                  <a:srgbClr val="FF0000"/>
                </a:solidFill>
                <a:cs typeface="B Nazanin" pitchFamily="2" charset="-78"/>
              </a:rPr>
              <a:t>به من کمک </a:t>
            </a:r>
            <a:r>
              <a:rPr lang="ar-SA" sz="1800" dirty="0">
                <a:cs typeface="B Nazanin" pitchFamily="2" charset="-78"/>
              </a:rPr>
              <a:t>کنید </a:t>
            </a:r>
            <a:endParaRPr lang="fa-IR" sz="1800" dirty="0">
              <a:cs typeface="B Nazanin" pitchFamily="2" charset="-78"/>
            </a:endParaRPr>
          </a:p>
          <a:p>
            <a:pPr algn="just">
              <a:lnSpc>
                <a:spcPct val="160000"/>
              </a:lnSpc>
            </a:pPr>
            <a:r>
              <a:rPr lang="ar-SA" sz="1800" dirty="0">
                <a:cs typeface="B Nazanin" pitchFamily="2" charset="-78"/>
              </a:rPr>
              <a:t>اما به معنای </a:t>
            </a:r>
            <a:r>
              <a:rPr lang="ar-SA" sz="1800" dirty="0">
                <a:solidFill>
                  <a:srgbClr val="FF0000"/>
                </a:solidFill>
                <a:cs typeface="B Nazanin" pitchFamily="2" charset="-78"/>
              </a:rPr>
              <a:t>همراهی کردن</a:t>
            </a:r>
            <a:r>
              <a:rPr lang="fa-IR" sz="1800" dirty="0">
                <a:solidFill>
                  <a:srgbClr val="FF0000"/>
                </a:solidFill>
                <a:cs typeface="B Nazanin" pitchFamily="2" charset="-78"/>
              </a:rPr>
              <a:t> و</a:t>
            </a:r>
            <a:r>
              <a:rPr lang="ar-SA" sz="1800" dirty="0">
                <a:solidFill>
                  <a:srgbClr val="FF0000"/>
                </a:solidFill>
                <a:cs typeface="B Nazanin" pitchFamily="2" charset="-78"/>
              </a:rPr>
              <a:t> تایید</a:t>
            </a:r>
            <a:r>
              <a:rPr lang="ar-SA" sz="1800" dirty="0">
                <a:cs typeface="B Nazanin" pitchFamily="2" charset="-78"/>
              </a:rPr>
              <a:t> کردن</a:t>
            </a:r>
            <a:r>
              <a:rPr lang="fa-IR" sz="1800" dirty="0">
                <a:cs typeface="B Nazanin" pitchFamily="2" charset="-78"/>
              </a:rPr>
              <a:t> </a:t>
            </a:r>
            <a:r>
              <a:rPr lang="ar-SA" sz="1800" dirty="0">
                <a:cs typeface="B Nazanin" pitchFamily="2" charset="-78"/>
              </a:rPr>
              <a:t> و موافقت کردن</a:t>
            </a:r>
            <a:r>
              <a:rPr lang="ar-SA" sz="1800" b="1" u="sng" dirty="0">
                <a:cs typeface="B Nazanin" pitchFamily="2" charset="-78"/>
              </a:rPr>
              <a:t> نیست</a:t>
            </a:r>
            <a:endParaRPr lang="fa-IR" sz="1800" b="1" u="sng" dirty="0">
              <a:cs typeface="B Nazanin" pitchFamily="2" charset="-78"/>
            </a:endParaRPr>
          </a:p>
          <a:p>
            <a:pPr algn="just">
              <a:lnSpc>
                <a:spcPct val="160000"/>
              </a:lnSpc>
            </a:pPr>
            <a:r>
              <a:rPr lang="fa-IR" sz="1800" dirty="0">
                <a:cs typeface="B Nazanin" pitchFamily="2" charset="-78"/>
              </a:rPr>
              <a:t>مراجع : </a:t>
            </a:r>
            <a:r>
              <a:rPr lang="ar-SA" sz="1800" dirty="0">
                <a:cs typeface="B Nazanin" pitchFamily="2" charset="-78"/>
              </a:rPr>
              <a:t> موتور برا</a:t>
            </a:r>
            <a:r>
              <a:rPr lang="fa-IR" sz="1800" dirty="0">
                <a:cs typeface="B Nazanin" pitchFamily="2" charset="-78"/>
              </a:rPr>
              <a:t> </a:t>
            </a:r>
            <a:r>
              <a:rPr lang="ar-SA" sz="1800" dirty="0">
                <a:cs typeface="B Nazanin" pitchFamily="2" charset="-78"/>
              </a:rPr>
              <a:t>م </a:t>
            </a:r>
            <a:r>
              <a:rPr lang="fa-IR" sz="1800" dirty="0">
                <a:cs typeface="B Nazanin" pitchFamily="2" charset="-78"/>
              </a:rPr>
              <a:t>ن</a:t>
            </a:r>
            <a:r>
              <a:rPr lang="ar-SA" sz="1800" dirty="0">
                <a:cs typeface="B Nazanin" pitchFamily="2" charset="-78"/>
              </a:rPr>
              <a:t>خرید خودم را می‌کشم</a:t>
            </a:r>
            <a:endParaRPr lang="fa-IR" sz="1800" dirty="0">
              <a:cs typeface="B Nazanin" pitchFamily="2" charset="-78"/>
            </a:endParaRPr>
          </a:p>
          <a:p>
            <a:pPr algn="just">
              <a:lnSpc>
                <a:spcPct val="160000"/>
              </a:lnSpc>
            </a:pPr>
            <a:r>
              <a:rPr lang="ar-SA" sz="1800" dirty="0">
                <a:cs typeface="B Nazanin" pitchFamily="2" charset="-78"/>
              </a:rPr>
              <a:t> </a:t>
            </a:r>
            <a:r>
              <a:rPr lang="fa-IR" sz="1800" dirty="0">
                <a:cs typeface="B Nazanin" pitchFamily="2" charset="-78"/>
              </a:rPr>
              <a:t>مادر: </a:t>
            </a:r>
            <a:r>
              <a:rPr lang="ar-SA" sz="1800" dirty="0">
                <a:cs typeface="B Nazanin" pitchFamily="2" charset="-78"/>
              </a:rPr>
              <a:t>برم براش بخرم نکنه خودش رو بکشه </a:t>
            </a:r>
            <a:r>
              <a:rPr lang="fa-IR" sz="1800" dirty="0">
                <a:cs typeface="B Nazanin" pitchFamily="2" charset="-78"/>
              </a:rPr>
              <a:t>.</a:t>
            </a:r>
          </a:p>
          <a:p>
            <a:pPr algn="just">
              <a:lnSpc>
                <a:spcPct val="160000"/>
              </a:lnSpc>
            </a:pPr>
            <a:r>
              <a:rPr lang="ar-SA" sz="1800" dirty="0">
                <a:cs typeface="B Nazanin" pitchFamily="2" charset="-78"/>
              </a:rPr>
              <a:t>باید با احساسات نوجوان </a:t>
            </a:r>
            <a:r>
              <a:rPr lang="fa-IR" sz="1800" dirty="0">
                <a:solidFill>
                  <a:srgbClr val="FF0000"/>
                </a:solidFill>
                <a:cs typeface="B Nazanin" pitchFamily="2" charset="-78"/>
              </a:rPr>
              <a:t>همراهی </a:t>
            </a:r>
            <a:r>
              <a:rPr lang="ar-SA" sz="1800" dirty="0">
                <a:solidFill>
                  <a:srgbClr val="FF0000"/>
                </a:solidFill>
                <a:cs typeface="B Nazanin" pitchFamily="2" charset="-78"/>
              </a:rPr>
              <a:t>کنید </a:t>
            </a:r>
            <a:r>
              <a:rPr lang="ar-SA" sz="1800" dirty="0">
                <a:cs typeface="B Nazanin" pitchFamily="2" charset="-78"/>
              </a:rPr>
              <a:t>متاسفانه </a:t>
            </a:r>
            <a:r>
              <a:rPr lang="ar-SA" sz="1800" dirty="0">
                <a:solidFill>
                  <a:srgbClr val="FF0000"/>
                </a:solidFill>
                <a:cs typeface="B Nazanin" pitchFamily="2" charset="-78"/>
              </a:rPr>
              <a:t>پدرها </a:t>
            </a:r>
            <a:r>
              <a:rPr lang="ar-SA" sz="1800" dirty="0">
                <a:cs typeface="B Nazanin" pitchFamily="2" charset="-78"/>
              </a:rPr>
              <a:t>اکثر نگاهشون </a:t>
            </a:r>
            <a:r>
              <a:rPr lang="ar-SA" sz="1800" dirty="0">
                <a:solidFill>
                  <a:srgbClr val="FF0000"/>
                </a:solidFill>
                <a:cs typeface="B Nazanin" pitchFamily="2" charset="-78"/>
              </a:rPr>
              <a:t>بی تفاوتی </a:t>
            </a:r>
            <a:r>
              <a:rPr lang="ar-SA" sz="1800" dirty="0">
                <a:cs typeface="B Nazanin" pitchFamily="2" charset="-78"/>
              </a:rPr>
              <a:t>است می‌گویند برو بمیر مادرها از آن طرف می افتند </a:t>
            </a:r>
            <a:r>
              <a:rPr lang="ar-SA" sz="1800" dirty="0">
                <a:solidFill>
                  <a:srgbClr val="FF0000"/>
                </a:solidFill>
                <a:cs typeface="B Nazanin" pitchFamily="2" charset="-78"/>
              </a:rPr>
              <a:t>و </a:t>
            </a:r>
            <a:r>
              <a:rPr lang="fa-IR" sz="1800" dirty="0">
                <a:solidFill>
                  <a:srgbClr val="FF0000"/>
                </a:solidFill>
                <a:cs typeface="B Nazanin" pitchFamily="2" charset="-78"/>
              </a:rPr>
              <a:t>تایید می </a:t>
            </a:r>
            <a:r>
              <a:rPr lang="fa-IR" sz="1800" dirty="0">
                <a:cs typeface="B Nazanin" pitchFamily="2" charset="-78"/>
              </a:rPr>
              <a:t>کند </a:t>
            </a:r>
            <a:r>
              <a:rPr lang="ar-SA" sz="1800" dirty="0">
                <a:cs typeface="B Nazanin" pitchFamily="2" charset="-78"/>
              </a:rPr>
              <a:t>نه به خدا </a:t>
            </a:r>
            <a:r>
              <a:rPr lang="fa-IR" sz="1800" dirty="0">
                <a:solidFill>
                  <a:srgbClr val="FF0000"/>
                </a:solidFill>
                <a:cs typeface="B Nazanin" pitchFamily="2" charset="-78"/>
              </a:rPr>
              <a:t>طلا هام </a:t>
            </a:r>
            <a:r>
              <a:rPr lang="ar-SA" sz="1800" dirty="0">
                <a:cs typeface="B Nazanin" pitchFamily="2" charset="-78"/>
              </a:rPr>
              <a:t>رو می</a:t>
            </a:r>
            <a:r>
              <a:rPr lang="fa-IR" sz="1800" dirty="0">
                <a:cs typeface="B Nazanin" pitchFamily="2" charset="-78"/>
              </a:rPr>
              <a:t> </a:t>
            </a:r>
            <a:r>
              <a:rPr lang="ar-SA" sz="1800" dirty="0">
                <a:cs typeface="B Nazanin" pitchFamily="2" charset="-78"/>
              </a:rPr>
              <a:t>فروشم خودتو نکش می</a:t>
            </a:r>
            <a:r>
              <a:rPr lang="fa-IR" sz="1800" dirty="0">
                <a:cs typeface="B Nazanin" pitchFamily="2" charset="-78"/>
              </a:rPr>
              <a:t> </a:t>
            </a:r>
            <a:r>
              <a:rPr lang="ar-SA" sz="1800" dirty="0">
                <a:cs typeface="B Nazanin" pitchFamily="2" charset="-78"/>
              </a:rPr>
              <a:t>ر</a:t>
            </a:r>
            <a:r>
              <a:rPr lang="fa-IR" sz="1800" dirty="0">
                <a:cs typeface="B Nazanin" pitchFamily="2" charset="-78"/>
              </a:rPr>
              <a:t>و</a:t>
            </a:r>
            <a:r>
              <a:rPr lang="ar-SA" sz="1800" dirty="0">
                <a:cs typeface="B Nazanin" pitchFamily="2" charset="-78"/>
              </a:rPr>
              <a:t>م برات موتور می</a:t>
            </a:r>
            <a:r>
              <a:rPr lang="fa-IR" sz="1800" dirty="0">
                <a:cs typeface="B Nazanin" pitchFamily="2" charset="-78"/>
              </a:rPr>
              <a:t> </a:t>
            </a:r>
            <a:r>
              <a:rPr lang="ar-SA" sz="1800" dirty="0">
                <a:cs typeface="B Nazanin" pitchFamily="2" charset="-78"/>
              </a:rPr>
              <a:t>خرم </a:t>
            </a:r>
            <a:endParaRPr lang="fa-IR" sz="1800" dirty="0">
              <a:cs typeface="B Nazanin" pitchFamily="2" charset="-78"/>
            </a:endParaRPr>
          </a:p>
          <a:p>
            <a:pPr algn="just">
              <a:lnSpc>
                <a:spcPct val="160000"/>
              </a:lnSpc>
            </a:pPr>
            <a:r>
              <a:rPr lang="ar-SA" sz="1800" dirty="0">
                <a:cs typeface="B Nazanin" pitchFamily="2" charset="-78"/>
              </a:rPr>
              <a:t>چند روز به من مهلت بده </a:t>
            </a:r>
            <a:r>
              <a:rPr lang="fa-IR" sz="1800" dirty="0">
                <a:cs typeface="B Nazanin" pitchFamily="2" charset="-78"/>
              </a:rPr>
              <a:t>با </a:t>
            </a:r>
            <a:r>
              <a:rPr lang="ar-SA" sz="1800" dirty="0">
                <a:cs typeface="B Nazanin" pitchFamily="2" charset="-78"/>
              </a:rPr>
              <a:t>بابات صحبت کنم </a:t>
            </a:r>
            <a:r>
              <a:rPr lang="fa-IR" sz="1800" dirty="0">
                <a:cs typeface="B Nazanin" pitchFamily="2" charset="-78"/>
              </a:rPr>
              <a:t>او </a:t>
            </a:r>
            <a:r>
              <a:rPr lang="ar-SA" sz="1800" dirty="0">
                <a:cs typeface="B Nazanin" pitchFamily="2" charset="-78"/>
              </a:rPr>
              <a:t>ر</a:t>
            </a:r>
            <a:r>
              <a:rPr lang="fa-IR" sz="1800" dirty="0">
                <a:cs typeface="B Nazanin" pitchFamily="2" charset="-78"/>
              </a:rPr>
              <a:t>ا</a:t>
            </a:r>
            <a:r>
              <a:rPr lang="ar-SA" sz="1800" dirty="0">
                <a:cs typeface="B Nazanin" pitchFamily="2" charset="-78"/>
              </a:rPr>
              <a:t> راضی می کنم </a:t>
            </a:r>
            <a:endParaRPr lang="fa-IR" sz="1800" dirty="0">
              <a:cs typeface="B Nazanin" pitchFamily="2" charset="-78"/>
            </a:endParaRPr>
          </a:p>
          <a:p>
            <a:pPr algn="just">
              <a:lnSpc>
                <a:spcPct val="160000"/>
              </a:lnSpc>
            </a:pPr>
            <a:r>
              <a:rPr lang="ar-SA" sz="1800" dirty="0">
                <a:cs typeface="B Nazanin" pitchFamily="2" charset="-78"/>
              </a:rPr>
              <a:t>نه واکنش های </a:t>
            </a:r>
            <a:r>
              <a:rPr lang="ar-SA" sz="1800" dirty="0">
                <a:solidFill>
                  <a:srgbClr val="FF0000"/>
                </a:solidFill>
                <a:cs typeface="B Nazanin" pitchFamily="2" charset="-78"/>
              </a:rPr>
              <a:t>سنتی مادر </a:t>
            </a:r>
            <a:r>
              <a:rPr lang="ar-SA" sz="1800" dirty="0">
                <a:cs typeface="B Nazanin" pitchFamily="2" charset="-78"/>
              </a:rPr>
              <a:t>ایران</a:t>
            </a:r>
            <a:r>
              <a:rPr lang="fa-IR" sz="1800" dirty="0">
                <a:cs typeface="B Nazanin" pitchFamily="2" charset="-78"/>
              </a:rPr>
              <a:t>ی</a:t>
            </a:r>
            <a:r>
              <a:rPr lang="ar-SA" sz="1800" dirty="0">
                <a:cs typeface="B Nazanin" pitchFamily="2" charset="-78"/>
              </a:rPr>
              <a:t> را انجام دهید </a:t>
            </a:r>
            <a:r>
              <a:rPr lang="ar-SA" sz="1800" b="1" dirty="0">
                <a:solidFill>
                  <a:srgbClr val="FF0000"/>
                </a:solidFill>
                <a:cs typeface="B Nazanin" pitchFamily="2" charset="-78"/>
              </a:rPr>
              <a:t>نه واکنش‌های پدر سنتی </a:t>
            </a:r>
            <a:r>
              <a:rPr lang="ar-SA" sz="1800" dirty="0">
                <a:cs typeface="B Nazanin" pitchFamily="2" charset="-78"/>
              </a:rPr>
              <a:t>ایرانی را که قرار است بی‌توجهی نشان دهید</a:t>
            </a:r>
            <a:endParaRPr lang="fa-IR" sz="1800" dirty="0">
              <a:cs typeface="B Nazanin" pitchFamily="2" charset="-78"/>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467600" cy="436910"/>
          </a:xfrm>
        </p:spPr>
        <p:txBody>
          <a:bodyPr>
            <a:normAutofit fontScale="90000"/>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457200" y="1600200"/>
            <a:ext cx="8147248" cy="4873752"/>
          </a:xfrm>
        </p:spPr>
        <p:txBody>
          <a:bodyPr>
            <a:noAutofit/>
          </a:bodyPr>
          <a:lstStyle/>
          <a:p>
            <a:pPr algn="just">
              <a:lnSpc>
                <a:spcPct val="160000"/>
              </a:lnSpc>
            </a:pPr>
            <a:r>
              <a:rPr lang="fa-IR" sz="1800" dirty="0">
                <a:cs typeface="B Nazanin" pitchFamily="2" charset="-78"/>
              </a:rPr>
              <a:t>پس به او</a:t>
            </a:r>
            <a:r>
              <a:rPr lang="ar-SA" sz="1800" dirty="0">
                <a:solidFill>
                  <a:srgbClr val="FF0000"/>
                </a:solidFill>
                <a:cs typeface="B Nazanin" pitchFamily="2" charset="-78"/>
              </a:rPr>
              <a:t>توجه</a:t>
            </a:r>
            <a:r>
              <a:rPr lang="ar-SA" sz="1800" dirty="0">
                <a:cs typeface="B Nazanin" pitchFamily="2" charset="-78"/>
              </a:rPr>
              <a:t> ‌کنید </a:t>
            </a:r>
            <a:r>
              <a:rPr lang="fa-IR" sz="1800" dirty="0">
                <a:cs typeface="B Nazanin" pitchFamily="2" charset="-78"/>
              </a:rPr>
              <a:t>.</a:t>
            </a:r>
            <a:r>
              <a:rPr lang="ar-SA" sz="1800" dirty="0">
                <a:solidFill>
                  <a:srgbClr val="FF0000"/>
                </a:solidFill>
                <a:cs typeface="B Nazanin" pitchFamily="2" charset="-78"/>
              </a:rPr>
              <a:t>مهربانی کن</a:t>
            </a:r>
            <a:r>
              <a:rPr lang="ar-SA" sz="1800" dirty="0">
                <a:cs typeface="B Nazanin" pitchFamily="2" charset="-78"/>
              </a:rPr>
              <a:t>ید</a:t>
            </a:r>
            <a:r>
              <a:rPr lang="fa-IR" sz="1800" dirty="0">
                <a:cs typeface="B Nazanin" pitchFamily="2" charset="-78"/>
              </a:rPr>
              <a:t>.</a:t>
            </a:r>
            <a:r>
              <a:rPr lang="ar-SA" sz="1800" dirty="0">
                <a:cs typeface="B Nazanin" pitchFamily="2" charset="-78"/>
              </a:rPr>
              <a:t> </a:t>
            </a:r>
            <a:r>
              <a:rPr lang="ar-SA" sz="1800" dirty="0">
                <a:solidFill>
                  <a:srgbClr val="FF0000"/>
                </a:solidFill>
                <a:cs typeface="B Nazanin" pitchFamily="2" charset="-78"/>
              </a:rPr>
              <a:t>احساس همدلی را </a:t>
            </a:r>
            <a:r>
              <a:rPr lang="ar-SA" sz="1800" dirty="0">
                <a:cs typeface="B Nazanin" pitchFamily="2" charset="-78"/>
              </a:rPr>
              <a:t>به او نشان دهید </a:t>
            </a:r>
            <a:r>
              <a:rPr lang="fa-IR" sz="1800" dirty="0">
                <a:cs typeface="B Nazanin" pitchFamily="2" charset="-78"/>
              </a:rPr>
              <a:t>.</a:t>
            </a:r>
          </a:p>
          <a:p>
            <a:pPr algn="just">
              <a:lnSpc>
                <a:spcPct val="160000"/>
              </a:lnSpc>
            </a:pPr>
            <a:r>
              <a:rPr lang="fa-IR" sz="1800" dirty="0">
                <a:cs typeface="B Nazanin" pitchFamily="2" charset="-78"/>
              </a:rPr>
              <a:t>والد: </a:t>
            </a:r>
            <a:r>
              <a:rPr lang="ar-SA" sz="1800" dirty="0">
                <a:cs typeface="B Nazanin" pitchFamily="2" charset="-78"/>
              </a:rPr>
              <a:t>ما </a:t>
            </a:r>
            <a:r>
              <a:rPr lang="ar-SA" sz="1800" dirty="0">
                <a:solidFill>
                  <a:srgbClr val="FF0000"/>
                </a:solidFill>
                <a:cs typeface="B Nazanin" pitchFamily="2" charset="-78"/>
              </a:rPr>
              <a:t>نگران هستیم </a:t>
            </a:r>
            <a:r>
              <a:rPr lang="ar-SA" sz="1800" dirty="0">
                <a:cs typeface="B Nazanin" pitchFamily="2" charset="-78"/>
              </a:rPr>
              <a:t>دوست نداریم اتفاقی </a:t>
            </a:r>
            <a:r>
              <a:rPr lang="ar-SA" sz="1800" b="1" u="sng" dirty="0">
                <a:cs typeface="B Nazanin" pitchFamily="2" charset="-78"/>
              </a:rPr>
              <a:t>برات بیفته </a:t>
            </a:r>
            <a:r>
              <a:rPr lang="fa-IR" sz="1800" b="1" u="sng" dirty="0">
                <a:cs typeface="B Nazanin" pitchFamily="2" charset="-78"/>
              </a:rPr>
              <a:t>زنگ می زنیم کجاهستی پسرم </a:t>
            </a:r>
          </a:p>
          <a:p>
            <a:pPr algn="just">
              <a:lnSpc>
                <a:spcPct val="160000"/>
              </a:lnSpc>
            </a:pPr>
            <a:r>
              <a:rPr lang="fa-IR" sz="1800" dirty="0">
                <a:cs typeface="B Nazanin" pitchFamily="2" charset="-78"/>
              </a:rPr>
              <a:t>نوجوان :  </a:t>
            </a:r>
            <a:r>
              <a:rPr lang="ar-SA" sz="1800" dirty="0">
                <a:cs typeface="B Nazanin" pitchFamily="2" charset="-78"/>
              </a:rPr>
              <a:t>چی شده ترسیدید می خوام خودمو بکشم </a:t>
            </a:r>
            <a:endParaRPr lang="fa-IR" sz="1800" dirty="0">
              <a:cs typeface="B Nazanin" pitchFamily="2" charset="-78"/>
            </a:endParaRPr>
          </a:p>
          <a:p>
            <a:pPr algn="just">
              <a:lnSpc>
                <a:spcPct val="160000"/>
              </a:lnSpc>
            </a:pPr>
            <a:r>
              <a:rPr lang="fa-IR" sz="1800" dirty="0">
                <a:cs typeface="B Nazanin" pitchFamily="2" charset="-78"/>
              </a:rPr>
              <a:t>والد: ب</a:t>
            </a:r>
            <a:r>
              <a:rPr lang="ar-SA" sz="1800" dirty="0">
                <a:cs typeface="B Nazanin" pitchFamily="2" charset="-78"/>
              </a:rPr>
              <a:t>ل</a:t>
            </a:r>
            <a:r>
              <a:rPr lang="fa-IR" sz="1800" dirty="0">
                <a:cs typeface="B Nazanin" pitchFamily="2" charset="-78"/>
              </a:rPr>
              <a:t>ه</a:t>
            </a:r>
            <a:r>
              <a:rPr lang="ar-SA" sz="1800" dirty="0">
                <a:cs typeface="B Nazanin" pitchFamily="2" charset="-78"/>
              </a:rPr>
              <a:t> ما نگران تو هستیم</a:t>
            </a:r>
            <a:r>
              <a:rPr lang="fa-IR" sz="1800" dirty="0">
                <a:cs typeface="B Nazanin" pitchFamily="2" charset="-78"/>
              </a:rPr>
              <a:t>( </a:t>
            </a:r>
            <a:r>
              <a:rPr lang="ar-SA" sz="1800" dirty="0">
                <a:cs typeface="B Nazanin" pitchFamily="2" charset="-78"/>
              </a:rPr>
              <a:t> اما از آن طرف </a:t>
            </a:r>
            <a:r>
              <a:rPr lang="ar-SA" sz="1800" dirty="0">
                <a:solidFill>
                  <a:srgbClr val="FF0000"/>
                </a:solidFill>
                <a:cs typeface="B Nazanin" pitchFamily="2" charset="-78"/>
              </a:rPr>
              <a:t>روی </a:t>
            </a:r>
            <a:r>
              <a:rPr lang="fa-IR" sz="1800" dirty="0">
                <a:solidFill>
                  <a:srgbClr val="FF0000"/>
                </a:solidFill>
                <a:cs typeface="B Nazanin" pitchFamily="2" charset="-78"/>
              </a:rPr>
              <a:t>مواضع</a:t>
            </a:r>
            <a:r>
              <a:rPr lang="ar-SA" sz="1800" dirty="0">
                <a:solidFill>
                  <a:srgbClr val="FF0000"/>
                </a:solidFill>
                <a:cs typeface="B Nazanin" pitchFamily="2" charset="-78"/>
              </a:rPr>
              <a:t> خود </a:t>
            </a:r>
            <a:r>
              <a:rPr lang="ar-SA" sz="1800" dirty="0">
                <a:cs typeface="B Nazanin" pitchFamily="2" charset="-78"/>
              </a:rPr>
              <a:t>هم </a:t>
            </a:r>
            <a:r>
              <a:rPr lang="fa-IR" sz="1800" dirty="0">
                <a:cs typeface="B Nazanin" pitchFamily="2" charset="-78"/>
              </a:rPr>
              <a:t>بمانید )</a:t>
            </a:r>
          </a:p>
          <a:p>
            <a:pPr algn="just">
              <a:lnSpc>
                <a:spcPct val="160000"/>
              </a:lnSpc>
            </a:pPr>
            <a:r>
              <a:rPr lang="ar-SA" sz="1800" dirty="0">
                <a:solidFill>
                  <a:srgbClr val="FF0000"/>
                </a:solidFill>
                <a:cs typeface="B Nazanin" pitchFamily="2" charset="-78"/>
              </a:rPr>
              <a:t>مهربان بودن و در عین حال قاطع </a:t>
            </a:r>
            <a:r>
              <a:rPr lang="ar-SA" sz="1800" dirty="0">
                <a:cs typeface="B Nazanin" pitchFamily="2" charset="-78"/>
              </a:rPr>
              <a:t>بودن</a:t>
            </a:r>
            <a:r>
              <a:rPr lang="fa-IR" sz="1800" dirty="0">
                <a:cs typeface="B Nazanin" pitchFamily="2" charset="-78"/>
              </a:rPr>
              <a:t> .</a:t>
            </a:r>
          </a:p>
          <a:p>
            <a:pPr algn="just">
              <a:lnSpc>
                <a:spcPct val="160000"/>
              </a:lnSpc>
            </a:pPr>
            <a:r>
              <a:rPr lang="ar-SA" sz="1800" dirty="0">
                <a:cs typeface="B Nazanin" pitchFamily="2" charset="-78"/>
              </a:rPr>
              <a:t> وقتی نوجوان تهدید به خودکشی می‌کند و</a:t>
            </a:r>
            <a:r>
              <a:rPr lang="fa-IR" sz="1800" dirty="0">
                <a:cs typeface="B Nazanin" pitchFamily="2" charset="-78"/>
              </a:rPr>
              <a:t>ژست </a:t>
            </a:r>
            <a:r>
              <a:rPr lang="ar-SA" sz="1800" dirty="0">
                <a:cs typeface="B Nazanin" pitchFamily="2" charset="-78"/>
              </a:rPr>
              <a:t>خودکشی دارد باید </a:t>
            </a:r>
            <a:r>
              <a:rPr lang="fa-IR" sz="1800" b="1" u="sng" dirty="0">
                <a:solidFill>
                  <a:srgbClr val="FF0000"/>
                </a:solidFill>
                <a:cs typeface="B Nazanin" pitchFamily="2" charset="-78"/>
              </a:rPr>
              <a:t>به</a:t>
            </a:r>
            <a:r>
              <a:rPr lang="ar-SA" sz="1800" b="1" u="sng" dirty="0">
                <a:solidFill>
                  <a:srgbClr val="FF0000"/>
                </a:solidFill>
                <a:cs typeface="B Nazanin" pitchFamily="2" charset="-78"/>
              </a:rPr>
              <a:t> احساسات و تمایلاتش در مورد خودکشی توجه </a:t>
            </a:r>
            <a:r>
              <a:rPr lang="ar-SA" sz="1800" dirty="0">
                <a:cs typeface="B Nazanin" pitchFamily="2" charset="-78"/>
              </a:rPr>
              <a:t>شود و همدلی شود </a:t>
            </a:r>
            <a:endParaRPr lang="fa-IR" sz="1800" dirty="0">
              <a:cs typeface="B Nazanin" pitchFamily="2" charset="-78"/>
            </a:endParaRPr>
          </a:p>
          <a:p>
            <a:pPr algn="just">
              <a:lnSpc>
                <a:spcPct val="160000"/>
              </a:lnSpc>
            </a:pPr>
            <a:r>
              <a:rPr lang="ar-SA" sz="1800" dirty="0">
                <a:cs typeface="B Nazanin" pitchFamily="2" charset="-78"/>
              </a:rPr>
              <a:t>ولی از آن طرف قرار نیست چون </a:t>
            </a:r>
            <a:r>
              <a:rPr lang="ar-SA" sz="1800" b="1" u="sng" dirty="0">
                <a:cs typeface="B Nazanin" pitchFamily="2" charset="-78"/>
              </a:rPr>
              <a:t>از ابزار خودکشی یا تهدید به خودکشی </a:t>
            </a:r>
            <a:r>
              <a:rPr lang="ar-SA" sz="1800" dirty="0">
                <a:cs typeface="B Nazanin" pitchFamily="2" charset="-78"/>
              </a:rPr>
              <a:t>استفاده می کند </a:t>
            </a:r>
            <a:r>
              <a:rPr lang="ar-SA" sz="1800" b="1" dirty="0">
                <a:cs typeface="B Nazanin" pitchFamily="2" charset="-78"/>
              </a:rPr>
              <a:t>به خواسته‌هایش برسد </a:t>
            </a:r>
            <a:r>
              <a:rPr lang="fa-IR" sz="1800" b="1" dirty="0">
                <a:cs typeface="B Nazanin" pitchFamily="2" charset="-78"/>
              </a:rPr>
              <a:t>وما خواسته را تقویت کنیم </a:t>
            </a:r>
          </a:p>
          <a:p>
            <a:pPr algn="just">
              <a:lnSpc>
                <a:spcPct val="160000"/>
              </a:lnSpc>
            </a:pPr>
            <a:r>
              <a:rPr lang="ar-SA" sz="1800" dirty="0">
                <a:cs typeface="B Nazanin" pitchFamily="2" charset="-78"/>
              </a:rPr>
              <a:t>اگر </a:t>
            </a:r>
            <a:r>
              <a:rPr lang="ar-SA" sz="1800" dirty="0">
                <a:solidFill>
                  <a:srgbClr val="FF0000"/>
                </a:solidFill>
                <a:cs typeface="B Nazanin" pitchFamily="2" charset="-78"/>
              </a:rPr>
              <a:t>از موضع ضعف </a:t>
            </a:r>
            <a:r>
              <a:rPr lang="ar-SA" sz="1800" dirty="0">
                <a:cs typeface="B Nazanin" pitchFamily="2" charset="-78"/>
              </a:rPr>
              <a:t>به ماجرا نگاه کنیم ممکن است نوجوان </a:t>
            </a:r>
            <a:r>
              <a:rPr lang="ar-SA" sz="1800" dirty="0">
                <a:solidFill>
                  <a:srgbClr val="FF0000"/>
                </a:solidFill>
                <a:cs typeface="B Nazanin" pitchFamily="2" charset="-78"/>
              </a:rPr>
              <a:t>تهدیدات خود را ادامه </a:t>
            </a:r>
            <a:r>
              <a:rPr lang="ar-SA" sz="1800" dirty="0">
                <a:cs typeface="B Nazanin" pitchFamily="2" charset="-78"/>
              </a:rPr>
              <a:t>دهند خانواده‌های ایرانی این کار را نمی‌کند</a:t>
            </a:r>
            <a:endParaRPr lang="en-US" sz="1800" dirty="0">
              <a:cs typeface="B Nazanin" pitchFamily="2" charset="-78"/>
            </a:endParaRPr>
          </a:p>
          <a:p>
            <a:pPr algn="just">
              <a:lnSpc>
                <a:spcPct val="160000"/>
              </a:lnSpc>
            </a:pPr>
            <a:endParaRPr lang="fa-IR" sz="1800" dirty="0">
              <a:cs typeface="B Nazanin" pitchFamily="2" charset="-78"/>
            </a:endParaRPr>
          </a:p>
          <a:p>
            <a:endParaRPr lang="fa-IR" sz="18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499176" cy="202034"/>
          </a:xfrm>
        </p:spPr>
        <p:txBody>
          <a:bodyPr>
            <a:normAutofit fontScale="90000"/>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457200" y="836712"/>
            <a:ext cx="8075240" cy="5637240"/>
          </a:xfrm>
        </p:spPr>
        <p:txBody>
          <a:bodyPr>
            <a:normAutofit/>
          </a:bodyPr>
          <a:lstStyle/>
          <a:p>
            <a:pPr algn="just">
              <a:lnSpc>
                <a:spcPct val="160000"/>
              </a:lnSpc>
            </a:pPr>
            <a:r>
              <a:rPr lang="en-US" dirty="0">
                <a:cs typeface="B Nazanin" pitchFamily="2" charset="-78"/>
              </a:rPr>
              <a:t> </a:t>
            </a:r>
            <a:r>
              <a:rPr lang="ar-SA" dirty="0">
                <a:cs typeface="B Nazanin" pitchFamily="2" charset="-78"/>
              </a:rPr>
              <a:t>کلاً به والدین توصیه می‌کن</a:t>
            </a:r>
            <a:r>
              <a:rPr lang="fa-IR" dirty="0">
                <a:cs typeface="B Nazanin" pitchFamily="2" charset="-78"/>
              </a:rPr>
              <a:t>ی</a:t>
            </a:r>
            <a:r>
              <a:rPr lang="ar-SA" dirty="0">
                <a:cs typeface="B Nazanin" pitchFamily="2" charset="-78"/>
              </a:rPr>
              <a:t>م والدین عزیز </a:t>
            </a:r>
            <a:r>
              <a:rPr lang="ar-SA" u="sng" dirty="0">
                <a:solidFill>
                  <a:srgbClr val="FF0000"/>
                </a:solidFill>
                <a:cs typeface="B Nazanin" pitchFamily="2" charset="-78"/>
              </a:rPr>
              <a:t>مهربان اما قاطع </a:t>
            </a:r>
            <a:r>
              <a:rPr lang="ar-SA" dirty="0">
                <a:cs typeface="B Nazanin" pitchFamily="2" charset="-78"/>
              </a:rPr>
              <a:t>باشید </a:t>
            </a:r>
            <a:r>
              <a:rPr lang="en-US" dirty="0">
                <a:cs typeface="B Nazanin" pitchFamily="2" charset="-78"/>
              </a:rPr>
              <a:t>.</a:t>
            </a:r>
          </a:p>
          <a:p>
            <a:pPr algn="just">
              <a:lnSpc>
                <a:spcPct val="160000"/>
              </a:lnSpc>
            </a:pPr>
            <a:r>
              <a:rPr lang="ar-SA" dirty="0">
                <a:cs typeface="B Nazanin" pitchFamily="2" charset="-78"/>
              </a:rPr>
              <a:t>والدین ایرانی می‌گویند خودکشی نکن خودکشی خوب نیست </a:t>
            </a:r>
            <a:endParaRPr lang="en-US" dirty="0">
              <a:cs typeface="B Nazanin" pitchFamily="2" charset="-78"/>
            </a:endParaRPr>
          </a:p>
          <a:p>
            <a:pPr algn="just">
              <a:lnSpc>
                <a:spcPct val="160000"/>
              </a:lnSpc>
            </a:pPr>
            <a:r>
              <a:rPr lang="ar-SA" b="1" u="sng" dirty="0">
                <a:cs typeface="B Nazanin" pitchFamily="2" charset="-78"/>
              </a:rPr>
              <a:t>والد باید </a:t>
            </a:r>
            <a:r>
              <a:rPr lang="ar-SA" b="1" u="sng" dirty="0">
                <a:solidFill>
                  <a:srgbClr val="FF0000"/>
                </a:solidFill>
                <a:cs typeface="B Nazanin" pitchFamily="2" charset="-78"/>
              </a:rPr>
              <a:t>این کار را بکند</a:t>
            </a:r>
            <a:r>
              <a:rPr lang="en-US" b="1" u="sng" dirty="0">
                <a:solidFill>
                  <a:srgbClr val="FF0000"/>
                </a:solidFill>
                <a:cs typeface="B Nazanin" pitchFamily="2" charset="-78"/>
              </a:rPr>
              <a:t>:</a:t>
            </a:r>
            <a:r>
              <a:rPr lang="ar-SA" b="1" u="sng" dirty="0">
                <a:solidFill>
                  <a:srgbClr val="FF0000"/>
                </a:solidFill>
                <a:cs typeface="B Nazanin" pitchFamily="2" charset="-78"/>
              </a:rPr>
              <a:t> </a:t>
            </a:r>
            <a:r>
              <a:rPr lang="ar-SA" dirty="0">
                <a:cs typeface="B Nazanin" pitchFamily="2" charset="-78"/>
              </a:rPr>
              <a:t>ما نگران تو هستیم دوست نداریم اتفاقی برای تو بیفتد</a:t>
            </a:r>
            <a:endParaRPr lang="en-US" dirty="0">
              <a:cs typeface="B Nazanin" pitchFamily="2" charset="-78"/>
            </a:endParaRPr>
          </a:p>
          <a:p>
            <a:pPr algn="just">
              <a:lnSpc>
                <a:spcPct val="160000"/>
              </a:lnSpc>
            </a:pPr>
            <a:r>
              <a:rPr lang="ar-SA" dirty="0">
                <a:cs typeface="B Nazanin" pitchFamily="2" charset="-78"/>
              </a:rPr>
              <a:t> فرزند: پشت گوش تون رو</a:t>
            </a:r>
            <a:r>
              <a:rPr lang="fa-IR" dirty="0">
                <a:cs typeface="B Nazanin" pitchFamily="2" charset="-78"/>
              </a:rPr>
              <a:t>دیدید</a:t>
            </a:r>
            <a:r>
              <a:rPr lang="ar-SA" dirty="0">
                <a:cs typeface="B Nazanin" pitchFamily="2" charset="-78"/>
              </a:rPr>
              <a:t> مرا هم می‌بینید و از خونه می زند بیرون</a:t>
            </a:r>
            <a:endParaRPr lang="en-US" dirty="0">
              <a:cs typeface="B Nazanin" pitchFamily="2" charset="-78"/>
            </a:endParaRPr>
          </a:p>
          <a:p>
            <a:pPr algn="just">
              <a:lnSpc>
                <a:spcPct val="160000"/>
              </a:lnSpc>
            </a:pPr>
            <a:r>
              <a:rPr lang="ar-SA" dirty="0">
                <a:cs typeface="B Nazanin" pitchFamily="2" charset="-78"/>
              </a:rPr>
              <a:t>اینجا خوب است که والدین به فرزند </a:t>
            </a:r>
            <a:r>
              <a:rPr lang="ar-SA" dirty="0">
                <a:solidFill>
                  <a:srgbClr val="FF0000"/>
                </a:solidFill>
                <a:cs typeface="B Nazanin" pitchFamily="2" charset="-78"/>
              </a:rPr>
              <a:t>یک زنگ بزند یک پیام </a:t>
            </a:r>
            <a:r>
              <a:rPr lang="ar-SA" dirty="0">
                <a:cs typeface="B Nazanin" pitchFamily="2" charset="-78"/>
              </a:rPr>
              <a:t>دهد که من نگرانت هستم </a:t>
            </a:r>
            <a:endParaRPr lang="fa-IR" dirty="0">
              <a:cs typeface="B Nazanin" pitchFamily="2" charset="-78"/>
            </a:endParaRPr>
          </a:p>
          <a:p>
            <a:pPr algn="just">
              <a:lnSpc>
                <a:spcPct val="160000"/>
              </a:lnSpc>
            </a:pPr>
            <a:r>
              <a:rPr lang="ar-SA" dirty="0">
                <a:cs typeface="B Nazanin" pitchFamily="2" charset="-78"/>
              </a:rPr>
              <a:t>۲ الی ۳ ساعت بعد چه جواب داد چه نداد برمی گردد به خانه </a:t>
            </a:r>
            <a:endParaRPr lang="fa-IR" dirty="0">
              <a:cs typeface="B Nazanin" pitchFamily="2" charset="-78"/>
            </a:endParaRPr>
          </a:p>
          <a:p>
            <a:pPr algn="just">
              <a:lnSpc>
                <a:spcPct val="160000"/>
              </a:lnSpc>
            </a:pPr>
            <a:r>
              <a:rPr lang="ar-SA" dirty="0">
                <a:cs typeface="B Nazanin" pitchFamily="2" charset="-78"/>
              </a:rPr>
              <a:t>شما هم چنان رفتار با ثبات اما مهربانانه داشته باشید</a:t>
            </a:r>
            <a:endParaRPr lang="fa-IR" dirty="0">
              <a:cs typeface="B Nazanin" pitchFamily="2" charset="-78"/>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p:txBody>
          <a:bodyPr>
            <a:normAutofit/>
          </a:bodyPr>
          <a:lstStyle/>
          <a:p>
            <a:pPr algn="just">
              <a:lnSpc>
                <a:spcPct val="160000"/>
              </a:lnSpc>
            </a:pPr>
            <a:r>
              <a:rPr lang="ar-SA" dirty="0">
                <a:cs typeface="B Nazanin" pitchFamily="2" charset="-78"/>
              </a:rPr>
              <a:t> والدین می گوید غذا نخوردی بیا بخور میگه نمی</a:t>
            </a:r>
            <a:r>
              <a:rPr lang="fa-IR" dirty="0">
                <a:cs typeface="B Nazanin" pitchFamily="2" charset="-78"/>
              </a:rPr>
              <a:t> آی</a:t>
            </a:r>
            <a:r>
              <a:rPr lang="ar-SA" dirty="0">
                <a:cs typeface="B Nazanin" pitchFamily="2" charset="-78"/>
              </a:rPr>
              <a:t>م </a:t>
            </a:r>
            <a:r>
              <a:rPr lang="fa-IR" dirty="0">
                <a:cs typeface="B Nazanin" pitchFamily="2" charset="-78"/>
              </a:rPr>
              <a:t> </a:t>
            </a:r>
            <a:r>
              <a:rPr lang="ar-SA" dirty="0">
                <a:cs typeface="B Nazanin" pitchFamily="2" charset="-78"/>
              </a:rPr>
              <a:t> تو اتاق </a:t>
            </a:r>
            <a:r>
              <a:rPr lang="fa-IR" dirty="0">
                <a:cs typeface="B Nazanin" pitchFamily="2" charset="-78"/>
              </a:rPr>
              <a:t>می رود </a:t>
            </a:r>
            <a:r>
              <a:rPr lang="ar-SA" dirty="0">
                <a:cs typeface="B Nazanin" pitchFamily="2" charset="-78"/>
              </a:rPr>
              <a:t>و بیرون نمی</a:t>
            </a:r>
            <a:r>
              <a:rPr lang="fa-IR" dirty="0">
                <a:cs typeface="B Nazanin" pitchFamily="2" charset="-78"/>
              </a:rPr>
              <a:t> </a:t>
            </a:r>
            <a:r>
              <a:rPr lang="ar-SA" dirty="0">
                <a:cs typeface="B Nazanin" pitchFamily="2" charset="-78"/>
              </a:rPr>
              <a:t>ا</a:t>
            </a:r>
            <a:r>
              <a:rPr lang="fa-IR" dirty="0">
                <a:cs typeface="B Nazanin" pitchFamily="2" charset="-78"/>
              </a:rPr>
              <a:t>ی</a:t>
            </a:r>
            <a:r>
              <a:rPr lang="ar-SA" dirty="0">
                <a:cs typeface="B Nazanin" pitchFamily="2" charset="-78"/>
              </a:rPr>
              <a:t>د سلام </a:t>
            </a:r>
            <a:r>
              <a:rPr lang="fa-IR" dirty="0">
                <a:cs typeface="B Nazanin" pitchFamily="2" charset="-78"/>
              </a:rPr>
              <a:t>ن</a:t>
            </a:r>
            <a:r>
              <a:rPr lang="ar-SA" dirty="0">
                <a:cs typeface="B Nazanin" pitchFamily="2" charset="-78"/>
              </a:rPr>
              <a:t>می‌کند اما شما </a:t>
            </a:r>
            <a:r>
              <a:rPr lang="ar-SA" u="sng" dirty="0">
                <a:solidFill>
                  <a:srgbClr val="FF0000"/>
                </a:solidFill>
                <a:cs typeface="B Nazanin" pitchFamily="2" charset="-78"/>
              </a:rPr>
              <a:t>برخورد با ثبات و مهربانانه خود </a:t>
            </a:r>
            <a:r>
              <a:rPr lang="ar-SA" dirty="0">
                <a:cs typeface="B Nazanin" pitchFamily="2" charset="-78"/>
              </a:rPr>
              <a:t>را ادامه دهید</a:t>
            </a:r>
            <a:endParaRPr lang="fa-IR" dirty="0">
              <a:cs typeface="B Nazanin" pitchFamily="2" charset="-78"/>
            </a:endParaRPr>
          </a:p>
          <a:p>
            <a:pPr algn="just">
              <a:lnSpc>
                <a:spcPct val="160000"/>
              </a:lnSpc>
            </a:pPr>
            <a:r>
              <a:rPr lang="fa-IR" dirty="0">
                <a:cs typeface="B Nazanin" pitchFamily="2" charset="-78"/>
              </a:rPr>
              <a:t>ا</a:t>
            </a:r>
            <a:r>
              <a:rPr lang="ar-SA" dirty="0">
                <a:cs typeface="B Nazanin" pitchFamily="2" charset="-78"/>
              </a:rPr>
              <a:t>ز آن طرف هم برای خرید </a:t>
            </a:r>
            <a:r>
              <a:rPr lang="ar-SA" dirty="0">
                <a:solidFill>
                  <a:srgbClr val="FF0000"/>
                </a:solidFill>
                <a:cs typeface="B Nazanin" pitchFamily="2" charset="-78"/>
              </a:rPr>
              <a:t>موتور کوتاه نمی‌آید </a:t>
            </a:r>
            <a:r>
              <a:rPr lang="ar-SA" dirty="0">
                <a:cs typeface="B Nazanin" pitchFamily="2" charset="-78"/>
              </a:rPr>
              <a:t>تو گواهینامه نداری وقتی سن</a:t>
            </a:r>
            <a:r>
              <a:rPr lang="fa-IR" dirty="0">
                <a:cs typeface="B Nazanin" pitchFamily="2" charset="-78"/>
              </a:rPr>
              <a:t> </a:t>
            </a:r>
            <a:r>
              <a:rPr lang="ar-SA" dirty="0">
                <a:cs typeface="B Nazanin" pitchFamily="2" charset="-78"/>
              </a:rPr>
              <a:t>تو به ۱۸ سال رسید آن موقع می‌توانیم با کمک هم موتور بخریم </a:t>
            </a:r>
            <a:r>
              <a:rPr lang="fa-IR" dirty="0">
                <a:cs typeface="B Nazanin" pitchFamily="2" charset="-78"/>
              </a:rPr>
              <a:t>.</a:t>
            </a:r>
          </a:p>
          <a:p>
            <a:pPr algn="just">
              <a:lnSpc>
                <a:spcPct val="160000"/>
              </a:lnSpc>
            </a:pPr>
            <a:r>
              <a:rPr lang="ar-SA" dirty="0">
                <a:cs typeface="B Nazanin" pitchFamily="2" charset="-78"/>
              </a:rPr>
              <a:t>وقتی رو مواضع خودتون می مان</a:t>
            </a:r>
            <a:r>
              <a:rPr lang="fa-IR" dirty="0">
                <a:cs typeface="B Nazanin" pitchFamily="2" charset="-78"/>
              </a:rPr>
              <a:t>ی</a:t>
            </a:r>
            <a:r>
              <a:rPr lang="ar-SA" dirty="0">
                <a:cs typeface="B Nazanin" pitchFamily="2" charset="-78"/>
              </a:rPr>
              <a:t>د و مهربانانه برخورد می‌کنید نوجوان متوجه می‌شود </a:t>
            </a:r>
            <a:r>
              <a:rPr lang="ar-SA" dirty="0">
                <a:solidFill>
                  <a:srgbClr val="FF0000"/>
                </a:solidFill>
                <a:cs typeface="B Nazanin" pitchFamily="2" charset="-78"/>
              </a:rPr>
              <a:t>احساساتم برای آنها مهم </a:t>
            </a:r>
            <a:r>
              <a:rPr lang="ar-SA" dirty="0">
                <a:cs typeface="B Nazanin" pitchFamily="2" charset="-78"/>
              </a:rPr>
              <a:t>است</a:t>
            </a:r>
            <a:endParaRPr lang="fa-I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14152"/>
            <a:ext cx="6048672" cy="922114"/>
          </a:xfrm>
        </p:spPr>
        <p:txBody>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457200" y="1600200"/>
            <a:ext cx="8363272" cy="4873752"/>
          </a:xfrm>
        </p:spPr>
        <p:txBody>
          <a:bodyPr>
            <a:noAutofit/>
          </a:bodyPr>
          <a:lstStyle/>
          <a:p>
            <a:pPr algn="just">
              <a:lnSpc>
                <a:spcPct val="170000"/>
              </a:lnSpc>
            </a:pPr>
            <a:r>
              <a:rPr lang="ar-SA" sz="1800" dirty="0">
                <a:cs typeface="B Nazanin" pitchFamily="2" charset="-78"/>
              </a:rPr>
              <a:t>متاسفانه والد ایرانی </a:t>
            </a:r>
            <a:r>
              <a:rPr lang="ar-SA" sz="1800" b="1" u="sng" dirty="0">
                <a:solidFill>
                  <a:srgbClr val="FF0000"/>
                </a:solidFill>
                <a:cs typeface="B Nazanin" pitchFamily="2" charset="-78"/>
              </a:rPr>
              <a:t>تسلیم می شود و برخورد هیجانی </a:t>
            </a:r>
            <a:r>
              <a:rPr lang="ar-SA" sz="1800" dirty="0">
                <a:cs typeface="B Nazanin" pitchFamily="2" charset="-78"/>
              </a:rPr>
              <a:t>می کند</a:t>
            </a:r>
            <a:endParaRPr lang="fa-IR" sz="1800" dirty="0">
              <a:cs typeface="B Nazanin" pitchFamily="2" charset="-78"/>
            </a:endParaRPr>
          </a:p>
          <a:p>
            <a:pPr algn="just">
              <a:lnSpc>
                <a:spcPct val="170000"/>
              </a:lnSpc>
            </a:pPr>
            <a:r>
              <a:rPr lang="ar-SA" sz="1800" dirty="0">
                <a:cs typeface="B Nazanin" pitchFamily="2" charset="-78"/>
              </a:rPr>
              <a:t>والد </a:t>
            </a:r>
            <a:r>
              <a:rPr lang="fa-IR" sz="1800" dirty="0">
                <a:cs typeface="B Nazanin" pitchFamily="2" charset="-78"/>
              </a:rPr>
              <a:t>: </a:t>
            </a:r>
            <a:r>
              <a:rPr lang="ar-SA" sz="1800" dirty="0">
                <a:cs typeface="B Nazanin" pitchFamily="2" charset="-78"/>
              </a:rPr>
              <a:t>موتور برات نمی</a:t>
            </a:r>
            <a:r>
              <a:rPr lang="fa-IR" sz="1800" dirty="0">
                <a:cs typeface="B Nazanin" pitchFamily="2" charset="-78"/>
              </a:rPr>
              <a:t> </a:t>
            </a:r>
            <a:r>
              <a:rPr lang="ar-SA" sz="1800" dirty="0">
                <a:cs typeface="B Nazanin" pitchFamily="2" charset="-78"/>
              </a:rPr>
              <a:t>خریم </a:t>
            </a:r>
            <a:r>
              <a:rPr lang="ar-SA" sz="1800" dirty="0">
                <a:solidFill>
                  <a:srgbClr val="FF0000"/>
                </a:solidFill>
                <a:cs typeface="B Nazanin" pitchFamily="2" charset="-78"/>
              </a:rPr>
              <a:t>غلط می کنی </a:t>
            </a:r>
            <a:r>
              <a:rPr lang="ar-SA" sz="1800" dirty="0">
                <a:cs typeface="B Nazanin" pitchFamily="2" charset="-78"/>
              </a:rPr>
              <a:t>سوار موتور شوی فردا موتور بخریم و بزنی</a:t>
            </a:r>
            <a:r>
              <a:rPr lang="fa-IR" sz="1800" dirty="0">
                <a:cs typeface="B Nazanin" pitchFamily="2" charset="-78"/>
              </a:rPr>
              <a:t> </a:t>
            </a:r>
            <a:r>
              <a:rPr lang="ar-SA" sz="1800" dirty="0">
                <a:cs typeface="B Nazanin" pitchFamily="2" charset="-78"/>
              </a:rPr>
              <a:t> </a:t>
            </a:r>
            <a:r>
              <a:rPr lang="ar-SA" sz="1800" b="1" u="sng" dirty="0">
                <a:solidFill>
                  <a:srgbClr val="FF0000"/>
                </a:solidFill>
                <a:cs typeface="B Nazanin" pitchFamily="2" charset="-78"/>
              </a:rPr>
              <a:t>کسی را بکشی </a:t>
            </a:r>
            <a:r>
              <a:rPr lang="ar-SA" sz="1800" dirty="0">
                <a:cs typeface="B Nazanin" pitchFamily="2" charset="-78"/>
              </a:rPr>
              <a:t>ما را بدبخت کنی تو اصلاً می</a:t>
            </a:r>
            <a:r>
              <a:rPr lang="fa-IR" sz="1800" dirty="0">
                <a:cs typeface="B Nazanin" pitchFamily="2" charset="-78"/>
              </a:rPr>
              <a:t> </a:t>
            </a:r>
            <a:r>
              <a:rPr lang="ar-SA" sz="1800" dirty="0">
                <a:cs typeface="B Nazanin" pitchFamily="2" charset="-78"/>
              </a:rPr>
              <a:t>تونی موتور برانی</a:t>
            </a:r>
            <a:endParaRPr lang="fa-IR" sz="1800" dirty="0">
              <a:cs typeface="B Nazanin" pitchFamily="2" charset="-78"/>
            </a:endParaRPr>
          </a:p>
          <a:p>
            <a:pPr algn="just">
              <a:lnSpc>
                <a:spcPct val="170000"/>
              </a:lnSpc>
            </a:pPr>
            <a:r>
              <a:rPr lang="ar-SA" sz="1800" dirty="0">
                <a:cs typeface="B Nazanin" pitchFamily="2" charset="-78"/>
              </a:rPr>
              <a:t> والدین ایرانی از این برخوردها می‌کنند می خوای بری </a:t>
            </a:r>
            <a:r>
              <a:rPr lang="ar-SA" sz="1800" u="sng" dirty="0">
                <a:solidFill>
                  <a:srgbClr val="FF0000"/>
                </a:solidFill>
                <a:cs typeface="B Nazanin" pitchFamily="2" charset="-78"/>
              </a:rPr>
              <a:t>بیرون برو گمشو از این خونه برو </a:t>
            </a:r>
            <a:r>
              <a:rPr lang="ar-SA" sz="1800" dirty="0">
                <a:cs typeface="B Nazanin" pitchFamily="2" charset="-78"/>
              </a:rPr>
              <a:t>بیرون والد ایرانی این است </a:t>
            </a:r>
            <a:r>
              <a:rPr lang="fa-IR" sz="1800" dirty="0">
                <a:cs typeface="B Nazanin" pitchFamily="2" charset="-78"/>
              </a:rPr>
              <a:t>.</a:t>
            </a:r>
          </a:p>
          <a:p>
            <a:pPr algn="just">
              <a:lnSpc>
                <a:spcPct val="170000"/>
              </a:lnSpc>
            </a:pPr>
            <a:r>
              <a:rPr lang="ar-SA" sz="1800" dirty="0">
                <a:cs typeface="B Nazanin" pitchFamily="2" charset="-78"/>
              </a:rPr>
              <a:t>از آن طرف مادر </a:t>
            </a:r>
            <a:r>
              <a:rPr lang="fa-IR" sz="1800" dirty="0">
                <a:cs typeface="B Nazanin" pitchFamily="2" charset="-78"/>
              </a:rPr>
              <a:t>: </a:t>
            </a:r>
            <a:r>
              <a:rPr lang="ar-SA" sz="1800" dirty="0">
                <a:cs typeface="B Nazanin" pitchFamily="2" charset="-78"/>
              </a:rPr>
              <a:t>توروخدا اینکارو نکن به حرف</a:t>
            </a:r>
            <a:r>
              <a:rPr lang="fa-IR" sz="1800" dirty="0">
                <a:cs typeface="B Nazanin" pitchFamily="2" charset="-78"/>
              </a:rPr>
              <a:t> </a:t>
            </a:r>
            <a:r>
              <a:rPr lang="ar-SA" sz="1800" dirty="0">
                <a:cs typeface="B Nazanin" pitchFamily="2" charset="-78"/>
              </a:rPr>
              <a:t> </a:t>
            </a:r>
            <a:r>
              <a:rPr lang="ar-SA" sz="1800" u="sng" dirty="0">
                <a:solidFill>
                  <a:srgbClr val="FF0000"/>
                </a:solidFill>
                <a:cs typeface="B Nazanin" pitchFamily="2" charset="-78"/>
              </a:rPr>
              <a:t>بابات گوش کن ما خیر و صلاح </a:t>
            </a:r>
            <a:r>
              <a:rPr lang="ar-SA" sz="1800" dirty="0">
                <a:cs typeface="B Nazanin" pitchFamily="2" charset="-78"/>
              </a:rPr>
              <a:t>تو را می‌خواهیم بلایی سر خودت نیار</a:t>
            </a:r>
            <a:r>
              <a:rPr lang="fa-IR" sz="1800" dirty="0">
                <a:cs typeface="B Nazanin" pitchFamily="2" charset="-78"/>
              </a:rPr>
              <a:t>.</a:t>
            </a:r>
          </a:p>
          <a:p>
            <a:pPr algn="just">
              <a:lnSpc>
                <a:spcPct val="170000"/>
              </a:lnSpc>
            </a:pPr>
            <a:r>
              <a:rPr lang="ar-SA" sz="1800" dirty="0">
                <a:cs typeface="B Nazanin" pitchFamily="2" charset="-78"/>
              </a:rPr>
              <a:t> موتور برات می</a:t>
            </a:r>
            <a:r>
              <a:rPr lang="fa-IR" sz="1800" dirty="0">
                <a:cs typeface="B Nazanin" pitchFamily="2" charset="-78"/>
              </a:rPr>
              <a:t> </a:t>
            </a:r>
            <a:r>
              <a:rPr lang="ar-SA" sz="1800" dirty="0">
                <a:cs typeface="B Nazanin" pitchFamily="2" charset="-78"/>
              </a:rPr>
              <a:t>خریم امسال </a:t>
            </a:r>
            <a:r>
              <a:rPr lang="ar-SA" sz="1800" u="sng" dirty="0">
                <a:solidFill>
                  <a:srgbClr val="FF0000"/>
                </a:solidFill>
                <a:cs typeface="B Nazanin" pitchFamily="2" charset="-78"/>
              </a:rPr>
              <a:t>در ست رو بخوان تابستان برات </a:t>
            </a:r>
            <a:r>
              <a:rPr lang="ar-SA" sz="1800" dirty="0">
                <a:cs typeface="B Nazanin" pitchFamily="2" charset="-78"/>
              </a:rPr>
              <a:t>می‌خریم </a:t>
            </a:r>
            <a:endParaRPr lang="fa-IR" sz="1800" dirty="0">
              <a:cs typeface="B Nazanin" pitchFamily="2" charset="-78"/>
            </a:endParaRPr>
          </a:p>
          <a:p>
            <a:pPr algn="just">
              <a:lnSpc>
                <a:spcPct val="170000"/>
              </a:lnSpc>
            </a:pPr>
            <a:r>
              <a:rPr lang="ar-SA" sz="1800" dirty="0">
                <a:solidFill>
                  <a:srgbClr val="FF0000"/>
                </a:solidFill>
                <a:cs typeface="B Nazanin" pitchFamily="2" charset="-78"/>
              </a:rPr>
              <a:t>طلاهایم </a:t>
            </a:r>
            <a:r>
              <a:rPr lang="ar-SA" sz="1800" dirty="0">
                <a:cs typeface="B Nazanin" pitchFamily="2" charset="-78"/>
              </a:rPr>
              <a:t>را برات می</a:t>
            </a:r>
            <a:r>
              <a:rPr lang="fa-IR" sz="1800" dirty="0">
                <a:cs typeface="B Nazanin" pitchFamily="2" charset="-78"/>
              </a:rPr>
              <a:t> </a:t>
            </a:r>
            <a:r>
              <a:rPr lang="ar-SA" sz="1800" dirty="0">
                <a:cs typeface="B Nazanin" pitchFamily="2" charset="-78"/>
              </a:rPr>
              <a:t>فروشم نوجوان دوباره </a:t>
            </a:r>
            <a:r>
              <a:rPr lang="ar-SA" sz="1800" dirty="0">
                <a:solidFill>
                  <a:srgbClr val="FF0000"/>
                </a:solidFill>
                <a:cs typeface="B Nazanin" pitchFamily="2" charset="-78"/>
              </a:rPr>
              <a:t>گریه می کند خانه نمی </a:t>
            </a:r>
            <a:r>
              <a:rPr lang="ar-SA" sz="1800" dirty="0">
                <a:cs typeface="B Nazanin" pitchFamily="2" charset="-78"/>
              </a:rPr>
              <a:t>آید پدر و مادر را تحت فشار قرار می دهد مادر می گوید </a:t>
            </a:r>
            <a:r>
              <a:rPr lang="ar-SA" sz="1800" dirty="0">
                <a:solidFill>
                  <a:srgbClr val="FF0000"/>
                </a:solidFill>
                <a:cs typeface="B Nazanin" pitchFamily="2" charset="-78"/>
              </a:rPr>
              <a:t>همسرم بیا برایش بخریم</a:t>
            </a:r>
            <a:r>
              <a:rPr lang="ar-SA" sz="1800" dirty="0">
                <a:cs typeface="B Nazanin" pitchFamily="2" charset="-78"/>
              </a:rPr>
              <a:t> حالا چه می‌شود قول می‌دهم کار </a:t>
            </a:r>
            <a:r>
              <a:rPr lang="ar-SA" sz="1800" dirty="0">
                <a:solidFill>
                  <a:srgbClr val="FF0000"/>
                </a:solidFill>
                <a:cs typeface="B Nazanin" pitchFamily="2" charset="-78"/>
              </a:rPr>
              <a:t>خطرناکی نکند</a:t>
            </a:r>
            <a:r>
              <a:rPr lang="ar-SA" sz="1800" dirty="0">
                <a:cs typeface="B Nazanin" pitchFamily="2" charset="-78"/>
              </a:rPr>
              <a:t> مادر وساطت می کند موتور را آخرش برای او می‌خر</a:t>
            </a:r>
            <a:r>
              <a:rPr lang="fa-IR" sz="1800" dirty="0">
                <a:cs typeface="B Nazanin" pitchFamily="2" charset="-78"/>
              </a:rPr>
              <a:t>ند</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cs typeface="B Nazanin" pitchFamily="2" charset="-78"/>
              </a:rPr>
              <a:t>تهدید</a:t>
            </a:r>
            <a:r>
              <a:rPr lang="fa-IR" dirty="0">
                <a:solidFill>
                  <a:srgbClr val="FF0000"/>
                </a:solidFill>
                <a:cs typeface="B Nazanin" pitchFamily="2" charset="-78"/>
              </a:rPr>
              <a:t> وژست</a:t>
            </a:r>
            <a:r>
              <a:rPr lang="ar-SA" dirty="0">
                <a:solidFill>
                  <a:srgbClr val="FF0000"/>
                </a:solidFill>
                <a:cs typeface="B Nazanin" pitchFamily="2" charset="-78"/>
              </a:rPr>
              <a:t> به خودکشی</a:t>
            </a:r>
            <a:endParaRPr lang="fa-IR" dirty="0"/>
          </a:p>
        </p:txBody>
      </p:sp>
      <p:sp>
        <p:nvSpPr>
          <p:cNvPr id="3" name="Content Placeholder 2"/>
          <p:cNvSpPr>
            <a:spLocks noGrp="1"/>
          </p:cNvSpPr>
          <p:nvPr>
            <p:ph sz="quarter" idx="1"/>
          </p:nvPr>
        </p:nvSpPr>
        <p:spPr>
          <a:xfrm>
            <a:off x="457200" y="1600200"/>
            <a:ext cx="8003232" cy="4873752"/>
          </a:xfrm>
        </p:spPr>
        <p:txBody>
          <a:bodyPr>
            <a:normAutofit fontScale="92500" lnSpcReduction="20000"/>
          </a:bodyPr>
          <a:lstStyle/>
          <a:p>
            <a:pPr algn="just">
              <a:lnSpc>
                <a:spcPct val="170000"/>
              </a:lnSpc>
            </a:pPr>
            <a:r>
              <a:rPr lang="ar-SA" dirty="0">
                <a:cs typeface="B Nazanin" pitchFamily="2" charset="-78"/>
              </a:rPr>
              <a:t>فردا </a:t>
            </a:r>
            <a:r>
              <a:rPr lang="ar-SA" dirty="0">
                <a:solidFill>
                  <a:srgbClr val="FF0000"/>
                </a:solidFill>
                <a:cs typeface="B Nazanin" pitchFamily="2" charset="-78"/>
              </a:rPr>
              <a:t>تصادف می‌کند </a:t>
            </a:r>
            <a:r>
              <a:rPr lang="ar-SA" dirty="0">
                <a:cs typeface="B Nazanin" pitchFamily="2" charset="-78"/>
              </a:rPr>
              <a:t>بچه می‌گوید پول بدین موتورم را تحویل بگیرم خانواده ایرانی این است</a:t>
            </a:r>
            <a:r>
              <a:rPr lang="fa-IR" dirty="0">
                <a:cs typeface="B Nazanin" pitchFamily="2" charset="-78"/>
              </a:rPr>
              <a:t>.</a:t>
            </a:r>
          </a:p>
          <a:p>
            <a:pPr algn="just">
              <a:lnSpc>
                <a:spcPct val="170000"/>
              </a:lnSpc>
            </a:pPr>
            <a:r>
              <a:rPr lang="ar-SA" dirty="0">
                <a:cs typeface="B Nazanin" pitchFamily="2" charset="-78"/>
              </a:rPr>
              <a:t> از آن طرف </a:t>
            </a:r>
            <a:r>
              <a:rPr lang="ar-SA" dirty="0">
                <a:solidFill>
                  <a:srgbClr val="FF0000"/>
                </a:solidFill>
                <a:cs typeface="B Nazanin" pitchFamily="2" charset="-78"/>
              </a:rPr>
              <a:t>مهربان و باثبات بودن را نیز </a:t>
            </a:r>
            <a:r>
              <a:rPr lang="ar-SA" dirty="0">
                <a:cs typeface="B Nazanin" pitchFamily="2" charset="-78"/>
              </a:rPr>
              <a:t>ندارند  واقعاً والدین ایرانی نیاز دارند آموزش ببینند </a:t>
            </a:r>
            <a:r>
              <a:rPr lang="ar-SA" u="sng" dirty="0">
                <a:solidFill>
                  <a:srgbClr val="FF0000"/>
                </a:solidFill>
                <a:cs typeface="B Nazanin" pitchFamily="2" charset="-78"/>
              </a:rPr>
              <a:t>آموزش آموزش و آموزش </a:t>
            </a:r>
            <a:r>
              <a:rPr lang="fa-IR" u="sng" dirty="0">
                <a:solidFill>
                  <a:srgbClr val="FF0000"/>
                </a:solidFill>
                <a:cs typeface="B Nazanin" pitchFamily="2" charset="-78"/>
              </a:rPr>
              <a:t>.</a:t>
            </a:r>
          </a:p>
          <a:p>
            <a:pPr algn="just">
              <a:lnSpc>
                <a:spcPct val="170000"/>
              </a:lnSpc>
            </a:pPr>
            <a:r>
              <a:rPr lang="ar-SA" dirty="0">
                <a:cs typeface="B Nazanin" pitchFamily="2" charset="-78"/>
              </a:rPr>
              <a:t>این آموزش لازمه اش این است که شما به عنوان یک روانشناس </a:t>
            </a:r>
            <a:r>
              <a:rPr lang="ar-SA" b="1" u="sng" dirty="0">
                <a:cs typeface="B Nazanin" pitchFamily="2" charset="-78"/>
              </a:rPr>
              <a:t>گام به گام با </a:t>
            </a:r>
            <a:r>
              <a:rPr lang="ar-SA" dirty="0">
                <a:cs typeface="B Nazanin" pitchFamily="2" charset="-78"/>
              </a:rPr>
              <a:t>والدین پیش بروید برخی مواقع والدین واقعاً </a:t>
            </a:r>
            <a:r>
              <a:rPr lang="ar-SA" dirty="0">
                <a:solidFill>
                  <a:srgbClr val="FF0000"/>
                </a:solidFill>
                <a:cs typeface="B Nazanin" pitchFamily="2" charset="-78"/>
              </a:rPr>
              <a:t>ناآگاهانه </a:t>
            </a:r>
            <a:r>
              <a:rPr lang="ar-SA" dirty="0">
                <a:cs typeface="B Nazanin" pitchFamily="2" charset="-78"/>
              </a:rPr>
              <a:t>می‌گویند الان چه کار کنم و شما باید بر اساس آن ساختاری که بیان شد این توصیه ها را بکنید</a:t>
            </a:r>
            <a:r>
              <a:rPr lang="fa-IR" dirty="0">
                <a:cs typeface="B Nazanin" pitchFamily="2" charset="-78"/>
              </a:rPr>
              <a:t>.</a:t>
            </a:r>
          </a:p>
          <a:p>
            <a:pPr algn="just">
              <a:lnSpc>
                <a:spcPct val="170000"/>
              </a:lnSpc>
            </a:pPr>
            <a:r>
              <a:rPr lang="ar-SA" dirty="0">
                <a:cs typeface="B Nazanin" pitchFamily="2" charset="-78"/>
              </a:rPr>
              <a:t> در مورد تهدید به خودکشی و ژست خودکشی کلیت همان بود که بیان شد همین نکات ریز رعایت شود کار خوب پیش می‌رود </a:t>
            </a:r>
            <a:endParaRPr lang="fa-IR" dirty="0">
              <a:cs typeface="B Nazanin" pitchFamily="2" charset="-78"/>
            </a:endParaRPr>
          </a:p>
          <a:p>
            <a:pPr algn="just">
              <a:lnSpc>
                <a:spcPct val="170000"/>
              </a:lnSpc>
            </a:pPr>
            <a:endParaRPr lang="fa-IR" dirty="0">
              <a:cs typeface="B Nazanin" pitchFamily="2" charset="-78"/>
            </a:endParaRPr>
          </a:p>
          <a:p>
            <a:pPr algn="just">
              <a:lnSpc>
                <a:spcPct val="170000"/>
              </a:lnSpc>
            </a:pPr>
            <a:endParaRPr lang="fa-IR" dirty="0">
              <a:cs typeface="B Nazanin" pitchFamily="2" charset="-78"/>
            </a:endParaRPr>
          </a:p>
          <a:p>
            <a:endParaRPr lang="fa-IR"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3AB73-F30B-4CDD-A8AF-636911D9C1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246041-35EC-4AB1-BD2B-3FBD2B9E5C11}"/>
              </a:ext>
            </a:extLst>
          </p:cNvPr>
          <p:cNvSpPr>
            <a:spLocks noGrp="1"/>
          </p:cNvSpPr>
          <p:nvPr>
            <p:ph sz="quarter" idx="1"/>
          </p:nvPr>
        </p:nvSpPr>
        <p:spPr>
          <a:xfrm>
            <a:off x="457200" y="1600200"/>
            <a:ext cx="8003232" cy="4873752"/>
          </a:xfrm>
        </p:spPr>
        <p:txBody>
          <a:bodyPr>
            <a:normAutofit/>
          </a:bodyPr>
          <a:lstStyle/>
          <a:p>
            <a:pPr algn="just">
              <a:lnSpc>
                <a:spcPct val="200000"/>
              </a:lnSpc>
            </a:pPr>
            <a:r>
              <a:rPr lang="fa-IR" altLang="en-US" dirty="0">
                <a:cs typeface="B Badr" panose="00000400000000000000" pitchFamily="2" charset="-78"/>
              </a:rPr>
              <a:t> خودکشی </a:t>
            </a:r>
            <a:r>
              <a:rPr lang="en-US" altLang="en-US" dirty="0">
                <a:cs typeface="B Badr" panose="00000400000000000000" pitchFamily="2" charset="-78"/>
              </a:rPr>
              <a:t>  :  </a:t>
            </a:r>
            <a:r>
              <a:rPr lang="fa-IR" altLang="en-US" dirty="0">
                <a:cs typeface="B Badr" panose="00000400000000000000" pitchFamily="2" charset="-78"/>
              </a:rPr>
              <a:t>بر مبنای تعریف مرکزمطالعات انستیتو ملی بهداشت روانی امریکا : </a:t>
            </a:r>
          </a:p>
          <a:p>
            <a:pPr algn="just">
              <a:lnSpc>
                <a:spcPct val="200000"/>
              </a:lnSpc>
            </a:pPr>
            <a:r>
              <a:rPr lang="fa-IR" altLang="en-US" dirty="0">
                <a:cs typeface="B Badr" panose="00000400000000000000" pitchFamily="2" charset="-78"/>
              </a:rPr>
              <a:t>خودکشی </a:t>
            </a:r>
            <a:r>
              <a:rPr lang="fa-IR" altLang="en-US" dirty="0">
                <a:solidFill>
                  <a:srgbClr val="FF0000"/>
                </a:solidFill>
                <a:cs typeface="B Badr" panose="00000400000000000000" pitchFamily="2" charset="-78"/>
              </a:rPr>
              <a:t>تلاش آگاهانه </a:t>
            </a:r>
            <a:r>
              <a:rPr lang="fa-IR" altLang="en-US" dirty="0">
                <a:cs typeface="B Badr" panose="00000400000000000000" pitchFamily="2" charset="-78"/>
              </a:rPr>
              <a:t>به منظور خاتمه دادن به زندگی شخص توسط خودش می باشد .که ممکن است این تلاش </a:t>
            </a:r>
            <a:r>
              <a:rPr lang="fa-IR" altLang="en-US" dirty="0">
                <a:solidFill>
                  <a:srgbClr val="FF0000"/>
                </a:solidFill>
                <a:cs typeface="B Badr" panose="00000400000000000000" pitchFamily="2" charset="-78"/>
              </a:rPr>
              <a:t>به اقدام </a:t>
            </a:r>
            <a:r>
              <a:rPr lang="fa-IR" altLang="en-US" dirty="0">
                <a:cs typeface="B Badr" panose="00000400000000000000" pitchFamily="2" charset="-78"/>
              </a:rPr>
              <a:t>تبدیل گردد یا فقط به شکل احساس در فرد بماند </a:t>
            </a:r>
          </a:p>
          <a:p>
            <a:pPr algn="just">
              <a:lnSpc>
                <a:spcPct val="200000"/>
              </a:lnSpc>
            </a:pPr>
            <a:r>
              <a:rPr lang="en-US" altLang="en-US" dirty="0">
                <a:cs typeface="B Badr" panose="00000400000000000000" pitchFamily="2" charset="-78"/>
              </a:rPr>
              <a:t>.</a:t>
            </a:r>
            <a:r>
              <a:rPr lang="fa-IR" altLang="en-US" dirty="0">
                <a:cs typeface="B Badr" panose="00000400000000000000" pitchFamily="2" charset="-78"/>
              </a:rPr>
              <a:t>خودکشی به عنوان سومین علت مرگ ومیر در میان جوانان 15تا 34 سال به شمار می رود. </a:t>
            </a:r>
            <a:endParaRPr lang="en-US" altLang="en-US" dirty="0">
              <a:cs typeface="B Badr" panose="00000400000000000000" pitchFamily="2" charset="-78"/>
            </a:endParaRPr>
          </a:p>
          <a:p>
            <a:pPr algn="just">
              <a:lnSpc>
                <a:spcPct val="200000"/>
              </a:lnSpc>
            </a:pPr>
            <a:endParaRPr lang="en-US" dirty="0"/>
          </a:p>
        </p:txBody>
      </p:sp>
    </p:spTree>
    <p:extLst>
      <p:ext uri="{BB962C8B-B14F-4D97-AF65-F5344CB8AC3E}">
        <p14:creationId xmlns:p14="http://schemas.microsoft.com/office/powerpoint/2010/main" val="109486598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467600" cy="508918"/>
          </a:xfrm>
        </p:spPr>
        <p:txBody>
          <a:bodyPr>
            <a:normAutofit fontScale="90000"/>
          </a:bodyPr>
          <a:lstStyle/>
          <a:p>
            <a:pPr algn="ctr"/>
            <a:r>
              <a:rPr lang="fa-IR" dirty="0"/>
              <a:t>دلایل خودکشی </a:t>
            </a:r>
          </a:p>
        </p:txBody>
      </p:sp>
      <p:sp>
        <p:nvSpPr>
          <p:cNvPr id="3" name="Content Placeholder 2"/>
          <p:cNvSpPr>
            <a:spLocks noGrp="1"/>
          </p:cNvSpPr>
          <p:nvPr>
            <p:ph sz="quarter" idx="1"/>
          </p:nvPr>
        </p:nvSpPr>
        <p:spPr>
          <a:xfrm>
            <a:off x="457200" y="1124744"/>
            <a:ext cx="7931224" cy="5349208"/>
          </a:xfrm>
        </p:spPr>
        <p:txBody>
          <a:bodyPr>
            <a:normAutofit fontScale="85000" lnSpcReduction="10000"/>
          </a:bodyPr>
          <a:lstStyle/>
          <a:p>
            <a:pPr algn="just">
              <a:lnSpc>
                <a:spcPct val="150000"/>
              </a:lnSpc>
            </a:pPr>
            <a:r>
              <a:rPr lang="fa-IR" dirty="0">
                <a:cs typeface="B Nazanin" pitchFamily="2" charset="-78"/>
              </a:rPr>
              <a:t>1-</a:t>
            </a:r>
            <a:r>
              <a:rPr lang="ar-SA" dirty="0">
                <a:cs typeface="B Nazanin" pitchFamily="2" charset="-78"/>
              </a:rPr>
              <a:t>عوامل زیستی </a:t>
            </a:r>
            <a:endParaRPr lang="fa-IR" dirty="0">
              <a:cs typeface="B Nazanin" pitchFamily="2" charset="-78"/>
            </a:endParaRPr>
          </a:p>
          <a:p>
            <a:pPr algn="just">
              <a:lnSpc>
                <a:spcPct val="150000"/>
              </a:lnSpc>
            </a:pPr>
            <a:r>
              <a:rPr lang="ar-SA" dirty="0">
                <a:cs typeface="B Nazanin" pitchFamily="2" charset="-78"/>
              </a:rPr>
              <a:t>الف </a:t>
            </a:r>
            <a:r>
              <a:rPr lang="fa-IR" dirty="0">
                <a:cs typeface="B Nazanin" pitchFamily="2" charset="-78"/>
              </a:rPr>
              <a:t>)</a:t>
            </a:r>
            <a:r>
              <a:rPr lang="ar-SA" dirty="0">
                <a:cs typeface="B Nazanin" pitchFamily="2" charset="-78"/>
              </a:rPr>
              <a:t>کاهش </a:t>
            </a:r>
            <a:r>
              <a:rPr lang="ar-SA" u="sng" dirty="0">
                <a:cs typeface="B Nazanin" pitchFamily="2" charset="-78"/>
              </a:rPr>
              <a:t>سرو</a:t>
            </a:r>
            <a:r>
              <a:rPr lang="fa-IR" u="sng" dirty="0">
                <a:cs typeface="B Nazanin" pitchFamily="2" charset="-78"/>
              </a:rPr>
              <a:t>تونی</a:t>
            </a:r>
            <a:r>
              <a:rPr lang="ar-SA" u="sng" dirty="0">
                <a:cs typeface="B Nazanin" pitchFamily="2" charset="-78"/>
              </a:rPr>
              <a:t>ن</a:t>
            </a:r>
            <a:endParaRPr lang="fa-IR" u="sng" dirty="0">
              <a:cs typeface="B Nazanin" pitchFamily="2" charset="-78"/>
            </a:endParaRPr>
          </a:p>
          <a:p>
            <a:pPr algn="just">
              <a:lnSpc>
                <a:spcPct val="150000"/>
              </a:lnSpc>
            </a:pPr>
            <a:r>
              <a:rPr lang="ar-SA" dirty="0">
                <a:cs typeface="B Nazanin" pitchFamily="2" charset="-78"/>
              </a:rPr>
              <a:t> ب</a:t>
            </a:r>
            <a:r>
              <a:rPr lang="fa-IR" dirty="0">
                <a:cs typeface="B Nazanin" pitchFamily="2" charset="-78"/>
              </a:rPr>
              <a:t> ) ژنتیک</a:t>
            </a:r>
          </a:p>
          <a:p>
            <a:pPr algn="just">
              <a:lnSpc>
                <a:spcPct val="150000"/>
              </a:lnSpc>
            </a:pPr>
            <a:r>
              <a:rPr lang="ar-SA" dirty="0">
                <a:cs typeface="B Nazanin" pitchFamily="2" charset="-78"/>
              </a:rPr>
              <a:t>ج</a:t>
            </a:r>
            <a:r>
              <a:rPr lang="fa-IR" dirty="0">
                <a:cs typeface="B Nazanin" pitchFamily="2" charset="-78"/>
              </a:rPr>
              <a:t>)</a:t>
            </a:r>
            <a:r>
              <a:rPr lang="ar-SA" dirty="0">
                <a:cs typeface="B Nazanin" pitchFamily="2" charset="-78"/>
              </a:rPr>
              <a:t> سابقه خانوادگی</a:t>
            </a:r>
            <a:endParaRPr lang="en-US" dirty="0">
              <a:cs typeface="B Nazanin" pitchFamily="2" charset="-78"/>
            </a:endParaRPr>
          </a:p>
          <a:p>
            <a:pPr algn="just">
              <a:lnSpc>
                <a:spcPct val="150000"/>
              </a:lnSpc>
            </a:pPr>
            <a:r>
              <a:rPr lang="ar-SA" dirty="0">
                <a:cs typeface="B Nazanin" pitchFamily="2" charset="-78"/>
              </a:rPr>
              <a:t>در </a:t>
            </a:r>
            <a:r>
              <a:rPr lang="ar-SA" b="1" u="sng" dirty="0">
                <a:solidFill>
                  <a:srgbClr val="FF0000"/>
                </a:solidFill>
                <a:cs typeface="B Nazanin" pitchFamily="2" charset="-78"/>
              </a:rPr>
              <a:t>خودکشی عوامل زیستی نقش </a:t>
            </a:r>
            <a:r>
              <a:rPr lang="ar-SA" dirty="0">
                <a:cs typeface="B Nazanin" pitchFamily="2" charset="-78"/>
              </a:rPr>
              <a:t>دارند وقتی عوامل زیستی در آن نقش داشته باشد </a:t>
            </a:r>
            <a:r>
              <a:rPr lang="fa-IR" dirty="0">
                <a:cs typeface="B Nazanin" pitchFamily="2" charset="-78"/>
              </a:rPr>
              <a:t>حیطه </a:t>
            </a:r>
            <a:r>
              <a:rPr lang="fa-IR" dirty="0">
                <a:solidFill>
                  <a:srgbClr val="FF0000"/>
                </a:solidFill>
                <a:cs typeface="B Nazanin" pitchFamily="2" charset="-78"/>
              </a:rPr>
              <a:t>مداخله </a:t>
            </a:r>
            <a:r>
              <a:rPr lang="ar-SA" dirty="0">
                <a:solidFill>
                  <a:srgbClr val="FF0000"/>
                </a:solidFill>
                <a:cs typeface="B Nazanin" pitchFamily="2" charset="-78"/>
              </a:rPr>
              <a:t>روان پزشک </a:t>
            </a:r>
            <a:r>
              <a:rPr lang="ar-SA" dirty="0">
                <a:cs typeface="B Nazanin" pitchFamily="2" charset="-78"/>
              </a:rPr>
              <a:t>است،</a:t>
            </a:r>
            <a:endParaRPr lang="fa-IR" dirty="0">
              <a:cs typeface="B Nazanin" pitchFamily="2" charset="-78"/>
            </a:endParaRPr>
          </a:p>
          <a:p>
            <a:pPr algn="just">
              <a:lnSpc>
                <a:spcPct val="150000"/>
              </a:lnSpc>
            </a:pPr>
            <a:r>
              <a:rPr lang="ar-SA" dirty="0">
                <a:cs typeface="B Nazanin" pitchFamily="2" charset="-78"/>
              </a:rPr>
              <a:t> چه موقع مراجع</a:t>
            </a:r>
            <a:r>
              <a:rPr lang="fa-IR" dirty="0">
                <a:cs typeface="B Nazanin" pitchFamily="2" charset="-78"/>
              </a:rPr>
              <a:t> </a:t>
            </a:r>
            <a:r>
              <a:rPr lang="ar-SA" dirty="0">
                <a:cs typeface="B Nazanin" pitchFamily="2" charset="-78"/>
              </a:rPr>
              <a:t>به روانپزشک ارجاع می‌شود </a:t>
            </a:r>
            <a:r>
              <a:rPr lang="fa-IR" dirty="0">
                <a:cs typeface="B Nazanin" pitchFamily="2" charset="-78"/>
              </a:rPr>
              <a:t>: </a:t>
            </a:r>
            <a:r>
              <a:rPr lang="ar-SA" dirty="0">
                <a:cs typeface="B Nazanin" pitchFamily="2" charset="-78"/>
              </a:rPr>
              <a:t>زمانی </a:t>
            </a:r>
            <a:r>
              <a:rPr lang="ar-SA" dirty="0">
                <a:solidFill>
                  <a:srgbClr val="FF0000"/>
                </a:solidFill>
                <a:cs typeface="B Nazanin" pitchFamily="2" charset="-78"/>
              </a:rPr>
              <a:t>که نقش عوامل زیستی پررنگ </a:t>
            </a:r>
            <a:r>
              <a:rPr lang="ar-SA" dirty="0">
                <a:cs typeface="B Nazanin" pitchFamily="2" charset="-78"/>
              </a:rPr>
              <a:t>است</a:t>
            </a:r>
            <a:endParaRPr lang="fa-IR" dirty="0">
              <a:cs typeface="B Nazanin" pitchFamily="2" charset="-78"/>
            </a:endParaRPr>
          </a:p>
          <a:p>
            <a:pPr algn="just">
              <a:lnSpc>
                <a:spcPct val="150000"/>
              </a:lnSpc>
            </a:pPr>
            <a:r>
              <a:rPr lang="ar-SA" dirty="0">
                <a:cs typeface="B Nazanin" pitchFamily="2" charset="-78"/>
              </a:rPr>
              <a:t> مثال </a:t>
            </a:r>
            <a:r>
              <a:rPr lang="fa-IR" dirty="0">
                <a:cs typeface="B Nazanin" pitchFamily="2" charset="-78"/>
              </a:rPr>
              <a:t>:</a:t>
            </a:r>
            <a:r>
              <a:rPr lang="ar-SA" dirty="0">
                <a:cs typeface="B Nazanin" pitchFamily="2" charset="-78"/>
              </a:rPr>
              <a:t>متوجه می شوید خودکشی در خانواده وجود دارد در عمو و دایی پدر و مادر وجود دارد یا تغییرات نباتی می‌بینید مثل</a:t>
            </a:r>
            <a:r>
              <a:rPr lang="ar-SA" dirty="0">
                <a:solidFill>
                  <a:srgbClr val="FF0000"/>
                </a:solidFill>
                <a:cs typeface="B Nazanin" pitchFamily="2" charset="-78"/>
              </a:rPr>
              <a:t> خواب </a:t>
            </a:r>
            <a:r>
              <a:rPr lang="ar-SA" dirty="0">
                <a:cs typeface="B Nazanin" pitchFamily="2" charset="-78"/>
              </a:rPr>
              <a:t>خیلی مختل شده است </a:t>
            </a:r>
            <a:r>
              <a:rPr lang="ar-SA" dirty="0">
                <a:solidFill>
                  <a:srgbClr val="FF0000"/>
                </a:solidFill>
                <a:cs typeface="B Nazanin" pitchFamily="2" charset="-78"/>
              </a:rPr>
              <a:t>خوراک </a:t>
            </a:r>
            <a:r>
              <a:rPr lang="ar-SA" dirty="0">
                <a:cs typeface="B Nazanin" pitchFamily="2" charset="-78"/>
              </a:rPr>
              <a:t>مختل شده است افزایش یا کاهش وزن داشته است خواب خیلی بد و مشکلات زیستی دارد اختلال هم شدید است افسردگی دارد دو قطبی است این مواقع </a:t>
            </a:r>
            <a:r>
              <a:rPr lang="ar-SA" b="1" u="sng" dirty="0">
                <a:cs typeface="B Nazanin" pitchFamily="2" charset="-78"/>
              </a:rPr>
              <a:t>مداخلات روانپزشکی </a:t>
            </a:r>
            <a:r>
              <a:rPr lang="ar-SA" dirty="0">
                <a:cs typeface="B Nazanin" pitchFamily="2" charset="-78"/>
              </a:rPr>
              <a:t>از نان شب هم واجب‌تر است، </a:t>
            </a:r>
            <a:endParaRPr lang="fa-IR"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Autofit/>
          </a:bodyPr>
          <a:lstStyle/>
          <a:p>
            <a:pPr algn="just">
              <a:lnSpc>
                <a:spcPct val="200000"/>
              </a:lnSpc>
            </a:pPr>
            <a:endParaRPr lang="fa-IR" sz="2000" dirty="0">
              <a:cs typeface="B Nazanin" pitchFamily="2" charset="-78"/>
            </a:endParaRPr>
          </a:p>
          <a:p>
            <a:pPr algn="just">
              <a:lnSpc>
                <a:spcPct val="200000"/>
              </a:lnSpc>
            </a:pPr>
            <a:r>
              <a:rPr lang="fa-IR" sz="2000" dirty="0">
                <a:cs typeface="B Nazanin" pitchFamily="2" charset="-78"/>
              </a:rPr>
              <a:t>مهم ترین امری که والدین باید به خاطر داشته باشند</a:t>
            </a:r>
            <a:br>
              <a:rPr lang="fa-IR" sz="2000" dirty="0">
                <a:cs typeface="B Nazanin" pitchFamily="2" charset="-78"/>
              </a:rPr>
            </a:br>
            <a:r>
              <a:rPr lang="fa-IR" sz="2000" dirty="0">
                <a:cs typeface="B Nazanin" pitchFamily="2" charset="-78"/>
              </a:rPr>
              <a:t>این است که </a:t>
            </a:r>
            <a:r>
              <a:rPr lang="fa-IR" sz="2000" b="1" u="sng" dirty="0">
                <a:cs typeface="B Nazanin" pitchFamily="2" charset="-78"/>
              </a:rPr>
              <a:t>آنها دیگر نه با یک کودک، بلکه با یک فرد</a:t>
            </a:r>
            <a:br>
              <a:rPr lang="fa-IR" sz="2000" b="1" u="sng" dirty="0">
                <a:cs typeface="B Nazanin" pitchFamily="2" charset="-78"/>
              </a:rPr>
            </a:br>
            <a:r>
              <a:rPr lang="fa-IR" sz="2000" b="1" u="sng" dirty="0">
                <a:cs typeface="B Nazanin" pitchFamily="2" charset="-78"/>
              </a:rPr>
              <a:t>بالغ رو به رو هستند</a:t>
            </a:r>
          </a:p>
          <a:p>
            <a:pPr algn="ctr">
              <a:lnSpc>
                <a:spcPct val="200000"/>
              </a:lnSpc>
            </a:pPr>
            <a:r>
              <a:rPr lang="fa-IR" sz="2000" dirty="0">
                <a:solidFill>
                  <a:srgbClr val="FF0000"/>
                </a:solidFill>
                <a:cs typeface="B Nazanin" pitchFamily="2" charset="-78"/>
              </a:rPr>
              <a:t>دکتر دن فوتننل </a:t>
            </a:r>
          </a:p>
          <a:p>
            <a:pPr algn="just">
              <a:lnSpc>
                <a:spcPct val="200000"/>
              </a:lnSpc>
            </a:pPr>
            <a:br>
              <a:rPr lang="fa-IR" sz="2000" dirty="0">
                <a:cs typeface="B Nazanin" pitchFamily="2" charset="-78"/>
              </a:rPr>
            </a:br>
            <a:endParaRPr lang="fa-IR" sz="2000" dirty="0">
              <a:cs typeface="B Nazanin" pitchFamily="2" charset="-78"/>
            </a:endParaRPr>
          </a:p>
          <a:p>
            <a:pPr algn="just">
              <a:lnSpc>
                <a:spcPct val="200000"/>
              </a:lnSpc>
            </a:pPr>
            <a:endParaRPr lang="fa-IR" sz="2000" dirty="0">
              <a:cs typeface="B Nazanin" pitchFamily="2" charset="-78"/>
            </a:endParaRPr>
          </a:p>
          <a:p>
            <a:pPr algn="just">
              <a:lnSpc>
                <a:spcPct val="200000"/>
              </a:lnSpc>
            </a:pPr>
            <a:r>
              <a:rPr lang="fa-IR" sz="2000" dirty="0">
                <a:cs typeface="B Nazanin" pitchFamily="2" charset="-78"/>
              </a:rPr>
              <a:t> </a:t>
            </a:r>
            <a:br>
              <a:rPr lang="fa-IR" sz="2000" dirty="0">
                <a:cs typeface="B Nazanin" pitchFamily="2" charset="-78"/>
              </a:rPr>
            </a:br>
            <a:endParaRPr lang="fa-IR" sz="2000" dirty="0">
              <a:cs typeface="B Nazanin" pitchFamily="2" charset="-78"/>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دلایل خودکشی </a:t>
            </a:r>
          </a:p>
        </p:txBody>
      </p:sp>
      <p:sp>
        <p:nvSpPr>
          <p:cNvPr id="3" name="Content Placeholder 2"/>
          <p:cNvSpPr>
            <a:spLocks noGrp="1"/>
          </p:cNvSpPr>
          <p:nvPr>
            <p:ph sz="quarter" idx="1"/>
          </p:nvPr>
        </p:nvSpPr>
        <p:spPr>
          <a:xfrm>
            <a:off x="457200" y="1340768"/>
            <a:ext cx="8003232" cy="5133184"/>
          </a:xfrm>
        </p:spPr>
        <p:txBody>
          <a:bodyPr>
            <a:normAutofit/>
          </a:bodyPr>
          <a:lstStyle/>
          <a:p>
            <a:pPr algn="just">
              <a:lnSpc>
                <a:spcPct val="150000"/>
              </a:lnSpc>
            </a:pPr>
            <a:r>
              <a:rPr lang="fa-IR" dirty="0">
                <a:cs typeface="B Nazanin" pitchFamily="2" charset="-78"/>
              </a:rPr>
              <a:t>2-</a:t>
            </a:r>
            <a:r>
              <a:rPr lang="ar-SA" dirty="0">
                <a:cs typeface="B Nazanin" pitchFamily="2" charset="-78"/>
              </a:rPr>
              <a:t> عوامل روانشناختی </a:t>
            </a:r>
            <a:r>
              <a:rPr lang="fa-IR" dirty="0">
                <a:cs typeface="B Nazanin" pitchFamily="2" charset="-78"/>
              </a:rPr>
              <a:t>:</a:t>
            </a:r>
          </a:p>
          <a:p>
            <a:pPr algn="just">
              <a:lnSpc>
                <a:spcPct val="150000"/>
              </a:lnSpc>
            </a:pPr>
            <a:r>
              <a:rPr lang="ar-SA" dirty="0">
                <a:cs typeface="B Nazanin" pitchFamily="2" charset="-78"/>
              </a:rPr>
              <a:t>ناامیدی</a:t>
            </a:r>
            <a:r>
              <a:rPr lang="fa-IR" dirty="0">
                <a:cs typeface="B Nazanin" pitchFamily="2" charset="-78"/>
              </a:rPr>
              <a:t>.</a:t>
            </a:r>
            <a:r>
              <a:rPr lang="ar-SA" dirty="0">
                <a:cs typeface="B Nazanin" pitchFamily="2" charset="-78"/>
              </a:rPr>
              <a:t> افسردگی </a:t>
            </a:r>
            <a:r>
              <a:rPr lang="fa-IR" dirty="0">
                <a:cs typeface="B Nazanin" pitchFamily="2" charset="-78"/>
              </a:rPr>
              <a:t>.</a:t>
            </a:r>
            <a:r>
              <a:rPr lang="ar-SA" dirty="0">
                <a:cs typeface="B Nazanin" pitchFamily="2" charset="-78"/>
              </a:rPr>
              <a:t>حل مسئله ضعیف</a:t>
            </a:r>
            <a:r>
              <a:rPr lang="fa-IR" dirty="0">
                <a:cs typeface="B Nazanin" pitchFamily="2" charset="-78"/>
              </a:rPr>
              <a:t>.</a:t>
            </a:r>
            <a:r>
              <a:rPr lang="ar-SA" dirty="0">
                <a:cs typeface="B Nazanin" pitchFamily="2" charset="-78"/>
              </a:rPr>
              <a:t> در مورد عوامل روانشناختی </a:t>
            </a:r>
            <a:r>
              <a:rPr lang="fa-IR" dirty="0">
                <a:cs typeface="B Nazanin" pitchFamily="2" charset="-78"/>
              </a:rPr>
              <a:t> </a:t>
            </a:r>
            <a:r>
              <a:rPr lang="ar-SA" dirty="0">
                <a:cs typeface="B Nazanin" pitchFamily="2" charset="-78"/>
              </a:rPr>
              <a:t>همان جملات کلیدی و معجزه آسایی را به کار ببرید </a:t>
            </a:r>
            <a:r>
              <a:rPr lang="fa-IR" dirty="0">
                <a:cs typeface="B Nazanin" pitchFamily="2" charset="-78"/>
              </a:rPr>
              <a:t>(</a:t>
            </a:r>
            <a:r>
              <a:rPr lang="ar-SA" u="sng" dirty="0">
                <a:solidFill>
                  <a:srgbClr val="FF0000"/>
                </a:solidFill>
                <a:cs typeface="B Nazanin" pitchFamily="2" charset="-78"/>
              </a:rPr>
              <a:t>۱۰ راهکار </a:t>
            </a:r>
            <a:r>
              <a:rPr lang="ar-SA" dirty="0">
                <a:cs typeface="B Nazanin" pitchFamily="2" charset="-78"/>
              </a:rPr>
              <a:t>که بیان کردیم استفاده کنید</a:t>
            </a:r>
            <a:r>
              <a:rPr lang="fa-IR" dirty="0">
                <a:cs typeface="B Nazanin" pitchFamily="2" charset="-78"/>
              </a:rPr>
              <a:t>.)</a:t>
            </a:r>
          </a:p>
          <a:p>
            <a:pPr algn="just">
              <a:lnSpc>
                <a:spcPct val="150000"/>
              </a:lnSpc>
            </a:pPr>
            <a:r>
              <a:rPr lang="ar-SA" dirty="0">
                <a:cs typeface="B Nazanin" pitchFamily="2" charset="-78"/>
              </a:rPr>
              <a:t> اما به روانشناسان </a:t>
            </a:r>
            <a:r>
              <a:rPr lang="fa-IR" dirty="0">
                <a:cs typeface="B Nazanin" pitchFamily="2" charset="-78"/>
              </a:rPr>
              <a:t>،</a:t>
            </a:r>
            <a:r>
              <a:rPr lang="ar-SA" dirty="0">
                <a:cs typeface="B Nazanin" pitchFamily="2" charset="-78"/>
              </a:rPr>
              <a:t> معلمان</a:t>
            </a:r>
            <a:r>
              <a:rPr lang="fa-IR" dirty="0">
                <a:cs typeface="B Nazanin" pitchFamily="2" charset="-78"/>
              </a:rPr>
              <a:t>، </a:t>
            </a:r>
            <a:r>
              <a:rPr lang="ar-SA" dirty="0">
                <a:cs typeface="B Nazanin" pitchFamily="2" charset="-78"/>
              </a:rPr>
              <a:t>والدین و </a:t>
            </a:r>
            <a:r>
              <a:rPr lang="fa-IR" dirty="0">
                <a:cs typeface="B Nazanin" pitchFamily="2" charset="-78"/>
              </a:rPr>
              <a:t>درکل </a:t>
            </a:r>
            <a:r>
              <a:rPr lang="ar-SA" dirty="0">
                <a:solidFill>
                  <a:srgbClr val="FF0000"/>
                </a:solidFill>
                <a:cs typeface="B Nazanin" pitchFamily="2" charset="-78"/>
              </a:rPr>
              <a:t>سیستم مراقبتی </a:t>
            </a:r>
            <a:r>
              <a:rPr lang="fa-IR" dirty="0">
                <a:cs typeface="B Nazanin" pitchFamily="2" charset="-78"/>
              </a:rPr>
              <a:t>(</a:t>
            </a:r>
            <a:r>
              <a:rPr lang="ar-SA" dirty="0">
                <a:cs typeface="B Nazanin" pitchFamily="2" charset="-78"/>
              </a:rPr>
              <a:t> </a:t>
            </a:r>
            <a:r>
              <a:rPr lang="ar-SA" dirty="0">
                <a:solidFill>
                  <a:srgbClr val="FF0000"/>
                </a:solidFill>
                <a:cs typeface="B Nazanin" pitchFamily="2" charset="-78"/>
              </a:rPr>
              <a:t>مددکار و روانشناس</a:t>
            </a:r>
            <a:r>
              <a:rPr lang="fa-IR" dirty="0">
                <a:solidFill>
                  <a:srgbClr val="FF0000"/>
                </a:solidFill>
                <a:cs typeface="B Nazanin" pitchFamily="2" charset="-78"/>
              </a:rPr>
              <a:t>.</a:t>
            </a:r>
            <a:r>
              <a:rPr lang="ar-SA" dirty="0">
                <a:solidFill>
                  <a:srgbClr val="FF0000"/>
                </a:solidFill>
                <a:cs typeface="B Nazanin" pitchFamily="2" charset="-78"/>
              </a:rPr>
              <a:t> معلم و والدین</a:t>
            </a:r>
            <a:r>
              <a:rPr lang="fa-IR" dirty="0">
                <a:solidFill>
                  <a:srgbClr val="FF0000"/>
                </a:solidFill>
                <a:cs typeface="B Nazanin" pitchFamily="2" charset="-78"/>
              </a:rPr>
              <a:t>) پروتکل را</a:t>
            </a:r>
            <a:r>
              <a:rPr lang="ar-SA" dirty="0">
                <a:cs typeface="B Nazanin" pitchFamily="2" charset="-78"/>
              </a:rPr>
              <a:t>باید آموزش داد</a:t>
            </a:r>
            <a:endParaRPr lang="fa-IR" dirty="0">
              <a:cs typeface="B Nazanin" pitchFamily="2" charset="-78"/>
            </a:endParaRPr>
          </a:p>
          <a:p>
            <a:pPr algn="just">
              <a:lnSpc>
                <a:spcPct val="150000"/>
              </a:lnSpc>
            </a:pPr>
            <a:r>
              <a:rPr lang="ar-SA" dirty="0">
                <a:cs typeface="B Nazanin" pitchFamily="2" charset="-78"/>
              </a:rPr>
              <a:t> شامل افرادی که تو سیستم مراقبت</a:t>
            </a:r>
            <a:r>
              <a:rPr lang="fa-IR" dirty="0">
                <a:cs typeface="B Nazanin" pitchFamily="2" charset="-78"/>
              </a:rPr>
              <a:t>ی</a:t>
            </a:r>
            <a:r>
              <a:rPr lang="ar-SA" dirty="0">
                <a:cs typeface="B Nazanin" pitchFamily="2" charset="-78"/>
              </a:rPr>
              <a:t> </a:t>
            </a:r>
            <a:r>
              <a:rPr lang="ar-SA" b="1" u="sng" dirty="0">
                <a:solidFill>
                  <a:srgbClr val="FF0000"/>
                </a:solidFill>
                <a:effectLst>
                  <a:outerShdw blurRad="38100" dist="38100" dir="2700000" algn="tl">
                    <a:srgbClr val="000000">
                      <a:alpha val="43137"/>
                    </a:srgbClr>
                  </a:outerShdw>
                </a:effectLst>
                <a:cs typeface="B Nazanin" pitchFamily="2" charset="-78"/>
              </a:rPr>
              <a:t>هستندیکسری برداشت های </a:t>
            </a:r>
            <a:r>
              <a:rPr lang="ar-SA" dirty="0">
                <a:cs typeface="B Nazanin" pitchFamily="2" charset="-78"/>
              </a:rPr>
              <a:t>نادرست در مورد خودکشی دارند این برداشت های نادرست باعث می‌شود </a:t>
            </a:r>
            <a:r>
              <a:rPr lang="ar-SA" dirty="0">
                <a:solidFill>
                  <a:srgbClr val="FF0000"/>
                </a:solidFill>
                <a:cs typeface="B Nazanin" pitchFamily="2" charset="-78"/>
              </a:rPr>
              <a:t>که اقدامات نادرست هم انجام </a:t>
            </a:r>
            <a:r>
              <a:rPr lang="ar-SA" dirty="0">
                <a:cs typeface="B Nazanin" pitchFamily="2" charset="-78"/>
              </a:rPr>
              <a:t>دهند</a:t>
            </a:r>
            <a:r>
              <a:rPr lang="fa-IR" dirty="0">
                <a:cs typeface="B Nazanin" pitchFamily="2" charset="-78"/>
              </a:rPr>
              <a:t>ومداخله موثر صورت نگیرد.</a:t>
            </a:r>
            <a:endParaRPr lang="fa-IR" dirty="0"/>
          </a:p>
          <a:p>
            <a:pPr algn="just">
              <a:lnSpc>
                <a:spcPct val="150000"/>
              </a:lnSpc>
            </a:pPr>
            <a:endParaRPr lang="fa-IR" dirty="0">
              <a:solidFill>
                <a:srgbClr val="FF0000"/>
              </a:solidFill>
              <a:cs typeface="B Nazanin" pitchFamily="2" charset="-78"/>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764704"/>
            <a:ext cx="7128792" cy="1080120"/>
          </a:xfrm>
        </p:spPr>
        <p:txBody>
          <a:bodyPr>
            <a:normAutofit fontScale="90000"/>
          </a:bodyPr>
          <a:lstStyle/>
          <a:p>
            <a:pPr lvl="0" algn="ctr">
              <a:lnSpc>
                <a:spcPct val="200000"/>
              </a:lnSpc>
            </a:pP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br>
              <a:rPr lang="fa-IR" sz="2000" b="1" dirty="0">
                <a:solidFill>
                  <a:srgbClr val="FF0000"/>
                </a:solidFill>
                <a:cs typeface="B Nazanin" pitchFamily="2" charset="-78"/>
              </a:rPr>
            </a:br>
            <a:r>
              <a:rPr lang="ar-SA" sz="2000" b="1" dirty="0">
                <a:solidFill>
                  <a:srgbClr val="FF0000"/>
                </a:solidFill>
                <a:cs typeface="B Nazanin" pitchFamily="2" charset="-78"/>
              </a:rPr>
              <a:t>نقش </a:t>
            </a:r>
            <a:r>
              <a:rPr lang="ar-SA" sz="2000" b="1" u="sng" dirty="0">
                <a:cs typeface="B Nazanin" pitchFamily="2" charset="-78"/>
              </a:rPr>
              <a:t>والدین</a:t>
            </a:r>
            <a:r>
              <a:rPr lang="fa-IR" sz="2000" b="1" u="sng" dirty="0">
                <a:cs typeface="B Nazanin" pitchFamily="2" charset="-78"/>
              </a:rPr>
              <a:t> ومراقبین</a:t>
            </a:r>
            <a:r>
              <a:rPr lang="ar-SA" sz="2000" b="1" u="sng" dirty="0">
                <a:cs typeface="B Nazanin" pitchFamily="2" charset="-78"/>
              </a:rPr>
              <a:t> </a:t>
            </a:r>
            <a:r>
              <a:rPr lang="ar-SA" sz="2000" b="1" dirty="0">
                <a:cs typeface="B Nazanin" pitchFamily="2" charset="-78"/>
              </a:rPr>
              <a:t>در مورد رفتارهای پرخطر</a:t>
            </a:r>
            <a:r>
              <a:rPr lang="fa-IR" sz="2000" b="1" dirty="0">
                <a:cs typeface="B Nazanin" pitchFamily="2" charset="-78"/>
              </a:rPr>
              <a:t>فرزند</a:t>
            </a:r>
            <a:r>
              <a:rPr lang="ar-SA" sz="2000" b="1" dirty="0">
                <a:cs typeface="B Nazanin" pitchFamily="2" charset="-78"/>
              </a:rPr>
              <a:t> </a:t>
            </a:r>
            <a:r>
              <a:rPr lang="fa-IR" sz="2000" b="1" dirty="0">
                <a:cs typeface="B Nazanin" pitchFamily="2" charset="-78"/>
              </a:rPr>
              <a:t>واصلاح باورها</a:t>
            </a:r>
            <a:br>
              <a:rPr lang="fa-IR" sz="2000" b="1" dirty="0">
                <a:cs typeface="B Nazanin" pitchFamily="2" charset="-78"/>
              </a:rPr>
            </a:br>
            <a:r>
              <a:rPr lang="fa-IR" sz="2000" b="1" dirty="0">
                <a:cs typeface="B Nazanin" pitchFamily="2" charset="-78"/>
              </a:rPr>
              <a:t>و</a:t>
            </a:r>
            <a:r>
              <a:rPr lang="ar-SA" sz="2000" b="1" dirty="0">
                <a:cs typeface="B Nazanin" pitchFamily="2" charset="-78"/>
              </a:rPr>
              <a:t>اقدامات نادرست </a:t>
            </a:r>
            <a:r>
              <a:rPr lang="fa-IR" sz="2000" b="1" dirty="0">
                <a:cs typeface="B Nazanin" pitchFamily="2" charset="-78"/>
              </a:rPr>
              <a:t>آن ها</a:t>
            </a:r>
            <a:r>
              <a:rPr lang="ar-SA" sz="2000" b="1" dirty="0">
                <a:cs typeface="B Nazanin" pitchFamily="2" charset="-78"/>
              </a:rPr>
              <a:t>در مورد خودکشی</a:t>
            </a:r>
            <a:r>
              <a:rPr lang="fa-IR" sz="2000" b="1" dirty="0">
                <a:cs typeface="B Nazanin" pitchFamily="2" charset="-78"/>
              </a:rPr>
              <a:t> </a:t>
            </a:r>
            <a:br>
              <a:rPr lang="fa-IR" sz="2000" b="1" dirty="0">
                <a:cs typeface="B Nazanin" pitchFamily="2" charset="-78"/>
              </a:rPr>
            </a:br>
            <a:endParaRPr lang="fa-IR" sz="2000" b="1" dirty="0">
              <a:cs typeface="B Nazanin" pitchFamily="2" charset="-78"/>
            </a:endParaRPr>
          </a:p>
        </p:txBody>
      </p:sp>
      <p:sp>
        <p:nvSpPr>
          <p:cNvPr id="3" name="Content Placeholder 2"/>
          <p:cNvSpPr>
            <a:spLocks noGrp="1"/>
          </p:cNvSpPr>
          <p:nvPr>
            <p:ph sz="quarter" idx="1"/>
          </p:nvPr>
        </p:nvSpPr>
        <p:spPr>
          <a:xfrm>
            <a:off x="179512" y="1412776"/>
            <a:ext cx="8424936" cy="5061176"/>
          </a:xfrm>
        </p:spPr>
        <p:txBody>
          <a:bodyPr>
            <a:normAutofit fontScale="92500"/>
          </a:bodyPr>
          <a:lstStyle/>
          <a:p>
            <a:pPr algn="just">
              <a:lnSpc>
                <a:spcPct val="150000"/>
              </a:lnSpc>
            </a:pPr>
            <a:r>
              <a:rPr lang="fa-IR" dirty="0">
                <a:cs typeface="B Nazanin" pitchFamily="2" charset="-78"/>
              </a:rPr>
              <a:t>باور </a:t>
            </a:r>
            <a:r>
              <a:rPr lang="ar-SA" dirty="0">
                <a:cs typeface="B Nazanin" pitchFamily="2" charset="-78"/>
              </a:rPr>
              <a:t>یک: مثال کسی </a:t>
            </a:r>
            <a:r>
              <a:rPr lang="ar-SA" dirty="0">
                <a:solidFill>
                  <a:srgbClr val="FF0000"/>
                </a:solidFill>
                <a:cs typeface="B Nazanin" pitchFamily="2" charset="-78"/>
              </a:rPr>
              <a:t>که دم از خودکشی می</a:t>
            </a:r>
            <a:r>
              <a:rPr lang="fa-IR" dirty="0">
                <a:solidFill>
                  <a:srgbClr val="FF0000"/>
                </a:solidFill>
                <a:cs typeface="B Nazanin" pitchFamily="2" charset="-78"/>
              </a:rPr>
              <a:t> </a:t>
            </a:r>
            <a:r>
              <a:rPr lang="ar-SA" dirty="0">
                <a:solidFill>
                  <a:srgbClr val="FF0000"/>
                </a:solidFill>
                <a:cs typeface="B Nazanin" pitchFamily="2" charset="-78"/>
              </a:rPr>
              <a:t>زند خودکشی نمی کند</a:t>
            </a:r>
            <a:r>
              <a:rPr lang="ar-SA" dirty="0">
                <a:cs typeface="B Nazanin" pitchFamily="2" charset="-78"/>
              </a:rPr>
              <a:t>،:</a:t>
            </a:r>
            <a:endParaRPr lang="fa-IR" dirty="0">
              <a:cs typeface="B Nazanin" pitchFamily="2" charset="-78"/>
            </a:endParaRPr>
          </a:p>
          <a:p>
            <a:pPr algn="just">
              <a:lnSpc>
                <a:spcPct val="150000"/>
              </a:lnSpc>
            </a:pPr>
            <a:r>
              <a:rPr lang="fa-IR" dirty="0">
                <a:cs typeface="B Nazanin" pitchFamily="2" charset="-78"/>
              </a:rPr>
              <a:t>نگویید</a:t>
            </a:r>
            <a:r>
              <a:rPr lang="ar-SA" dirty="0">
                <a:cs typeface="B Nazanin" pitchFamily="2" charset="-78"/>
              </a:rPr>
              <a:t>نوجوانان </a:t>
            </a:r>
            <a:r>
              <a:rPr lang="fa-IR" dirty="0">
                <a:cs typeface="B Nazanin" pitchFamily="2" charset="-78"/>
              </a:rPr>
              <a:t>مرتب می گویند</a:t>
            </a:r>
            <a:r>
              <a:rPr lang="ar-SA" dirty="0">
                <a:cs typeface="B Nazanin" pitchFamily="2" charset="-78"/>
              </a:rPr>
              <a:t>خودم را می خواهم بکشم </a:t>
            </a:r>
            <a:endParaRPr lang="fa-IR" dirty="0">
              <a:cs typeface="B Nazanin" pitchFamily="2" charset="-78"/>
            </a:endParaRPr>
          </a:p>
          <a:p>
            <a:pPr algn="just">
              <a:lnSpc>
                <a:spcPct val="150000"/>
              </a:lnSpc>
            </a:pPr>
            <a:r>
              <a:rPr lang="ar-SA" dirty="0">
                <a:cs typeface="B Nazanin" pitchFamily="2" charset="-78"/>
              </a:rPr>
              <a:t>همه‌اش الکی است و خودشون رو نمی کشند </a:t>
            </a:r>
            <a:endParaRPr lang="fa-IR" dirty="0">
              <a:cs typeface="B Nazanin" pitchFamily="2" charset="-78"/>
            </a:endParaRPr>
          </a:p>
          <a:p>
            <a:pPr algn="just">
              <a:lnSpc>
                <a:spcPct val="150000"/>
              </a:lnSpc>
            </a:pPr>
            <a:r>
              <a:rPr lang="ar-SA" dirty="0">
                <a:cs typeface="B Nazanin" pitchFamily="2" charset="-78"/>
              </a:rPr>
              <a:t>این باور اشتباه است درست است که هرکس دم از خودکشی می</a:t>
            </a:r>
            <a:r>
              <a:rPr lang="fa-IR" dirty="0">
                <a:cs typeface="B Nazanin" pitchFamily="2" charset="-78"/>
              </a:rPr>
              <a:t> </a:t>
            </a:r>
            <a:r>
              <a:rPr lang="ar-SA" dirty="0">
                <a:cs typeface="B Nazanin" pitchFamily="2" charset="-78"/>
              </a:rPr>
              <a:t>زند خودکشی نمی کند</a:t>
            </a:r>
            <a:endParaRPr lang="fa-IR" dirty="0">
              <a:cs typeface="B Nazanin" pitchFamily="2" charset="-78"/>
            </a:endParaRPr>
          </a:p>
          <a:p>
            <a:pPr algn="just">
              <a:lnSpc>
                <a:spcPct val="150000"/>
              </a:lnSpc>
            </a:pPr>
            <a:r>
              <a:rPr lang="ar-SA" dirty="0">
                <a:cs typeface="B Nazanin" pitchFamily="2" charset="-78"/>
              </a:rPr>
              <a:t> اما همه افرادی که </a:t>
            </a:r>
            <a:r>
              <a:rPr lang="ar-SA" dirty="0">
                <a:solidFill>
                  <a:srgbClr val="FF0000"/>
                </a:solidFill>
                <a:cs typeface="B Nazanin" pitchFamily="2" charset="-78"/>
              </a:rPr>
              <a:t>خودکشی کرده‌اند تقریباً قبلش در مورد خودکشی </a:t>
            </a:r>
            <a:r>
              <a:rPr lang="ar-SA" dirty="0">
                <a:cs typeface="B Nazanin" pitchFamily="2" charset="-78"/>
              </a:rPr>
              <a:t>حرف زدند</a:t>
            </a:r>
            <a:endParaRPr lang="fa-IR" dirty="0">
              <a:cs typeface="B Nazanin" pitchFamily="2" charset="-78"/>
            </a:endParaRPr>
          </a:p>
          <a:p>
            <a:pPr algn="just">
              <a:lnSpc>
                <a:spcPct val="150000"/>
              </a:lnSpc>
            </a:pPr>
            <a:r>
              <a:rPr lang="ar-SA" dirty="0">
                <a:cs typeface="B Nazanin" pitchFamily="2" charset="-78"/>
              </a:rPr>
              <a:t> پس هرگونه حرف و صحبت در مورد خودکشی </a:t>
            </a:r>
            <a:r>
              <a:rPr lang="ar-SA" dirty="0">
                <a:solidFill>
                  <a:srgbClr val="FF0000"/>
                </a:solidFill>
                <a:cs typeface="B Nazanin" pitchFamily="2" charset="-78"/>
              </a:rPr>
              <a:t>باید جدی گرفته </a:t>
            </a:r>
            <a:r>
              <a:rPr lang="ar-SA" dirty="0">
                <a:cs typeface="B Nazanin" pitchFamily="2" charset="-78"/>
              </a:rPr>
              <a:t>شود و اینکه بگوییم با با </a:t>
            </a:r>
            <a:r>
              <a:rPr lang="ar-SA" u="sng" dirty="0">
                <a:cs typeface="B Nazanin" pitchFamily="2" charset="-78"/>
              </a:rPr>
              <a:t>دختر ۱۳ ساله باد هوا حرف </a:t>
            </a:r>
            <a:r>
              <a:rPr lang="ar-SA" dirty="0">
                <a:cs typeface="B Nazanin" pitchFamily="2" charset="-78"/>
              </a:rPr>
              <a:t>می زند نمی توانید افکار و </a:t>
            </a:r>
            <a:r>
              <a:rPr lang="ar-SA" u="sng" dirty="0">
                <a:cs typeface="B Nazanin" pitchFamily="2" charset="-78"/>
              </a:rPr>
              <a:t>تمایلات خودکشی را نادیده </a:t>
            </a:r>
            <a:r>
              <a:rPr lang="ar-SA" dirty="0">
                <a:cs typeface="B Nazanin" pitchFamily="2" charset="-78"/>
              </a:rPr>
              <a:t>بگیرید </a:t>
            </a:r>
            <a:r>
              <a:rPr lang="fa-IR" dirty="0">
                <a:cs typeface="B Nazanin" pitchFamily="2" charset="-78"/>
              </a:rPr>
              <a:t>.</a:t>
            </a:r>
          </a:p>
          <a:p>
            <a:pPr algn="just">
              <a:lnSpc>
                <a:spcPct val="150000"/>
              </a:lnSpc>
            </a:pPr>
            <a:endParaRPr lang="fa-IR" dirty="0">
              <a:cs typeface="B Nazanin" pitchFamily="2" charset="-78"/>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467600" cy="1143000"/>
          </a:xfrm>
        </p:spPr>
        <p:txBody>
          <a:bodyPr>
            <a:normAutofit fontScale="90000"/>
          </a:bodyPr>
          <a:lstStyle/>
          <a:p>
            <a:pPr algn="ctr"/>
            <a:r>
              <a:rPr lang="fa-IR" sz="2400" b="1" dirty="0">
                <a:cs typeface="B Nazanin" pitchFamily="2" charset="-78"/>
              </a:rPr>
              <a:t>نحوه اصلاح این باور وبرخورد با فردی که درباره خودکشی صحبت می کند :</a:t>
            </a:r>
            <a:br>
              <a:rPr lang="fa-IR" sz="2400" b="1" dirty="0">
                <a:cs typeface="B Nazanin" pitchFamily="2" charset="-78"/>
              </a:rPr>
            </a:br>
            <a:endParaRPr lang="fa-IR" sz="2400" b="1" dirty="0"/>
          </a:p>
        </p:txBody>
      </p:sp>
      <p:sp>
        <p:nvSpPr>
          <p:cNvPr id="3" name="Content Placeholder 2"/>
          <p:cNvSpPr>
            <a:spLocks noGrp="1"/>
          </p:cNvSpPr>
          <p:nvPr>
            <p:ph sz="quarter" idx="1"/>
          </p:nvPr>
        </p:nvSpPr>
        <p:spPr>
          <a:xfrm>
            <a:off x="457200" y="1600200"/>
            <a:ext cx="8075240" cy="4873752"/>
          </a:xfrm>
        </p:spPr>
        <p:txBody>
          <a:bodyPr>
            <a:normAutofit fontScale="92500" lnSpcReduction="20000"/>
          </a:bodyPr>
          <a:lstStyle/>
          <a:p>
            <a:pPr>
              <a:lnSpc>
                <a:spcPct val="200000"/>
              </a:lnSpc>
            </a:pPr>
            <a:r>
              <a:rPr lang="ar-SA" dirty="0">
                <a:cs typeface="B Nazanin" pitchFamily="2" charset="-78"/>
              </a:rPr>
              <a:t>باید</a:t>
            </a:r>
            <a:r>
              <a:rPr lang="fa-IR" dirty="0">
                <a:cs typeface="B Nazanin" pitchFamily="2" charset="-78"/>
              </a:rPr>
              <a:t>به احساسات او </a:t>
            </a:r>
            <a:r>
              <a:rPr lang="ar-SA" dirty="0">
                <a:cs typeface="B Nazanin" pitchFamily="2" charset="-78"/>
              </a:rPr>
              <a:t> </a:t>
            </a:r>
            <a:r>
              <a:rPr lang="ar-SA" u="sng" dirty="0">
                <a:solidFill>
                  <a:srgbClr val="FF0000"/>
                </a:solidFill>
                <a:cs typeface="B Nazanin" pitchFamily="2" charset="-78"/>
              </a:rPr>
              <a:t>توجه </a:t>
            </a:r>
            <a:r>
              <a:rPr lang="ar-SA" dirty="0">
                <a:solidFill>
                  <a:srgbClr val="FF0000"/>
                </a:solidFill>
                <a:cs typeface="B Nazanin" pitchFamily="2" charset="-78"/>
              </a:rPr>
              <a:t>کنید</a:t>
            </a:r>
            <a:endParaRPr lang="fa-IR" dirty="0">
              <a:solidFill>
                <a:srgbClr val="FF0000"/>
              </a:solidFill>
              <a:cs typeface="B Nazanin" pitchFamily="2" charset="-78"/>
            </a:endParaRPr>
          </a:p>
          <a:p>
            <a:pPr>
              <a:lnSpc>
                <a:spcPct val="200000"/>
              </a:lnSpc>
            </a:pPr>
            <a:r>
              <a:rPr lang="fa-IR" dirty="0">
                <a:solidFill>
                  <a:srgbClr val="FF0000"/>
                </a:solidFill>
                <a:cs typeface="B Nazanin" pitchFamily="2" charset="-78"/>
              </a:rPr>
              <a:t>احساساتش را </a:t>
            </a:r>
            <a:r>
              <a:rPr lang="ar-SA" u="sng" dirty="0">
                <a:solidFill>
                  <a:srgbClr val="FF0000"/>
                </a:solidFill>
                <a:cs typeface="B Nazanin" pitchFamily="2" charset="-78"/>
              </a:rPr>
              <a:t> انعکاس </a:t>
            </a:r>
            <a:r>
              <a:rPr lang="ar-SA" dirty="0">
                <a:solidFill>
                  <a:srgbClr val="FF0000"/>
                </a:solidFill>
                <a:cs typeface="B Nazanin" pitchFamily="2" charset="-78"/>
              </a:rPr>
              <a:t>دهید </a:t>
            </a:r>
            <a:endParaRPr lang="fa-IR" dirty="0">
              <a:solidFill>
                <a:srgbClr val="FF0000"/>
              </a:solidFill>
              <a:cs typeface="B Nazanin" pitchFamily="2" charset="-78"/>
            </a:endParaRPr>
          </a:p>
          <a:p>
            <a:pPr>
              <a:lnSpc>
                <a:spcPct val="200000"/>
              </a:lnSpc>
            </a:pPr>
            <a:r>
              <a:rPr lang="ar-SA" dirty="0">
                <a:solidFill>
                  <a:srgbClr val="FF0000"/>
                </a:solidFill>
                <a:cs typeface="B Nazanin" pitchFamily="2" charset="-78"/>
              </a:rPr>
              <a:t>و </a:t>
            </a:r>
            <a:r>
              <a:rPr lang="ar-SA" u="sng" dirty="0">
                <a:solidFill>
                  <a:srgbClr val="FF0000"/>
                </a:solidFill>
                <a:cs typeface="B Nazanin" pitchFamily="2" charset="-78"/>
              </a:rPr>
              <a:t>ردگیری</a:t>
            </a:r>
            <a:r>
              <a:rPr lang="ar-SA" dirty="0">
                <a:solidFill>
                  <a:srgbClr val="FF0000"/>
                </a:solidFill>
                <a:cs typeface="B Nazanin" pitchFamily="2" charset="-78"/>
              </a:rPr>
              <a:t> </a:t>
            </a:r>
            <a:r>
              <a:rPr lang="ar-SA" dirty="0">
                <a:cs typeface="B Nazanin" pitchFamily="2" charset="-78"/>
              </a:rPr>
              <a:t>کنید</a:t>
            </a:r>
            <a:r>
              <a:rPr lang="fa-IR" dirty="0">
                <a:cs typeface="B Nazanin" pitchFamily="2" charset="-78"/>
              </a:rPr>
              <a:t>.</a:t>
            </a:r>
          </a:p>
          <a:p>
            <a:pPr>
              <a:lnSpc>
                <a:spcPct val="200000"/>
              </a:lnSpc>
            </a:pPr>
            <a:r>
              <a:rPr lang="fa-IR" dirty="0">
                <a:cs typeface="B Nazanin" pitchFamily="2" charset="-78"/>
              </a:rPr>
              <a:t>توجه به احساسات : </a:t>
            </a:r>
            <a:r>
              <a:rPr lang="ar-SA" dirty="0">
                <a:cs typeface="B Nazanin" pitchFamily="2" charset="-78"/>
              </a:rPr>
              <a:t>باید </a:t>
            </a:r>
            <a:r>
              <a:rPr lang="fa-IR" dirty="0">
                <a:cs typeface="B Nazanin" pitchFamily="2" charset="-78"/>
              </a:rPr>
              <a:t>به </a:t>
            </a:r>
            <a:r>
              <a:rPr lang="ar-SA" dirty="0">
                <a:cs typeface="B Nazanin" pitchFamily="2" charset="-78"/>
              </a:rPr>
              <a:t>مراجع بگویید چه </a:t>
            </a:r>
            <a:r>
              <a:rPr lang="ar-SA" dirty="0">
                <a:solidFill>
                  <a:srgbClr val="FF0000"/>
                </a:solidFill>
                <a:cs typeface="B Nazanin" pitchFamily="2" charset="-78"/>
              </a:rPr>
              <a:t>چیزی تو را ناراحت </a:t>
            </a:r>
            <a:r>
              <a:rPr lang="ar-SA" dirty="0">
                <a:cs typeface="B Nazanin" pitchFamily="2" charset="-78"/>
              </a:rPr>
              <a:t>کرده است </a:t>
            </a:r>
            <a:endParaRPr lang="fa-IR" dirty="0">
              <a:cs typeface="B Nazanin" pitchFamily="2" charset="-78"/>
            </a:endParaRPr>
          </a:p>
          <a:p>
            <a:pPr>
              <a:lnSpc>
                <a:spcPct val="200000"/>
              </a:lnSpc>
            </a:pPr>
            <a:r>
              <a:rPr lang="ar-SA" dirty="0">
                <a:cs typeface="B Nazanin" pitchFamily="2" charset="-78"/>
              </a:rPr>
              <a:t>آیا اتفاقی افتاده است </a:t>
            </a:r>
            <a:r>
              <a:rPr lang="fa-IR" dirty="0">
                <a:cs typeface="B Nazanin" pitchFamily="2" charset="-78"/>
              </a:rPr>
              <a:t>؟</a:t>
            </a:r>
          </a:p>
          <a:p>
            <a:pPr>
              <a:lnSpc>
                <a:spcPct val="200000"/>
              </a:lnSpc>
            </a:pPr>
            <a:r>
              <a:rPr lang="ar-SA" dirty="0">
                <a:cs typeface="B Nazanin" pitchFamily="2" charset="-78"/>
              </a:rPr>
              <a:t>پس باید فردی که از خود کشی حرف می‌زند </a:t>
            </a:r>
            <a:r>
              <a:rPr lang="ar-SA" u="sng" dirty="0">
                <a:cs typeface="B Nazanin" pitchFamily="2" charset="-78"/>
              </a:rPr>
              <a:t>مورد توجه بالینی </a:t>
            </a:r>
            <a:r>
              <a:rPr lang="ar-SA" dirty="0">
                <a:cs typeface="B Nazanin" pitchFamily="2" charset="-78"/>
              </a:rPr>
              <a:t>قرار گیرد و جملات فوق را به او بگوییم،  </a:t>
            </a:r>
            <a:endParaRPr lang="en-US" dirty="0">
              <a:cs typeface="B Nazanin" pitchFamily="2" charset="-78"/>
            </a:endParaRPr>
          </a:p>
          <a:p>
            <a:pPr>
              <a:lnSpc>
                <a:spcPct val="200000"/>
              </a:lnSpc>
            </a:pPr>
            <a:endParaRPr lang="fa-I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012" y="822102"/>
            <a:ext cx="7467600" cy="778098"/>
          </a:xfrm>
        </p:spPr>
        <p:txBody>
          <a:bodyPr>
            <a:normAutofit fontScale="90000"/>
          </a:bodyPr>
          <a:lstStyle/>
          <a:p>
            <a:pPr algn="ctr"/>
            <a:r>
              <a:rPr lang="ar-SA" dirty="0">
                <a:cs typeface="B Nazanin" pitchFamily="2" charset="-78"/>
              </a:rPr>
              <a:t>باورها و اقدامات نادرست در مورد خودکشی</a:t>
            </a:r>
            <a:br>
              <a:rPr lang="fa-IR" dirty="0">
                <a:cs typeface="B Nazanin" pitchFamily="2" charset="-78"/>
              </a:rPr>
            </a:br>
            <a:endParaRPr lang="fa-IR" dirty="0"/>
          </a:p>
        </p:txBody>
      </p:sp>
      <p:sp>
        <p:nvSpPr>
          <p:cNvPr id="3" name="Content Placeholder 2"/>
          <p:cNvSpPr>
            <a:spLocks noGrp="1"/>
          </p:cNvSpPr>
          <p:nvPr>
            <p:ph sz="quarter" idx="1"/>
          </p:nvPr>
        </p:nvSpPr>
        <p:spPr>
          <a:xfrm>
            <a:off x="457200" y="1600200"/>
            <a:ext cx="7931224" cy="4873752"/>
          </a:xfrm>
        </p:spPr>
        <p:txBody>
          <a:bodyPr>
            <a:noAutofit/>
          </a:bodyPr>
          <a:lstStyle/>
          <a:p>
            <a:pPr algn="just">
              <a:lnSpc>
                <a:spcPct val="160000"/>
              </a:lnSpc>
            </a:pPr>
            <a:r>
              <a:rPr lang="en-US" sz="1800" dirty="0">
                <a:cs typeface="B Nazanin" pitchFamily="2" charset="-78"/>
              </a:rPr>
              <a:t> </a:t>
            </a:r>
            <a:r>
              <a:rPr lang="ar-SA" sz="1800" dirty="0">
                <a:cs typeface="B Nazanin" pitchFamily="2" charset="-78"/>
              </a:rPr>
              <a:t>باور غلط</a:t>
            </a:r>
            <a:r>
              <a:rPr lang="fa-IR" sz="1800" dirty="0">
                <a:cs typeface="B Nazanin" pitchFamily="2" charset="-78"/>
              </a:rPr>
              <a:t> دوم: </a:t>
            </a:r>
            <a:r>
              <a:rPr lang="ar-SA" sz="1800" dirty="0">
                <a:cs typeface="B Nazanin" pitchFamily="2" charset="-78"/>
              </a:rPr>
              <a:t> هر کس که می خواهد خودکشی کند </a:t>
            </a:r>
            <a:r>
              <a:rPr lang="ar-SA" sz="1800" dirty="0">
                <a:solidFill>
                  <a:srgbClr val="FF0000"/>
                </a:solidFill>
                <a:cs typeface="B Nazanin" pitchFamily="2" charset="-78"/>
              </a:rPr>
              <a:t>جنون دارد بیمار </a:t>
            </a:r>
            <a:r>
              <a:rPr lang="ar-SA" sz="1800" dirty="0">
                <a:cs typeface="B Nazanin" pitchFamily="2" charset="-78"/>
              </a:rPr>
              <a:t>است،  </a:t>
            </a:r>
            <a:endParaRPr lang="en-US" sz="1800" dirty="0">
              <a:cs typeface="B Nazanin" pitchFamily="2" charset="-78"/>
            </a:endParaRPr>
          </a:p>
          <a:p>
            <a:pPr algn="just">
              <a:lnSpc>
                <a:spcPct val="160000"/>
              </a:lnSpc>
            </a:pPr>
            <a:r>
              <a:rPr lang="ar-SA" sz="1800" dirty="0">
                <a:cs typeface="B Nazanin" pitchFamily="2" charset="-78"/>
              </a:rPr>
              <a:t>  خیلی از والدین وقتی به آنها می‌گوییم </a:t>
            </a:r>
            <a:r>
              <a:rPr lang="ar-SA" sz="1800" dirty="0">
                <a:solidFill>
                  <a:srgbClr val="FF0000"/>
                </a:solidFill>
                <a:cs typeface="B Nazanin" pitchFamily="2" charset="-78"/>
              </a:rPr>
              <a:t>فرزند شما افکار خودکشی </a:t>
            </a:r>
            <a:r>
              <a:rPr lang="ar-SA" sz="1800" dirty="0">
                <a:cs typeface="B Nazanin" pitchFamily="2" charset="-78"/>
              </a:rPr>
              <a:t>دارد </a:t>
            </a:r>
            <a:endParaRPr lang="en-US" sz="1800" dirty="0">
              <a:cs typeface="B Nazanin" pitchFamily="2" charset="-78"/>
            </a:endParaRPr>
          </a:p>
          <a:p>
            <a:pPr algn="just">
              <a:lnSpc>
                <a:spcPct val="160000"/>
              </a:lnSpc>
            </a:pPr>
            <a:r>
              <a:rPr lang="ar-SA" sz="1800" dirty="0">
                <a:cs typeface="B Nazanin" pitchFamily="2" charset="-78"/>
              </a:rPr>
              <a:t>خیلی به آنها بر می‌خورد </a:t>
            </a:r>
            <a:r>
              <a:rPr lang="ar-SA" sz="1800" dirty="0">
                <a:solidFill>
                  <a:srgbClr val="FF0000"/>
                </a:solidFill>
                <a:cs typeface="B Nazanin" pitchFamily="2" charset="-78"/>
              </a:rPr>
              <a:t>و گارد </a:t>
            </a:r>
            <a:r>
              <a:rPr lang="ar-SA" sz="1800" dirty="0">
                <a:cs typeface="B Nazanin" pitchFamily="2" charset="-78"/>
              </a:rPr>
              <a:t>می گیرند که این چه حرفی است و </a:t>
            </a:r>
            <a:r>
              <a:rPr lang="fa-IR" sz="1800" dirty="0">
                <a:cs typeface="B Nazanin" pitchFamily="2" charset="-78"/>
              </a:rPr>
              <a:t>ب</a:t>
            </a:r>
            <a:r>
              <a:rPr lang="ar-SA" sz="1800" dirty="0">
                <a:cs typeface="B Nazanin" pitchFamily="2" charset="-78"/>
              </a:rPr>
              <a:t>چه ما سالم است هیچ مشکلی ندارد</a:t>
            </a:r>
            <a:endParaRPr lang="en-US" sz="1800" dirty="0">
              <a:cs typeface="B Nazanin" pitchFamily="2" charset="-78"/>
            </a:endParaRPr>
          </a:p>
          <a:p>
            <a:pPr algn="just">
              <a:lnSpc>
                <a:spcPct val="160000"/>
              </a:lnSpc>
            </a:pPr>
            <a:r>
              <a:rPr lang="ar-SA" sz="1800" dirty="0">
                <a:cs typeface="B Nazanin" pitchFamily="2" charset="-78"/>
              </a:rPr>
              <a:t> چرا به او </a:t>
            </a:r>
            <a:r>
              <a:rPr lang="fa-IR" sz="1800" dirty="0">
                <a:cs typeface="B Nazanin" pitchFamily="2" charset="-78"/>
              </a:rPr>
              <a:t>ا</a:t>
            </a:r>
            <a:r>
              <a:rPr lang="ar-SA" sz="1800" dirty="0">
                <a:cs typeface="B Nazanin" pitchFamily="2" charset="-78"/>
              </a:rPr>
              <a:t>نگ می</a:t>
            </a:r>
            <a:r>
              <a:rPr lang="fa-IR" sz="1800" dirty="0">
                <a:cs typeface="B Nazanin" pitchFamily="2" charset="-78"/>
              </a:rPr>
              <a:t> </a:t>
            </a:r>
            <a:r>
              <a:rPr lang="ar-SA" sz="1800" dirty="0">
                <a:cs typeface="B Nazanin" pitchFamily="2" charset="-78"/>
              </a:rPr>
              <a:t>زنید</a:t>
            </a:r>
            <a:endParaRPr lang="fa-IR" sz="1800" dirty="0">
              <a:cs typeface="B Nazanin" pitchFamily="2" charset="-78"/>
            </a:endParaRPr>
          </a:p>
          <a:p>
            <a:pPr algn="just">
              <a:lnSpc>
                <a:spcPct val="160000"/>
              </a:lnSpc>
            </a:pPr>
            <a:r>
              <a:rPr lang="fa-IR" sz="1800" dirty="0">
                <a:cs typeface="B Nazanin" pitchFamily="2" charset="-78"/>
              </a:rPr>
              <a:t>پدر</a:t>
            </a:r>
            <a:r>
              <a:rPr lang="ar-SA" sz="1800" dirty="0">
                <a:cs typeface="B Nazanin" pitchFamily="2" charset="-78"/>
              </a:rPr>
              <a:t>ناراحت می شود </a:t>
            </a:r>
            <a:r>
              <a:rPr lang="fa-IR" sz="1800" dirty="0">
                <a:cs typeface="B Nazanin" pitchFamily="2" charset="-78"/>
              </a:rPr>
              <a:t>.</a:t>
            </a:r>
            <a:r>
              <a:rPr lang="ar-SA" sz="1800" dirty="0">
                <a:cs typeface="B Nazanin" pitchFamily="2" charset="-78"/>
              </a:rPr>
              <a:t> چرا آوردیم پیش روانشناس این هم که می‌گوید فرزندتان می‌خواهدخودش را بکشد این‌ها را به دخترم نگویید آقا یا خانم روانشناس اینها را تو مغز بچه من </a:t>
            </a:r>
            <a:r>
              <a:rPr lang="ar-SA" sz="1800" dirty="0">
                <a:solidFill>
                  <a:srgbClr val="FF0000"/>
                </a:solidFill>
                <a:cs typeface="B Nazanin" pitchFamily="2" charset="-78"/>
              </a:rPr>
              <a:t>نکارید </a:t>
            </a:r>
            <a:endParaRPr lang="fa-IR" sz="1800" dirty="0">
              <a:solidFill>
                <a:srgbClr val="FF0000"/>
              </a:solidFill>
              <a:cs typeface="B Nazanin" pitchFamily="2" charset="-78"/>
            </a:endParaRPr>
          </a:p>
          <a:p>
            <a:pPr algn="just">
              <a:lnSpc>
                <a:spcPct val="160000"/>
              </a:lnSpc>
            </a:pPr>
            <a:r>
              <a:rPr lang="ar-SA" sz="1800" dirty="0">
                <a:cs typeface="B Nazanin" pitchFamily="2" charset="-78"/>
              </a:rPr>
              <a:t>واقعاً </a:t>
            </a:r>
            <a:r>
              <a:rPr lang="fa-IR" sz="1800" dirty="0">
                <a:cs typeface="B Nazanin" pitchFamily="2" charset="-78"/>
              </a:rPr>
              <a:t>بدانید </a:t>
            </a:r>
            <a:r>
              <a:rPr lang="ar-SA" sz="1800" dirty="0">
                <a:cs typeface="B Nazanin" pitchFamily="2" charset="-78"/>
              </a:rPr>
              <a:t>والدین ناراحت می‌شوند چون والدین فکر می کنند کسی که خودکشی می کند </a:t>
            </a:r>
            <a:r>
              <a:rPr lang="ar-SA" sz="1800" dirty="0">
                <a:solidFill>
                  <a:srgbClr val="FF0000"/>
                </a:solidFill>
                <a:cs typeface="B Nazanin" pitchFamily="2" charset="-78"/>
              </a:rPr>
              <a:t>باید اختلال شدید </a:t>
            </a:r>
            <a:r>
              <a:rPr lang="ar-SA" sz="1800" dirty="0">
                <a:cs typeface="B Nazanin" pitchFamily="2" charset="-78"/>
              </a:rPr>
              <a:t>داشته باشد</a:t>
            </a:r>
            <a:endParaRPr lang="fa-IR" sz="1800" dirty="0">
              <a:cs typeface="B Nazanin" pitchFamily="2" charset="-78"/>
            </a:endParaRPr>
          </a:p>
          <a:p>
            <a:pPr algn="just">
              <a:lnSpc>
                <a:spcPct val="160000"/>
              </a:lnSpc>
            </a:pPr>
            <a:r>
              <a:rPr lang="ar-SA" sz="1800" dirty="0">
                <a:cs typeface="B Nazanin" pitchFamily="2" charset="-78"/>
              </a:rPr>
              <a:t> لذا می‌گویند بچه ما مشکلی ندارد</a:t>
            </a:r>
            <a:endParaRPr lang="fa-IR" sz="1800" dirty="0">
              <a:cs typeface="B Nazanin" pitchFamily="2" charset="-78"/>
            </a:endParaRPr>
          </a:p>
          <a:p>
            <a:pPr algn="just">
              <a:lnSpc>
                <a:spcPct val="160000"/>
              </a:lnSpc>
            </a:pPr>
            <a:r>
              <a:rPr lang="ar-SA" sz="1800" dirty="0">
                <a:cs typeface="B Nazanin" pitchFamily="2" charset="-78"/>
              </a:rPr>
              <a:t> </a:t>
            </a:r>
            <a:r>
              <a:rPr lang="fa-IR" sz="1800" dirty="0">
                <a:cs typeface="B Nazanin" pitchFamily="2" charset="-78"/>
              </a:rPr>
              <a:t>کمی </a:t>
            </a:r>
            <a:r>
              <a:rPr lang="ar-SA" sz="1800" dirty="0">
                <a:cs typeface="B Nazanin" pitchFamily="2" charset="-78"/>
              </a:rPr>
              <a:t> استرس کنکور دارد چقدر شما بزرگش می کنید</a:t>
            </a:r>
            <a:endParaRPr lang="fa-IR" sz="1800" dirty="0">
              <a:cs typeface="B Nazanin" pitchFamily="2" charset="-78"/>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147248" cy="4873752"/>
          </a:xfrm>
        </p:spPr>
        <p:txBody>
          <a:bodyPr>
            <a:normAutofit fontScale="92500" lnSpcReduction="20000"/>
          </a:bodyPr>
          <a:lstStyle/>
          <a:p>
            <a:pPr algn="just">
              <a:lnSpc>
                <a:spcPct val="160000"/>
              </a:lnSpc>
            </a:pPr>
            <a:r>
              <a:rPr lang="ar-SA" dirty="0">
                <a:cs typeface="B Nazanin" pitchFamily="2" charset="-78"/>
              </a:rPr>
              <a:t>اینجا شما به عنوان روانشناس چه نقشی دارید</a:t>
            </a:r>
            <a:r>
              <a:rPr lang="fa-IR" dirty="0">
                <a:cs typeface="B Nazanin" pitchFamily="2" charset="-78"/>
              </a:rPr>
              <a:t>؟</a:t>
            </a:r>
          </a:p>
          <a:p>
            <a:pPr algn="just">
              <a:lnSpc>
                <a:spcPct val="160000"/>
              </a:lnSpc>
            </a:pPr>
            <a:r>
              <a:rPr lang="ar-SA" dirty="0">
                <a:cs typeface="B Nazanin" pitchFamily="2" charset="-78"/>
              </a:rPr>
              <a:t> </a:t>
            </a:r>
            <a:r>
              <a:rPr lang="fa-IR" dirty="0">
                <a:cs typeface="B Nazanin" pitchFamily="2" charset="-78"/>
              </a:rPr>
              <a:t>روانشناس : والد عزیز</a:t>
            </a:r>
            <a:r>
              <a:rPr lang="ar-SA" dirty="0">
                <a:cs typeface="B Nazanin" pitchFamily="2" charset="-78"/>
              </a:rPr>
              <a:t> کمتر از </a:t>
            </a:r>
            <a:r>
              <a:rPr lang="ar-SA" dirty="0">
                <a:solidFill>
                  <a:srgbClr val="FF0000"/>
                </a:solidFill>
                <a:cs typeface="B Nazanin" pitchFamily="2" charset="-78"/>
              </a:rPr>
              <a:t>۱۰</a:t>
            </a:r>
            <a:r>
              <a:rPr lang="ar-SA" dirty="0">
                <a:cs typeface="B Nazanin" pitchFamily="2" charset="-78"/>
              </a:rPr>
              <a:t> درصد افرادی که خودکشی می کن</a:t>
            </a:r>
            <a:r>
              <a:rPr lang="fa-IR" dirty="0">
                <a:cs typeface="B Nazanin" pitchFamily="2" charset="-78"/>
              </a:rPr>
              <a:t>ن</a:t>
            </a:r>
            <a:r>
              <a:rPr lang="ar-SA" dirty="0">
                <a:cs typeface="B Nazanin" pitchFamily="2" charset="-78"/>
              </a:rPr>
              <a:t>د افسردگی و اسکیزوفرنی یا اختلال شخصیت مرزی و غیر</a:t>
            </a:r>
            <a:r>
              <a:rPr lang="fa-IR" dirty="0">
                <a:cs typeface="B Nazanin" pitchFamily="2" charset="-78"/>
              </a:rPr>
              <a:t>ه </a:t>
            </a:r>
            <a:r>
              <a:rPr lang="ar-SA" dirty="0">
                <a:cs typeface="B Nazanin" pitchFamily="2" charset="-78"/>
              </a:rPr>
              <a:t>دارند</a:t>
            </a:r>
            <a:endParaRPr lang="fa-IR" dirty="0">
              <a:cs typeface="B Nazanin" pitchFamily="2" charset="-78"/>
            </a:endParaRPr>
          </a:p>
          <a:p>
            <a:pPr algn="just">
              <a:lnSpc>
                <a:spcPct val="160000"/>
              </a:lnSpc>
            </a:pPr>
            <a:r>
              <a:rPr lang="fa-IR" dirty="0">
                <a:cs typeface="B Nazanin" pitchFamily="2" charset="-78"/>
              </a:rPr>
              <a:t>حدود</a:t>
            </a:r>
            <a:r>
              <a:rPr lang="ar-SA" dirty="0">
                <a:cs typeface="B Nazanin" pitchFamily="2" charset="-78"/>
              </a:rPr>
              <a:t> ۹۰ درصد آنها سابقه اختلال </a:t>
            </a:r>
            <a:r>
              <a:rPr lang="ar-SA" u="sng" dirty="0">
                <a:cs typeface="B Nazanin" pitchFamily="2" charset="-78"/>
              </a:rPr>
              <a:t>روانپزشکی خاصی نداشتند</a:t>
            </a:r>
            <a:endParaRPr lang="fa-IR" u="sng" dirty="0">
              <a:cs typeface="B Nazanin" pitchFamily="2" charset="-78"/>
            </a:endParaRPr>
          </a:p>
          <a:p>
            <a:pPr algn="just">
              <a:lnSpc>
                <a:spcPct val="160000"/>
              </a:lnSpc>
            </a:pPr>
            <a:r>
              <a:rPr lang="ar-SA" u="sng" dirty="0">
                <a:cs typeface="B Nazanin" pitchFamily="2" charset="-78"/>
              </a:rPr>
              <a:t> </a:t>
            </a:r>
            <a:r>
              <a:rPr lang="ar-SA" dirty="0">
                <a:cs typeface="B Nazanin" pitchFamily="2" charset="-78"/>
              </a:rPr>
              <a:t>خیلی وقت ها ها خودکشی در نوجوانان </a:t>
            </a:r>
            <a:r>
              <a:rPr lang="ar-SA" u="sng" dirty="0">
                <a:cs typeface="B Nazanin" pitchFamily="2" charset="-78"/>
              </a:rPr>
              <a:t>هیجانی </a:t>
            </a:r>
            <a:r>
              <a:rPr lang="ar-SA" dirty="0">
                <a:cs typeface="B Nazanin" pitchFamily="2" charset="-78"/>
              </a:rPr>
              <a:t>است و در یک </a:t>
            </a:r>
            <a:r>
              <a:rPr lang="ar-SA" u="sng" dirty="0">
                <a:cs typeface="B Nazanin" pitchFamily="2" charset="-78"/>
              </a:rPr>
              <a:t>لحظه تصمیم </a:t>
            </a:r>
            <a:r>
              <a:rPr lang="ar-SA" dirty="0">
                <a:cs typeface="B Nazanin" pitchFamily="2" charset="-78"/>
              </a:rPr>
              <a:t>میگیرند</a:t>
            </a:r>
            <a:endParaRPr lang="fa-IR" dirty="0">
              <a:cs typeface="B Nazanin" pitchFamily="2" charset="-78"/>
            </a:endParaRPr>
          </a:p>
          <a:p>
            <a:pPr>
              <a:lnSpc>
                <a:spcPct val="160000"/>
              </a:lnSpc>
            </a:pPr>
            <a:r>
              <a:rPr lang="fa-IR" b="1" u="sng" dirty="0">
                <a:solidFill>
                  <a:srgbClr val="FF0000"/>
                </a:solidFill>
                <a:cs typeface="B Nazanin" pitchFamily="2" charset="-78"/>
              </a:rPr>
              <a:t>نکته مهم : </a:t>
            </a:r>
            <a:r>
              <a:rPr lang="ar-SA" dirty="0">
                <a:cs typeface="B Nazanin" pitchFamily="2" charset="-78"/>
              </a:rPr>
              <a:t>روانشناسان عزیز وقتی والدی با شما </a:t>
            </a:r>
            <a:r>
              <a:rPr lang="ar-SA" dirty="0">
                <a:solidFill>
                  <a:srgbClr val="FF0000"/>
                </a:solidFill>
                <a:cs typeface="B Nazanin" pitchFamily="2" charset="-78"/>
              </a:rPr>
              <a:t>مقابله می کند ناراحت می شود </a:t>
            </a:r>
            <a:r>
              <a:rPr lang="ar-SA" dirty="0">
                <a:cs typeface="B Nazanin" pitchFamily="2" charset="-78"/>
              </a:rPr>
              <a:t>که شما چرا </a:t>
            </a:r>
            <a:r>
              <a:rPr lang="fa-IR" dirty="0">
                <a:cs typeface="B Nazanin" pitchFamily="2" charset="-78"/>
              </a:rPr>
              <a:t>م</a:t>
            </a:r>
            <a:r>
              <a:rPr lang="ar-SA" dirty="0">
                <a:cs typeface="B Nazanin" pitchFamily="2" charset="-78"/>
              </a:rPr>
              <a:t>ی‌گویید نوجوان یا فرزند او </a:t>
            </a:r>
            <a:r>
              <a:rPr lang="ar-SA" dirty="0">
                <a:solidFill>
                  <a:srgbClr val="FF0000"/>
                </a:solidFill>
                <a:cs typeface="B Nazanin" pitchFamily="2" charset="-78"/>
              </a:rPr>
              <a:t>افکار خودکشی </a:t>
            </a:r>
            <a:r>
              <a:rPr lang="ar-SA" dirty="0">
                <a:cs typeface="B Nazanin" pitchFamily="2" charset="-78"/>
              </a:rPr>
              <a:t>دارد گرچه این موضوع را نوجوان به شما گفته است اما به آنها بر می‌خورد والدین می گوید لطفاً اینها را به </a:t>
            </a:r>
            <a:r>
              <a:rPr lang="ar-SA" dirty="0">
                <a:solidFill>
                  <a:srgbClr val="FF0000"/>
                </a:solidFill>
                <a:cs typeface="B Nazanin" pitchFamily="2" charset="-78"/>
              </a:rPr>
              <a:t>فرزندم نگویید اگر خودش هم گفت </a:t>
            </a:r>
            <a:r>
              <a:rPr lang="ar-SA" dirty="0">
                <a:cs typeface="B Nazanin" pitchFamily="2" charset="-78"/>
              </a:rPr>
              <a:t>شما نگویید و برخی والدین جلسه را ترک می‌کنند </a:t>
            </a:r>
            <a:endParaRPr lang="fa-IR" dirty="0">
              <a:cs typeface="B Nazanin" pitchFamily="2" charset="-78"/>
            </a:endParaRPr>
          </a:p>
          <a:p>
            <a:pPr>
              <a:lnSpc>
                <a:spcPct val="160000"/>
              </a:lnSpc>
            </a:pPr>
            <a:endParaRPr lang="fa-IR" dirty="0">
              <a:cs typeface="B Nazanin" pitchFamily="2" charset="-78"/>
            </a:endParaRPr>
          </a:p>
        </p:txBody>
      </p:sp>
      <p:sp>
        <p:nvSpPr>
          <p:cNvPr id="4" name="Title 1"/>
          <p:cNvSpPr>
            <a:spLocks noGrp="1"/>
          </p:cNvSpPr>
          <p:nvPr>
            <p:ph type="title"/>
          </p:nvPr>
        </p:nvSpPr>
        <p:spPr/>
        <p:txBody>
          <a:bodyPr>
            <a:normAutofit fontScale="90000"/>
          </a:bodyPr>
          <a:lstStyle/>
          <a:p>
            <a:pPr algn="ctr"/>
            <a:r>
              <a:rPr lang="fa-IR" sz="2400" b="1" dirty="0">
                <a:cs typeface="B Nazanin" pitchFamily="2" charset="-78"/>
              </a:rPr>
              <a:t>نحوه اصلاح این باور وبرخورد با فردی که درباره خودکشی صحبت می کند :</a:t>
            </a:r>
            <a:br>
              <a:rPr lang="fa-IR" sz="2400" b="1" dirty="0">
                <a:cs typeface="B Nazanin" pitchFamily="2" charset="-78"/>
              </a:rPr>
            </a:br>
            <a:endParaRPr lang="fa-IR" sz="2400" b="1"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8147248" cy="5565232"/>
          </a:xfrm>
        </p:spPr>
        <p:txBody>
          <a:bodyPr>
            <a:normAutofit/>
          </a:bodyPr>
          <a:lstStyle/>
          <a:p>
            <a:pPr algn="just">
              <a:lnSpc>
                <a:spcPct val="150000"/>
              </a:lnSpc>
            </a:pPr>
            <a:r>
              <a:rPr lang="ar-SA" dirty="0">
                <a:cs typeface="B Nazanin" pitchFamily="2" charset="-78"/>
              </a:rPr>
              <a:t>چون وقتی در مورد خودکشی به والدین بازخورد می دهید احساس</a:t>
            </a:r>
            <a:r>
              <a:rPr lang="ar-SA" dirty="0">
                <a:solidFill>
                  <a:srgbClr val="FF0000"/>
                </a:solidFill>
                <a:cs typeface="B Nazanin" pitchFamily="2" charset="-78"/>
              </a:rPr>
              <a:t> ناکارآمدی </a:t>
            </a:r>
            <a:r>
              <a:rPr lang="ar-SA" dirty="0">
                <a:cs typeface="B Nazanin" pitchFamily="2" charset="-78"/>
              </a:rPr>
              <a:t>می‌کنند احساس می‌کنند </a:t>
            </a:r>
            <a:r>
              <a:rPr lang="ar-SA" dirty="0">
                <a:solidFill>
                  <a:srgbClr val="FF0000"/>
                </a:solidFill>
                <a:cs typeface="B Nazanin" pitchFamily="2" charset="-78"/>
              </a:rPr>
              <a:t>زیر سوال </a:t>
            </a:r>
            <a:r>
              <a:rPr lang="ar-SA" dirty="0">
                <a:cs typeface="B Nazanin" pitchFamily="2" charset="-78"/>
              </a:rPr>
              <a:t>رفته اند </a:t>
            </a:r>
            <a:endParaRPr lang="fa-IR" dirty="0">
              <a:cs typeface="B Nazanin" pitchFamily="2" charset="-78"/>
            </a:endParaRPr>
          </a:p>
          <a:p>
            <a:pPr algn="just">
              <a:lnSpc>
                <a:spcPct val="150000"/>
              </a:lnSpc>
            </a:pPr>
            <a:r>
              <a:rPr lang="ar-SA" dirty="0">
                <a:cs typeface="B Nazanin" pitchFamily="2" charset="-78"/>
              </a:rPr>
              <a:t>احساس می‌کند </a:t>
            </a:r>
            <a:r>
              <a:rPr lang="ar-SA" u="sng" dirty="0">
                <a:cs typeface="B Nazanin" pitchFamily="2" charset="-78"/>
              </a:rPr>
              <a:t>پدر ضعیفی بود</a:t>
            </a:r>
            <a:r>
              <a:rPr lang="fa-IR" u="sng" dirty="0">
                <a:cs typeface="B Nazanin" pitchFamily="2" charset="-78"/>
              </a:rPr>
              <a:t>ه </a:t>
            </a:r>
            <a:r>
              <a:rPr lang="fa-IR" dirty="0">
                <a:cs typeface="B Nazanin" pitchFamily="2" charset="-78"/>
              </a:rPr>
              <a:t>است</a:t>
            </a:r>
          </a:p>
          <a:p>
            <a:pPr algn="just">
              <a:lnSpc>
                <a:spcPct val="150000"/>
              </a:lnSpc>
            </a:pPr>
            <a:r>
              <a:rPr lang="ar-SA" dirty="0">
                <a:cs typeface="B Nazanin" pitchFamily="2" charset="-78"/>
              </a:rPr>
              <a:t>احساس می‌کنند من </a:t>
            </a:r>
            <a:r>
              <a:rPr lang="ar-SA" u="sng" dirty="0">
                <a:cs typeface="B Nazanin" pitchFamily="2" charset="-78"/>
              </a:rPr>
              <a:t>مادر ضعیفی بودم </a:t>
            </a:r>
            <a:r>
              <a:rPr lang="ar-SA" dirty="0">
                <a:cs typeface="B Nazanin" pitchFamily="2" charset="-78"/>
              </a:rPr>
              <a:t>که بچه ام می خواهد خودکشی کند</a:t>
            </a:r>
            <a:endParaRPr lang="fa-IR" dirty="0">
              <a:cs typeface="B Nazanin" pitchFamily="2" charset="-78"/>
            </a:endParaRPr>
          </a:p>
          <a:p>
            <a:pPr algn="just">
              <a:lnSpc>
                <a:spcPct val="150000"/>
              </a:lnSpc>
            </a:pPr>
            <a:r>
              <a:rPr lang="ar-SA" dirty="0">
                <a:cs typeface="B Nazanin" pitchFamily="2" charset="-78"/>
              </a:rPr>
              <a:t> وقتی آنها به شما حمله می کنند </a:t>
            </a:r>
            <a:r>
              <a:rPr lang="ar-SA" dirty="0">
                <a:solidFill>
                  <a:srgbClr val="FF0000"/>
                </a:solidFill>
                <a:cs typeface="B Nazanin" pitchFamily="2" charset="-78"/>
              </a:rPr>
              <a:t>موضوعشان </a:t>
            </a:r>
            <a:r>
              <a:rPr lang="ar-SA" u="sng" dirty="0">
                <a:solidFill>
                  <a:srgbClr val="FF0000"/>
                </a:solidFill>
                <a:cs typeface="B Nazanin" pitchFamily="2" charset="-78"/>
              </a:rPr>
              <a:t>شما </a:t>
            </a:r>
            <a:r>
              <a:rPr lang="ar-SA" u="sng" dirty="0">
                <a:cs typeface="B Nazanin" pitchFamily="2" charset="-78"/>
              </a:rPr>
              <a:t>نیستید </a:t>
            </a:r>
            <a:endParaRPr lang="fa-IR" u="sng" dirty="0">
              <a:cs typeface="B Nazanin" pitchFamily="2" charset="-78"/>
            </a:endParaRPr>
          </a:p>
          <a:p>
            <a:pPr algn="just">
              <a:lnSpc>
                <a:spcPct val="150000"/>
              </a:lnSpc>
            </a:pPr>
            <a:r>
              <a:rPr lang="ar-SA" dirty="0">
                <a:cs typeface="B Nazanin" pitchFamily="2" charset="-78"/>
              </a:rPr>
              <a:t>موضوع این است که </a:t>
            </a:r>
            <a:r>
              <a:rPr lang="ar-SA" dirty="0">
                <a:solidFill>
                  <a:srgbClr val="FF0000"/>
                </a:solidFill>
                <a:cs typeface="B Nazanin" pitchFamily="2" charset="-78"/>
              </a:rPr>
              <a:t>خودشان </a:t>
            </a:r>
            <a:r>
              <a:rPr lang="ar-SA" u="sng" dirty="0">
                <a:solidFill>
                  <a:srgbClr val="FF0000"/>
                </a:solidFill>
                <a:cs typeface="B Nazanin" pitchFamily="2" charset="-78"/>
              </a:rPr>
              <a:t>احساس ضعف </a:t>
            </a:r>
            <a:r>
              <a:rPr lang="ar-SA" u="sng" dirty="0">
                <a:cs typeface="B Nazanin" pitchFamily="2" charset="-78"/>
              </a:rPr>
              <a:t>می کنند </a:t>
            </a:r>
            <a:endParaRPr lang="fa-IR" u="sng" dirty="0">
              <a:cs typeface="B Nazanin" pitchFamily="2" charset="-78"/>
            </a:endParaRPr>
          </a:p>
          <a:p>
            <a:pPr algn="just">
              <a:lnSpc>
                <a:spcPct val="150000"/>
              </a:lnSpc>
            </a:pPr>
            <a:r>
              <a:rPr lang="ar-SA" dirty="0">
                <a:cs typeface="B Nazanin" pitchFamily="2" charset="-78"/>
              </a:rPr>
              <a:t>موضوع این است که خودشان </a:t>
            </a:r>
            <a:r>
              <a:rPr lang="ar-SA" u="sng" dirty="0">
                <a:solidFill>
                  <a:srgbClr val="FF0000"/>
                </a:solidFill>
                <a:cs typeface="B Nazanin" pitchFamily="2" charset="-78"/>
              </a:rPr>
              <a:t>احساس ناتوانی </a:t>
            </a:r>
            <a:r>
              <a:rPr lang="fa-IR" u="sng" dirty="0">
                <a:cs typeface="B Nazanin" pitchFamily="2" charset="-78"/>
              </a:rPr>
              <a:t>دارد</a:t>
            </a:r>
          </a:p>
          <a:p>
            <a:pPr algn="just">
              <a:lnSpc>
                <a:spcPct val="150000"/>
              </a:lnSpc>
            </a:pPr>
            <a:r>
              <a:rPr lang="ar-SA" dirty="0">
                <a:cs typeface="B Nazanin" pitchFamily="2" charset="-78"/>
              </a:rPr>
              <a:t>و اینکه نکند </a:t>
            </a:r>
            <a:r>
              <a:rPr lang="ar-SA" dirty="0">
                <a:solidFill>
                  <a:srgbClr val="FF0000"/>
                </a:solidFill>
                <a:cs typeface="B Nazanin" pitchFamily="2" charset="-78"/>
              </a:rPr>
              <a:t>من مشکل دارم</a:t>
            </a:r>
            <a:endParaRPr lang="fa-IR" dirty="0">
              <a:cs typeface="B Nazanin" pitchFamily="2" charset="-78"/>
            </a:endParaRPr>
          </a:p>
        </p:txBody>
      </p:sp>
      <p:sp>
        <p:nvSpPr>
          <p:cNvPr id="4" name="Title 1"/>
          <p:cNvSpPr>
            <a:spLocks noGrp="1"/>
          </p:cNvSpPr>
          <p:nvPr>
            <p:ph type="title"/>
          </p:nvPr>
        </p:nvSpPr>
        <p:spPr>
          <a:xfrm>
            <a:off x="467544" y="620688"/>
            <a:ext cx="7467600" cy="346075"/>
          </a:xfrm>
        </p:spPr>
        <p:txBody>
          <a:bodyPr>
            <a:normAutofit fontScale="90000"/>
          </a:bodyPr>
          <a:lstStyle/>
          <a:p>
            <a:pPr algn="ctr"/>
            <a:r>
              <a:rPr lang="fa-IR" sz="2400" b="1" dirty="0">
                <a:cs typeface="B Nazanin" pitchFamily="2" charset="-78"/>
              </a:rPr>
              <a:t>نحوه اصلاح این باور وبرخورد با فردی که درباره خودکشی صحبت می کند :</a:t>
            </a:r>
            <a:br>
              <a:rPr lang="fa-IR" sz="2400" b="1" dirty="0">
                <a:cs typeface="B Nazanin" pitchFamily="2" charset="-78"/>
              </a:rPr>
            </a:br>
            <a:endParaRPr lang="fa-IR" sz="2400" b="1"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96752"/>
            <a:ext cx="7427168" cy="580926"/>
          </a:xfrm>
        </p:spPr>
        <p:txBody>
          <a:bodyPr>
            <a:normAutofit fontScale="90000"/>
          </a:bodyPr>
          <a:lstStyle/>
          <a:p>
            <a:pPr algn="ctr"/>
            <a:r>
              <a:rPr lang="ar-SA" dirty="0">
                <a:cs typeface="B Nazanin" pitchFamily="2" charset="-78"/>
              </a:rPr>
              <a:t>نقش روانشناسان در برخورد با این مسائل: </a:t>
            </a:r>
            <a:br>
              <a:rPr lang="en-US" dirty="0">
                <a:cs typeface="B Nazanin" pitchFamily="2" charset="-78"/>
              </a:rPr>
            </a:br>
            <a:endParaRPr lang="fa-IR" dirty="0"/>
          </a:p>
        </p:txBody>
      </p:sp>
      <p:sp>
        <p:nvSpPr>
          <p:cNvPr id="3" name="Content Placeholder 2"/>
          <p:cNvSpPr>
            <a:spLocks noGrp="1"/>
          </p:cNvSpPr>
          <p:nvPr>
            <p:ph sz="quarter" idx="1"/>
          </p:nvPr>
        </p:nvSpPr>
        <p:spPr>
          <a:xfrm>
            <a:off x="457200" y="1600200"/>
            <a:ext cx="8075240" cy="4873752"/>
          </a:xfrm>
        </p:spPr>
        <p:txBody>
          <a:bodyPr/>
          <a:lstStyle/>
          <a:p>
            <a:pPr algn="just">
              <a:lnSpc>
                <a:spcPct val="150000"/>
              </a:lnSpc>
            </a:pPr>
            <a:r>
              <a:rPr lang="ar-SA" dirty="0">
                <a:cs typeface="B Nazanin" pitchFamily="2" charset="-78"/>
              </a:rPr>
              <a:t>۱_ با والدین </a:t>
            </a:r>
            <a:r>
              <a:rPr lang="ar-SA" u="sng" dirty="0">
                <a:solidFill>
                  <a:srgbClr val="FF0000"/>
                </a:solidFill>
                <a:cs typeface="B Nazanin" pitchFamily="2" charset="-78"/>
              </a:rPr>
              <a:t>همدلی</a:t>
            </a:r>
            <a:r>
              <a:rPr lang="ar-SA" u="sng" dirty="0">
                <a:cs typeface="B Nazanin" pitchFamily="2" charset="-78"/>
              </a:rPr>
              <a:t> کنید </a:t>
            </a:r>
            <a:r>
              <a:rPr lang="ar-SA" dirty="0">
                <a:cs typeface="B Nazanin" pitchFamily="2" charset="-78"/>
              </a:rPr>
              <a:t>پس </a:t>
            </a:r>
            <a:r>
              <a:rPr lang="ar-SA" dirty="0">
                <a:solidFill>
                  <a:srgbClr val="FF0000"/>
                </a:solidFill>
                <a:cs typeface="B Nazanin" pitchFamily="2" charset="-78"/>
              </a:rPr>
              <a:t>قبل از اینکه </a:t>
            </a:r>
            <a:r>
              <a:rPr lang="ar-SA" dirty="0">
                <a:cs typeface="B Nazanin" pitchFamily="2" charset="-78"/>
              </a:rPr>
              <a:t>به والد بگویی</a:t>
            </a:r>
            <a:r>
              <a:rPr lang="fa-IR" dirty="0">
                <a:cs typeface="B Nazanin" pitchFamily="2" charset="-78"/>
              </a:rPr>
              <a:t>د</a:t>
            </a:r>
            <a:r>
              <a:rPr lang="ar-SA" dirty="0">
                <a:cs typeface="B Nazanin" pitchFamily="2" charset="-78"/>
              </a:rPr>
              <a:t> </a:t>
            </a:r>
            <a:r>
              <a:rPr lang="ar-SA" dirty="0">
                <a:solidFill>
                  <a:srgbClr val="FF0000"/>
                </a:solidFill>
                <a:cs typeface="B Nazanin" pitchFamily="2" charset="-78"/>
              </a:rPr>
              <a:t>فرزند شما اف</a:t>
            </a:r>
            <a:r>
              <a:rPr lang="ar-SA" dirty="0">
                <a:cs typeface="B Nazanin" pitchFamily="2" charset="-78"/>
              </a:rPr>
              <a:t>کار خودکشی دارد کمی </a:t>
            </a:r>
            <a:r>
              <a:rPr lang="ar-SA" b="1" dirty="0">
                <a:solidFill>
                  <a:srgbClr val="FF0000"/>
                </a:solidFill>
                <a:cs typeface="B Nazanin" pitchFamily="2" charset="-78"/>
              </a:rPr>
              <a:t>پای صحبت</a:t>
            </a:r>
            <a:r>
              <a:rPr lang="fa-IR" b="1" dirty="0">
                <a:solidFill>
                  <a:srgbClr val="FF0000"/>
                </a:solidFill>
                <a:cs typeface="B Nazanin" pitchFamily="2" charset="-78"/>
              </a:rPr>
              <a:t> </a:t>
            </a:r>
            <a:r>
              <a:rPr lang="ar-SA" b="1" dirty="0">
                <a:solidFill>
                  <a:srgbClr val="FF0000"/>
                </a:solidFill>
                <a:cs typeface="B Nazanin" pitchFamily="2" charset="-78"/>
              </a:rPr>
              <a:t>های والدین </a:t>
            </a:r>
            <a:r>
              <a:rPr lang="fa-IR" dirty="0">
                <a:cs typeface="B Nazanin" pitchFamily="2" charset="-78"/>
              </a:rPr>
              <a:t>ب</a:t>
            </a:r>
            <a:r>
              <a:rPr lang="ar-SA" dirty="0">
                <a:cs typeface="B Nazanin" pitchFamily="2" charset="-78"/>
              </a:rPr>
              <a:t>نشینید</a:t>
            </a:r>
            <a:r>
              <a:rPr lang="fa-IR" dirty="0">
                <a:cs typeface="B Nazanin" pitchFamily="2" charset="-78"/>
              </a:rPr>
              <a:t>:</a:t>
            </a:r>
          </a:p>
          <a:p>
            <a:pPr algn="just">
              <a:lnSpc>
                <a:spcPct val="150000"/>
              </a:lnSpc>
            </a:pPr>
            <a:r>
              <a:rPr lang="ar-SA" dirty="0">
                <a:cs typeface="B Nazanin" pitchFamily="2" charset="-78"/>
              </a:rPr>
              <a:t> اول</a:t>
            </a:r>
            <a:r>
              <a:rPr lang="ar-SA" u="sng" dirty="0">
                <a:cs typeface="B Nazanin" pitchFamily="2" charset="-78"/>
              </a:rPr>
              <a:t> غیرمستقیم </a:t>
            </a:r>
            <a:r>
              <a:rPr lang="ar-SA" dirty="0">
                <a:cs typeface="B Nazanin" pitchFamily="2" charset="-78"/>
              </a:rPr>
              <a:t>شروع کنید</a:t>
            </a:r>
            <a:r>
              <a:rPr lang="fa-IR" dirty="0">
                <a:cs typeface="B Nazanin" pitchFamily="2" charset="-78"/>
              </a:rPr>
              <a:t>:</a:t>
            </a:r>
          </a:p>
          <a:p>
            <a:pPr algn="just">
              <a:lnSpc>
                <a:spcPct val="150000"/>
              </a:lnSpc>
            </a:pPr>
            <a:r>
              <a:rPr lang="ar-SA" dirty="0">
                <a:cs typeface="B Nazanin" pitchFamily="2" charset="-78"/>
              </a:rPr>
              <a:t> مثال </a:t>
            </a:r>
            <a:r>
              <a:rPr lang="fa-IR" dirty="0">
                <a:cs typeface="B Nazanin" pitchFamily="2" charset="-78"/>
              </a:rPr>
              <a:t>:</a:t>
            </a:r>
            <a:r>
              <a:rPr lang="ar-SA" dirty="0">
                <a:cs typeface="B Nazanin" pitchFamily="2" charset="-78"/>
              </a:rPr>
              <a:t>آقا یا خانم </a:t>
            </a:r>
            <a:r>
              <a:rPr lang="fa-IR" dirty="0">
                <a:cs typeface="B Nazanin" pitchFamily="2" charset="-78"/>
              </a:rPr>
              <a:t>----</a:t>
            </a:r>
            <a:r>
              <a:rPr lang="ar-SA" dirty="0">
                <a:cs typeface="B Nazanin" pitchFamily="2" charset="-78"/>
              </a:rPr>
              <a:t> فکر می کنید </a:t>
            </a:r>
            <a:r>
              <a:rPr lang="ar-SA" u="sng" dirty="0">
                <a:solidFill>
                  <a:srgbClr val="FF0000"/>
                </a:solidFill>
                <a:cs typeface="B Nazanin" pitchFamily="2" charset="-78"/>
              </a:rPr>
              <a:t>مشکل فرزند </a:t>
            </a:r>
            <a:r>
              <a:rPr lang="ar-SA" dirty="0">
                <a:cs typeface="B Nazanin" pitchFamily="2" charset="-78"/>
              </a:rPr>
              <a:t>شما چیست</a:t>
            </a:r>
            <a:r>
              <a:rPr lang="fa-IR" dirty="0">
                <a:cs typeface="B Nazanin" pitchFamily="2" charset="-78"/>
              </a:rPr>
              <a:t>؟</a:t>
            </a:r>
          </a:p>
          <a:p>
            <a:pPr algn="just">
              <a:lnSpc>
                <a:spcPct val="150000"/>
              </a:lnSpc>
            </a:pPr>
            <a:r>
              <a:rPr lang="ar-SA" dirty="0">
                <a:cs typeface="B Nazanin" pitchFamily="2" charset="-78"/>
              </a:rPr>
              <a:t> آیا </a:t>
            </a:r>
            <a:r>
              <a:rPr lang="ar-SA" u="sng" dirty="0">
                <a:solidFill>
                  <a:srgbClr val="FF0000"/>
                </a:solidFill>
                <a:cs typeface="B Nazanin" pitchFamily="2" charset="-78"/>
              </a:rPr>
              <a:t>نگرانی خاصی </a:t>
            </a:r>
            <a:r>
              <a:rPr lang="ar-SA" dirty="0">
                <a:cs typeface="B Nazanin" pitchFamily="2" charset="-78"/>
              </a:rPr>
              <a:t>راجع به فرزند خودتان دارید</a:t>
            </a:r>
            <a:r>
              <a:rPr lang="fa-IR" dirty="0">
                <a:cs typeface="B Nazanin" pitchFamily="2" charset="-78"/>
              </a:rPr>
              <a:t>؟</a:t>
            </a:r>
          </a:p>
          <a:p>
            <a:pPr algn="just">
              <a:lnSpc>
                <a:spcPct val="150000"/>
              </a:lnSpc>
            </a:pPr>
            <a:r>
              <a:rPr lang="ar-SA" dirty="0">
                <a:cs typeface="B Nazanin" pitchFamily="2" charset="-78"/>
              </a:rPr>
              <a:t> فکر می کنید فرزند شما </a:t>
            </a:r>
            <a:r>
              <a:rPr lang="ar-SA" u="sng" dirty="0">
                <a:solidFill>
                  <a:srgbClr val="FF0000"/>
                </a:solidFill>
                <a:cs typeface="B Nazanin" pitchFamily="2" charset="-78"/>
              </a:rPr>
              <a:t>چه مسئله‌ای </a:t>
            </a:r>
            <a:r>
              <a:rPr lang="ar-SA" dirty="0">
                <a:cs typeface="B Nazanin" pitchFamily="2" charset="-78"/>
              </a:rPr>
              <a:t>دارد</a:t>
            </a:r>
            <a:r>
              <a:rPr lang="fa-IR" dirty="0">
                <a:cs typeface="B Nazanin" pitchFamily="2" charset="-78"/>
              </a:rPr>
              <a:t>؟</a:t>
            </a:r>
          </a:p>
          <a:p>
            <a:pPr algn="just">
              <a:lnSpc>
                <a:spcPct val="150000"/>
              </a:lnSpc>
            </a:pPr>
            <a:r>
              <a:rPr lang="ar-SA" dirty="0">
                <a:cs typeface="B Nazanin" pitchFamily="2" charset="-78"/>
              </a:rPr>
              <a:t> خانم یا آقای </a:t>
            </a:r>
            <a:r>
              <a:rPr lang="fa-IR" dirty="0">
                <a:cs typeface="B Nazanin" pitchFamily="2" charset="-78"/>
              </a:rPr>
              <a:t>---</a:t>
            </a:r>
            <a:r>
              <a:rPr lang="ar-SA" dirty="0">
                <a:cs typeface="B Nazanin" pitchFamily="2" charset="-78"/>
              </a:rPr>
              <a:t> متوجه هستم </a:t>
            </a:r>
            <a:r>
              <a:rPr lang="ar-SA" u="sng" dirty="0">
                <a:cs typeface="B Nazanin" pitchFamily="2" charset="-78"/>
              </a:rPr>
              <a:t>شما تلاش‌های زیادی </a:t>
            </a:r>
            <a:r>
              <a:rPr lang="ar-SA" dirty="0">
                <a:cs typeface="B Nazanin" pitchFamily="2" charset="-78"/>
              </a:rPr>
              <a:t>انجام داده‌اید و می‌دانم اینجا آمده اید که </a:t>
            </a:r>
            <a:r>
              <a:rPr lang="ar-SA" b="1" u="sng" dirty="0">
                <a:cs typeface="B Nazanin" pitchFamily="2" charset="-78"/>
              </a:rPr>
              <a:t>کمک بگیرید  </a:t>
            </a:r>
            <a:r>
              <a:rPr lang="ar-SA" dirty="0">
                <a:cs typeface="B Nazanin" pitchFamily="2" charset="-78"/>
              </a:rPr>
              <a:t>و این نشانه ی </a:t>
            </a:r>
            <a:r>
              <a:rPr lang="ar-SA" b="1" u="sng" dirty="0">
                <a:cs typeface="B Nazanin" pitchFamily="2" charset="-78"/>
              </a:rPr>
              <a:t>آگاهی شما </a:t>
            </a:r>
            <a:r>
              <a:rPr lang="ar-SA" dirty="0">
                <a:cs typeface="B Nazanin" pitchFamily="2" charset="-78"/>
              </a:rPr>
              <a:t>است</a:t>
            </a:r>
            <a:endParaRPr lang="fa-I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232" y="836319"/>
            <a:ext cx="7571184" cy="778098"/>
          </a:xfrm>
        </p:spPr>
        <p:txBody>
          <a:bodyPr>
            <a:normAutofit fontScale="90000"/>
          </a:bodyPr>
          <a:lstStyle/>
          <a:p>
            <a:pPr algn="ctr"/>
            <a:r>
              <a:rPr lang="ar-SA" dirty="0">
                <a:cs typeface="B Nazanin" pitchFamily="2" charset="-78"/>
              </a:rPr>
              <a:t>نقش روانشناسان در برخورد با این مسائل: </a:t>
            </a:r>
            <a:br>
              <a:rPr lang="en-US" dirty="0">
                <a:cs typeface="B Nazanin" pitchFamily="2" charset="-78"/>
              </a:rPr>
            </a:br>
            <a:endParaRPr lang="fa-IR" dirty="0"/>
          </a:p>
        </p:txBody>
      </p:sp>
      <p:sp>
        <p:nvSpPr>
          <p:cNvPr id="3" name="Content Placeholder 2"/>
          <p:cNvSpPr>
            <a:spLocks noGrp="1"/>
          </p:cNvSpPr>
          <p:nvPr>
            <p:ph sz="quarter" idx="1"/>
          </p:nvPr>
        </p:nvSpPr>
        <p:spPr>
          <a:xfrm>
            <a:off x="457200" y="1600200"/>
            <a:ext cx="8147248" cy="5069160"/>
          </a:xfrm>
        </p:spPr>
        <p:txBody>
          <a:bodyPr>
            <a:normAutofit/>
          </a:bodyPr>
          <a:lstStyle/>
          <a:p>
            <a:pPr algn="just">
              <a:lnSpc>
                <a:spcPct val="170000"/>
              </a:lnSpc>
            </a:pPr>
            <a:r>
              <a:rPr lang="fa-IR" sz="2000" dirty="0">
                <a:cs typeface="B Nazanin" pitchFamily="2" charset="-78"/>
              </a:rPr>
              <a:t>روانشناس : والد گرامی </a:t>
            </a:r>
            <a:r>
              <a:rPr lang="ar-SA" sz="2000" dirty="0">
                <a:cs typeface="B Nazanin" pitchFamily="2" charset="-78"/>
              </a:rPr>
              <a:t>در سنین نوجوانی گاهی اوقات آنها افکاری دارند یا تصمیماتی می‌خواهند بگیرند که شاید برای والدین عجیب باشد </a:t>
            </a:r>
            <a:endParaRPr lang="fa-IR" sz="2000" dirty="0">
              <a:cs typeface="B Nazanin" pitchFamily="2" charset="-78"/>
            </a:endParaRPr>
          </a:p>
          <a:p>
            <a:pPr algn="just">
              <a:lnSpc>
                <a:spcPct val="170000"/>
              </a:lnSpc>
            </a:pPr>
            <a:r>
              <a:rPr lang="ar-SA" sz="2000" dirty="0">
                <a:cs typeface="B Nazanin" pitchFamily="2" charset="-78"/>
              </a:rPr>
              <a:t>اما برای ما روانشناسان به عنوان </a:t>
            </a:r>
            <a:r>
              <a:rPr lang="ar-SA" sz="2000" dirty="0">
                <a:solidFill>
                  <a:srgbClr val="FF0000"/>
                </a:solidFill>
                <a:cs typeface="B Nazanin" pitchFamily="2" charset="-78"/>
              </a:rPr>
              <a:t>یک مسئله کاملاً شایع </a:t>
            </a:r>
            <a:r>
              <a:rPr lang="ar-SA" sz="2000" dirty="0">
                <a:cs typeface="B Nazanin" pitchFamily="2" charset="-78"/>
              </a:rPr>
              <a:t>است</a:t>
            </a:r>
            <a:endParaRPr lang="fa-IR" sz="2000" dirty="0">
              <a:cs typeface="B Nazanin" pitchFamily="2" charset="-78"/>
            </a:endParaRPr>
          </a:p>
          <a:p>
            <a:pPr algn="just">
              <a:lnSpc>
                <a:spcPct val="170000"/>
              </a:lnSpc>
            </a:pPr>
            <a:r>
              <a:rPr lang="ar-SA" sz="2000" dirty="0">
                <a:cs typeface="B Nazanin" pitchFamily="2" charset="-78"/>
              </a:rPr>
              <a:t> من می‌خواهم در مورد بعضی از </a:t>
            </a:r>
            <a:r>
              <a:rPr lang="ar-SA" sz="2000" b="1" u="sng" dirty="0">
                <a:cs typeface="B Nazanin" pitchFamily="2" charset="-78"/>
              </a:rPr>
              <a:t>افکار و احساسات نوجوان شما </a:t>
            </a:r>
            <a:r>
              <a:rPr lang="ar-SA" sz="2000" dirty="0">
                <a:cs typeface="B Nazanin" pitchFamily="2" charset="-78"/>
              </a:rPr>
              <a:t>با شما صحبت کنم </a:t>
            </a:r>
            <a:endParaRPr lang="fa-IR" sz="2000" dirty="0">
              <a:cs typeface="B Nazanin" pitchFamily="2" charset="-78"/>
            </a:endParaRPr>
          </a:p>
          <a:p>
            <a:pPr algn="just">
              <a:lnSpc>
                <a:spcPct val="170000"/>
              </a:lnSpc>
            </a:pPr>
            <a:r>
              <a:rPr lang="ar-SA" sz="2000" dirty="0">
                <a:cs typeface="B Nazanin" pitchFamily="2" charset="-78"/>
              </a:rPr>
              <a:t>و بدانید ما </a:t>
            </a:r>
            <a:r>
              <a:rPr lang="ar-SA" sz="2000" b="1" u="sng" dirty="0">
                <a:cs typeface="B Nazanin" pitchFamily="2" charset="-78"/>
              </a:rPr>
              <a:t>روی آن کار می‌کنیم و جای نگرانی </a:t>
            </a:r>
            <a:r>
              <a:rPr lang="ar-SA" sz="2000" dirty="0">
                <a:cs typeface="B Nazanin" pitchFamily="2" charset="-78"/>
              </a:rPr>
              <a:t>نیست</a:t>
            </a:r>
            <a:endParaRPr lang="fa-IR" sz="2000" dirty="0">
              <a:cs typeface="B Nazanin" pitchFamily="2" charset="-78"/>
            </a:endParaRPr>
          </a:p>
          <a:p>
            <a:pPr algn="just">
              <a:lnSpc>
                <a:spcPct val="170000"/>
              </a:lnSpc>
            </a:pPr>
            <a:r>
              <a:rPr lang="ar-SA" sz="2000" dirty="0">
                <a:cs typeface="B Nazanin" pitchFamily="2" charset="-78"/>
              </a:rPr>
              <a:t> اما لازم است شما در مورد </a:t>
            </a:r>
            <a:r>
              <a:rPr lang="ar-SA" sz="2000" b="1" dirty="0">
                <a:cs typeface="B Nazanin" pitchFamily="2" charset="-78"/>
              </a:rPr>
              <a:t>این موضوع مطلع باشید </a:t>
            </a:r>
            <a:r>
              <a:rPr lang="ar-SA" sz="2000" dirty="0">
                <a:cs typeface="B Nazanin" pitchFamily="2" charset="-78"/>
              </a:rPr>
              <a:t>چون می دانم شما می </a:t>
            </a:r>
            <a:r>
              <a:rPr lang="ar-SA" sz="2000" b="1" u="sng" dirty="0">
                <a:cs typeface="B Nazanin" pitchFamily="2" charset="-78"/>
              </a:rPr>
              <a:t>توانید به او کمک کنید</a:t>
            </a:r>
            <a:endParaRPr lang="fa-IR" sz="2000" b="1" u="sng" dirty="0">
              <a:cs typeface="B Nazanin" pitchFamily="2" charset="-78"/>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84048"/>
            <a:ext cx="7416824" cy="524672"/>
          </a:xfrm>
        </p:spPr>
        <p:txBody>
          <a:bodyPr>
            <a:normAutofit fontScale="90000"/>
          </a:bodyPr>
          <a:lstStyle/>
          <a:p>
            <a:pPr algn="ctr"/>
            <a:r>
              <a:rPr lang="ar-SA" b="1" dirty="0">
                <a:cs typeface="B Nazanin" pitchFamily="2" charset="-78"/>
              </a:rPr>
              <a:t>نقش روانشناسان در برخورد با این مسائل: </a:t>
            </a:r>
            <a:br>
              <a:rPr lang="en-US" b="1" dirty="0">
                <a:cs typeface="B Nazanin" pitchFamily="2" charset="-78"/>
              </a:rPr>
            </a:br>
            <a:endParaRPr lang="fa-IR" b="1" dirty="0"/>
          </a:p>
        </p:txBody>
      </p:sp>
      <p:sp>
        <p:nvSpPr>
          <p:cNvPr id="3" name="Content Placeholder 2"/>
          <p:cNvSpPr>
            <a:spLocks noGrp="1"/>
          </p:cNvSpPr>
          <p:nvPr>
            <p:ph sz="quarter" idx="1"/>
          </p:nvPr>
        </p:nvSpPr>
        <p:spPr>
          <a:xfrm>
            <a:off x="457200" y="1124744"/>
            <a:ext cx="8219256" cy="5349208"/>
          </a:xfrm>
        </p:spPr>
        <p:txBody>
          <a:bodyPr>
            <a:noAutofit/>
          </a:bodyPr>
          <a:lstStyle/>
          <a:p>
            <a:pPr algn="just">
              <a:lnSpc>
                <a:spcPct val="170000"/>
              </a:lnSpc>
            </a:pPr>
            <a:r>
              <a:rPr lang="fa-IR" sz="2000" dirty="0">
                <a:cs typeface="B Nazanin" pitchFamily="2" charset="-78"/>
              </a:rPr>
              <a:t>2-</a:t>
            </a:r>
            <a:r>
              <a:rPr lang="ar-SA" sz="2000" dirty="0">
                <a:cs typeface="B Nazanin" pitchFamily="2" charset="-78"/>
              </a:rPr>
              <a:t>اینجا وظیفه شما این است که </a:t>
            </a:r>
            <a:r>
              <a:rPr lang="ar-SA" sz="2000" b="1" u="sng" dirty="0">
                <a:solidFill>
                  <a:srgbClr val="FF0000"/>
                </a:solidFill>
                <a:cs typeface="B Nazanin" pitchFamily="2" charset="-78"/>
              </a:rPr>
              <a:t>نقش والد را تایید </a:t>
            </a:r>
            <a:r>
              <a:rPr lang="ar-SA" sz="2000" dirty="0">
                <a:cs typeface="B Nazanin" pitchFamily="2" charset="-78"/>
              </a:rPr>
              <a:t>کنید </a:t>
            </a:r>
            <a:endParaRPr lang="fa-IR" sz="2000" dirty="0">
              <a:cs typeface="B Nazanin" pitchFamily="2" charset="-78"/>
            </a:endParaRPr>
          </a:p>
          <a:p>
            <a:pPr algn="just">
              <a:lnSpc>
                <a:spcPct val="170000"/>
              </a:lnSpc>
            </a:pPr>
            <a:r>
              <a:rPr lang="ar-SA" sz="2000" dirty="0">
                <a:cs typeface="B Nazanin" pitchFamily="2" charset="-78"/>
              </a:rPr>
              <a:t>والدین نیاز </a:t>
            </a:r>
            <a:r>
              <a:rPr lang="ar-SA" sz="2000" u="sng" dirty="0">
                <a:solidFill>
                  <a:srgbClr val="FF0000"/>
                </a:solidFill>
                <a:cs typeface="B Nazanin" pitchFamily="2" charset="-78"/>
              </a:rPr>
              <a:t>به نوازش کلامی </a:t>
            </a:r>
            <a:r>
              <a:rPr lang="ar-SA" sz="2000" dirty="0">
                <a:cs typeface="B Nazanin" pitchFamily="2" charset="-78"/>
              </a:rPr>
              <a:t>دارند حتی اگر اشتباه رفتار می‌کنند </a:t>
            </a:r>
            <a:endParaRPr lang="fa-IR" sz="2000" dirty="0">
              <a:cs typeface="B Nazanin" pitchFamily="2" charset="-78"/>
            </a:endParaRPr>
          </a:p>
          <a:p>
            <a:pPr algn="just">
              <a:lnSpc>
                <a:spcPct val="170000"/>
              </a:lnSpc>
            </a:pPr>
            <a:r>
              <a:rPr lang="fa-IR" sz="2000" dirty="0">
                <a:cs typeface="B Nazanin" pitchFamily="2" charset="-78"/>
              </a:rPr>
              <a:t>روانشناس : </a:t>
            </a:r>
            <a:r>
              <a:rPr lang="ar-SA" sz="2000" dirty="0">
                <a:cs typeface="B Nazanin" pitchFamily="2" charset="-78"/>
              </a:rPr>
              <a:t>نوجوان شما طبق جلساتی که با او داشتم </a:t>
            </a:r>
            <a:r>
              <a:rPr lang="ar-SA" sz="2000" b="1" u="sng" dirty="0">
                <a:cs typeface="B Nazanin" pitchFamily="2" charset="-78"/>
              </a:rPr>
              <a:t>افکار جدی در مورد مرگ </a:t>
            </a:r>
            <a:r>
              <a:rPr lang="ar-SA" sz="2000" dirty="0">
                <a:cs typeface="B Nazanin" pitchFamily="2" charset="-78"/>
              </a:rPr>
              <a:t>دارد خیلی مواقع به </a:t>
            </a:r>
            <a:r>
              <a:rPr lang="ar-SA" sz="2000" b="1" u="sng" dirty="0">
                <a:cs typeface="B Nazanin" pitchFamily="2" charset="-78"/>
              </a:rPr>
              <a:t>مرگ و نبودن فکر می‌کند</a:t>
            </a:r>
            <a:r>
              <a:rPr lang="ar-SA" sz="2000" dirty="0">
                <a:cs typeface="B Nazanin" pitchFamily="2" charset="-78"/>
              </a:rPr>
              <a:t> برخی مواق</a:t>
            </a:r>
            <a:r>
              <a:rPr lang="fa-IR" sz="2000" dirty="0">
                <a:cs typeface="B Nazanin" pitchFamily="2" charset="-78"/>
              </a:rPr>
              <a:t>ع</a:t>
            </a:r>
            <a:r>
              <a:rPr lang="ar-SA" sz="2000" dirty="0">
                <a:cs typeface="B Nazanin" pitchFamily="2" charset="-78"/>
              </a:rPr>
              <a:t> فکر می کند اگر به </a:t>
            </a:r>
            <a:r>
              <a:rPr lang="ar-SA" sz="2000" b="1" u="sng" dirty="0">
                <a:cs typeface="B Nazanin" pitchFamily="2" charset="-78"/>
              </a:rPr>
              <a:t>خودش آسیب برساند می‌تواند از این دنیا رهایی </a:t>
            </a:r>
            <a:r>
              <a:rPr lang="ar-SA" sz="2000" dirty="0">
                <a:cs typeface="B Nazanin" pitchFamily="2" charset="-78"/>
              </a:rPr>
              <a:t>یابد</a:t>
            </a:r>
            <a:endParaRPr lang="fa-IR" sz="2000" dirty="0">
              <a:cs typeface="B Nazanin" pitchFamily="2" charset="-78"/>
            </a:endParaRPr>
          </a:p>
          <a:p>
            <a:pPr algn="just">
              <a:lnSpc>
                <a:spcPct val="170000"/>
              </a:lnSpc>
            </a:pPr>
            <a:r>
              <a:rPr lang="ar-SA" sz="2000" dirty="0">
                <a:cs typeface="B Nazanin" pitchFamily="2" charset="-78"/>
              </a:rPr>
              <a:t>وال</a:t>
            </a:r>
            <a:r>
              <a:rPr lang="fa-IR" sz="2000" dirty="0">
                <a:cs typeface="B Nazanin" pitchFamily="2" charset="-78"/>
              </a:rPr>
              <a:t>د:</a:t>
            </a:r>
            <a:r>
              <a:rPr lang="ar-SA" sz="2000" dirty="0">
                <a:cs typeface="B Nazanin" pitchFamily="2" charset="-78"/>
              </a:rPr>
              <a:t> مگه فرزند من </a:t>
            </a:r>
            <a:r>
              <a:rPr lang="ar-SA" sz="2000" b="1" u="sng" dirty="0">
                <a:cs typeface="B Nazanin" pitchFamily="2" charset="-78"/>
              </a:rPr>
              <a:t>چه مشکلی </a:t>
            </a:r>
            <a:r>
              <a:rPr lang="ar-SA" sz="2000" dirty="0">
                <a:cs typeface="B Nazanin" pitchFamily="2" charset="-78"/>
              </a:rPr>
              <a:t>دارد </a:t>
            </a:r>
            <a:endParaRPr lang="fa-IR" sz="2000" dirty="0">
              <a:cs typeface="B Nazanin" pitchFamily="2" charset="-78"/>
            </a:endParaRPr>
          </a:p>
          <a:p>
            <a:pPr algn="just">
              <a:lnSpc>
                <a:spcPct val="170000"/>
              </a:lnSpc>
            </a:pPr>
            <a:r>
              <a:rPr lang="fa-IR" sz="2000" dirty="0">
                <a:cs typeface="B Nazanin" pitchFamily="2" charset="-78"/>
              </a:rPr>
              <a:t>روانشناس : </a:t>
            </a:r>
            <a:r>
              <a:rPr lang="ar-SA" sz="2000" dirty="0">
                <a:cs typeface="B Nazanin" pitchFamily="2" charset="-78"/>
              </a:rPr>
              <a:t>این یک </a:t>
            </a:r>
            <a:r>
              <a:rPr lang="ar-SA" sz="2000" dirty="0">
                <a:solidFill>
                  <a:srgbClr val="FF0000"/>
                </a:solidFill>
                <a:cs typeface="B Nazanin" pitchFamily="2" charset="-78"/>
              </a:rPr>
              <a:t>حل مسئله است </a:t>
            </a:r>
            <a:r>
              <a:rPr lang="ar-SA" sz="2000" dirty="0">
                <a:cs typeface="B Nazanin" pitchFamily="2" charset="-78"/>
              </a:rPr>
              <a:t>که نوجوان </a:t>
            </a:r>
            <a:r>
              <a:rPr lang="fa-IR" sz="2000" dirty="0">
                <a:cs typeface="B Nazanin" pitchFamily="2" charset="-78"/>
              </a:rPr>
              <a:t> به </a:t>
            </a:r>
            <a:r>
              <a:rPr lang="ar-SA" sz="2000" dirty="0">
                <a:cs typeface="B Nazanin" pitchFamily="2" charset="-78"/>
              </a:rPr>
              <a:t>مشکلش دارد ولی چون می‌دانیم این افکار برخی مواقع </a:t>
            </a:r>
            <a:r>
              <a:rPr lang="fa-IR" sz="2000" dirty="0">
                <a:cs typeface="B Nazanin" pitchFamily="2" charset="-78"/>
              </a:rPr>
              <a:t>جد</a:t>
            </a:r>
            <a:r>
              <a:rPr lang="ar-SA" sz="2000" dirty="0">
                <a:cs typeface="B Nazanin" pitchFamily="2" charset="-78"/>
              </a:rPr>
              <a:t>ی می شود می خواهیم یک </a:t>
            </a:r>
            <a:r>
              <a:rPr lang="ar-SA" sz="2000" dirty="0">
                <a:solidFill>
                  <a:srgbClr val="FF0000"/>
                </a:solidFill>
                <a:cs typeface="B Nazanin" pitchFamily="2" charset="-78"/>
              </a:rPr>
              <a:t>سری توصیه ها به شما بکنم</a:t>
            </a:r>
            <a:r>
              <a:rPr lang="fa-IR" sz="2000" dirty="0">
                <a:cs typeface="B Nazanin" pitchFamily="2" charset="-78"/>
              </a:rPr>
              <a:t>.</a:t>
            </a:r>
            <a:r>
              <a:rPr lang="ar-SA" sz="2000" dirty="0">
                <a:cs typeface="B Nazanin" pitchFamily="2" charset="-78"/>
              </a:rPr>
              <a:t> </a:t>
            </a:r>
            <a:r>
              <a:rPr lang="fa-IR" sz="2000" dirty="0">
                <a:cs typeface="B Nazanin" pitchFamily="2" charset="-78"/>
              </a:rPr>
              <a:t>(</a:t>
            </a:r>
            <a:r>
              <a:rPr lang="ar-SA" sz="2000" dirty="0">
                <a:cs typeface="B Nazanin" pitchFamily="2" charset="-78"/>
              </a:rPr>
              <a:t>توصیه‌ها را بعد خواهم گفت </a:t>
            </a:r>
            <a:r>
              <a:rPr lang="fa-IR" sz="2000" dirty="0">
                <a:cs typeface="B Nazanin" pitchFamily="2" charset="-78"/>
              </a:rPr>
              <a:t>)</a:t>
            </a:r>
          </a:p>
          <a:p>
            <a:pPr algn="just">
              <a:lnSpc>
                <a:spcPct val="170000"/>
              </a:lnSpc>
            </a:pPr>
            <a:endParaRPr lang="fa-IR" sz="2000" dirty="0">
              <a:cs typeface="B Nazanin" pitchFamily="2" charset="-78"/>
            </a:endParaRPr>
          </a:p>
          <a:p>
            <a:pPr algn="just"/>
            <a:endParaRPr lang="fa-IR" sz="20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a:solidFill>
                  <a:srgbClr val="FF0000"/>
                </a:solidFill>
              </a:rPr>
              <a:t>نکته مهم</a:t>
            </a:r>
          </a:p>
        </p:txBody>
      </p:sp>
      <p:sp>
        <p:nvSpPr>
          <p:cNvPr id="3" name="Content Placeholder 2"/>
          <p:cNvSpPr>
            <a:spLocks noGrp="1"/>
          </p:cNvSpPr>
          <p:nvPr>
            <p:ph sz="quarter" idx="1"/>
          </p:nvPr>
        </p:nvSpPr>
        <p:spPr>
          <a:xfrm>
            <a:off x="457200" y="1600200"/>
            <a:ext cx="8147248" cy="4873752"/>
          </a:xfrm>
        </p:spPr>
        <p:txBody>
          <a:bodyPr/>
          <a:lstStyle/>
          <a:p>
            <a:pPr algn="just">
              <a:lnSpc>
                <a:spcPct val="170000"/>
              </a:lnSpc>
            </a:pPr>
            <a:r>
              <a:rPr lang="ar-SA" dirty="0">
                <a:cs typeface="B Nazanin" pitchFamily="2" charset="-78"/>
              </a:rPr>
              <a:t>روانشناسان عزیز</a:t>
            </a:r>
            <a:r>
              <a:rPr lang="fa-IR" dirty="0">
                <a:cs typeface="B Nazanin" pitchFamily="2" charset="-78"/>
              </a:rPr>
              <a:t>:</a:t>
            </a:r>
          </a:p>
          <a:p>
            <a:pPr algn="just">
              <a:lnSpc>
                <a:spcPct val="170000"/>
              </a:lnSpc>
            </a:pPr>
            <a:r>
              <a:rPr lang="ar-SA" dirty="0">
                <a:cs typeface="B Nazanin" pitchFamily="2" charset="-78"/>
              </a:rPr>
              <a:t> اگر</a:t>
            </a:r>
            <a:r>
              <a:rPr lang="fa-IR" dirty="0">
                <a:cs typeface="B Nazanin" pitchFamily="2" charset="-78"/>
              </a:rPr>
              <a:t>والدین مراجعه کردند و</a:t>
            </a:r>
            <a:r>
              <a:rPr lang="ar-SA" dirty="0">
                <a:cs typeface="B Nazanin" pitchFamily="2" charset="-78"/>
              </a:rPr>
              <a:t> شما کیسی دارید </a:t>
            </a:r>
            <a:r>
              <a:rPr lang="fa-IR" dirty="0">
                <a:cs typeface="B Nazanin" pitchFamily="2" charset="-78"/>
              </a:rPr>
              <a:t>که </a:t>
            </a:r>
            <a:r>
              <a:rPr lang="ar-SA" dirty="0">
                <a:cs typeface="B Nazanin" pitchFamily="2" charset="-78"/>
              </a:rPr>
              <a:t>افکار خودکشی دارد</a:t>
            </a:r>
            <a:endParaRPr lang="fa-IR" dirty="0">
              <a:cs typeface="B Nazanin" pitchFamily="2" charset="-78"/>
            </a:endParaRPr>
          </a:p>
          <a:p>
            <a:pPr algn="just">
              <a:lnSpc>
                <a:spcPct val="170000"/>
              </a:lnSpc>
            </a:pPr>
            <a:r>
              <a:rPr lang="ar-SA" dirty="0">
                <a:cs typeface="B Nazanin" pitchFamily="2" charset="-78"/>
              </a:rPr>
              <a:t> با ملایمت با همدلی با پذیرش نقش والدین</a:t>
            </a:r>
            <a:r>
              <a:rPr lang="fa-IR" dirty="0">
                <a:cs typeface="B Nazanin" pitchFamily="2" charset="-78"/>
              </a:rPr>
              <a:t> ارتباط برقرار کنید </a:t>
            </a:r>
          </a:p>
          <a:p>
            <a:pPr algn="just">
              <a:lnSpc>
                <a:spcPct val="170000"/>
              </a:lnSpc>
            </a:pPr>
            <a:r>
              <a:rPr lang="ar-SA" dirty="0">
                <a:cs typeface="B Nazanin" pitchFamily="2" charset="-78"/>
              </a:rPr>
              <a:t> نگویید شما به </a:t>
            </a:r>
            <a:r>
              <a:rPr lang="ar-SA" dirty="0">
                <a:solidFill>
                  <a:srgbClr val="FF0000"/>
                </a:solidFill>
                <a:cs typeface="B Nazanin" pitchFamily="2" charset="-78"/>
              </a:rPr>
              <a:t>زور فرزندتون را می</a:t>
            </a:r>
            <a:r>
              <a:rPr lang="fa-IR" dirty="0">
                <a:solidFill>
                  <a:srgbClr val="FF0000"/>
                </a:solidFill>
                <a:cs typeface="B Nazanin" pitchFamily="2" charset="-78"/>
              </a:rPr>
              <a:t> </a:t>
            </a:r>
            <a:r>
              <a:rPr lang="ar-SA" dirty="0">
                <a:solidFill>
                  <a:srgbClr val="FF0000"/>
                </a:solidFill>
                <a:cs typeface="B Nazanin" pitchFamily="2" charset="-78"/>
              </a:rPr>
              <a:t>خواهید بفرستید رشته ریاضی</a:t>
            </a:r>
            <a:endParaRPr lang="fa-IR" dirty="0">
              <a:solidFill>
                <a:srgbClr val="FF0000"/>
              </a:solidFill>
              <a:cs typeface="B Nazanin" pitchFamily="2" charset="-78"/>
            </a:endParaRPr>
          </a:p>
          <a:p>
            <a:pPr algn="just">
              <a:lnSpc>
                <a:spcPct val="170000"/>
              </a:lnSpc>
            </a:pPr>
            <a:r>
              <a:rPr lang="ar-SA" dirty="0">
                <a:solidFill>
                  <a:srgbClr val="FF0000"/>
                </a:solidFill>
                <a:cs typeface="B Nazanin" pitchFamily="2" charset="-78"/>
              </a:rPr>
              <a:t> </a:t>
            </a:r>
            <a:r>
              <a:rPr lang="ar-SA" dirty="0">
                <a:cs typeface="B Nazanin" pitchFamily="2" charset="-78"/>
              </a:rPr>
              <a:t>فرزند حال</a:t>
            </a:r>
            <a:r>
              <a:rPr lang="fa-IR" dirty="0">
                <a:cs typeface="B Nazanin" pitchFamily="2" charset="-78"/>
              </a:rPr>
              <a:t>ا</a:t>
            </a:r>
            <a:r>
              <a:rPr lang="ar-SA" dirty="0">
                <a:cs typeface="B Nazanin" pitchFamily="2" charset="-78"/>
              </a:rPr>
              <a:t> </a:t>
            </a:r>
            <a:r>
              <a:rPr lang="ar-SA" dirty="0">
                <a:solidFill>
                  <a:srgbClr val="FF0000"/>
                </a:solidFill>
                <a:cs typeface="B Nazanin" pitchFamily="2" charset="-78"/>
              </a:rPr>
              <a:t>افکار خودکشی پیدا کرده </a:t>
            </a:r>
            <a:endParaRPr lang="fa-IR" dirty="0">
              <a:solidFill>
                <a:srgbClr val="FF0000"/>
              </a:solidFill>
              <a:cs typeface="B Nazanin" pitchFamily="2" charset="-78"/>
            </a:endParaRPr>
          </a:p>
          <a:p>
            <a:pPr algn="just">
              <a:lnSpc>
                <a:spcPct val="170000"/>
              </a:lnSpc>
            </a:pPr>
            <a:r>
              <a:rPr lang="ar-SA" dirty="0">
                <a:cs typeface="B Nazanin" pitchFamily="2" charset="-78"/>
              </a:rPr>
              <a:t>اینجا به والدین بر می‌خورد </a:t>
            </a:r>
            <a:r>
              <a:rPr lang="ar-SA" dirty="0">
                <a:solidFill>
                  <a:srgbClr val="FF0000"/>
                </a:solidFill>
                <a:cs typeface="B Nazanin" pitchFamily="2" charset="-78"/>
              </a:rPr>
              <a:t>احساس می کند شما باعث این افکار شده </a:t>
            </a:r>
            <a:r>
              <a:rPr lang="ar-SA" dirty="0">
                <a:cs typeface="B Nazanin" pitchFamily="2" charset="-78"/>
              </a:rPr>
              <a:t>اید این نکته را در نظر داشته باشید، </a:t>
            </a:r>
            <a:endParaRPr lang="en-US" dirty="0">
              <a:cs typeface="B Nazanin" pitchFamily="2" charset="-78"/>
            </a:endParaRPr>
          </a:p>
          <a:p>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202034"/>
          </a:xfrm>
        </p:spPr>
        <p:txBody>
          <a:bodyPr>
            <a:normAutofit fontScale="90000"/>
          </a:bodyPr>
          <a:lstStyle/>
          <a:p>
            <a:endParaRPr lang="fa-IR" dirty="0"/>
          </a:p>
        </p:txBody>
      </p:sp>
      <p:sp>
        <p:nvSpPr>
          <p:cNvPr id="3" name="Content Placeholder 2"/>
          <p:cNvSpPr>
            <a:spLocks noGrp="1"/>
          </p:cNvSpPr>
          <p:nvPr>
            <p:ph sz="quarter" idx="1"/>
          </p:nvPr>
        </p:nvSpPr>
        <p:spPr>
          <a:xfrm>
            <a:off x="457200" y="692696"/>
            <a:ext cx="8229600" cy="5781256"/>
          </a:xfrm>
        </p:spPr>
        <p:txBody>
          <a:bodyPr>
            <a:noAutofit/>
          </a:bodyPr>
          <a:lstStyle/>
          <a:p>
            <a:pPr algn="just">
              <a:lnSpc>
                <a:spcPct val="150000"/>
              </a:lnSpc>
            </a:pPr>
            <a:r>
              <a:rPr lang="ar-SA" sz="2000" dirty="0">
                <a:cs typeface="B Nazanin" pitchFamily="2" charset="-78"/>
              </a:rPr>
              <a:t>رفتارهای پرخطر یا آسیب رسان رفتارهایی هستند که</a:t>
            </a:r>
            <a:r>
              <a:rPr lang="fa-IR" sz="2000" dirty="0">
                <a:cs typeface="B Nazanin" pitchFamily="2" charset="-78"/>
              </a:rPr>
              <a:t> </a:t>
            </a:r>
            <a:r>
              <a:rPr lang="ar-SA" sz="2000" u="sng" dirty="0">
                <a:solidFill>
                  <a:srgbClr val="FF0000"/>
                </a:solidFill>
                <a:cs typeface="B Nazanin" pitchFamily="2" charset="-78"/>
              </a:rPr>
              <a:t>سبب آسیب به خود یا نابود سازی </a:t>
            </a:r>
            <a:r>
              <a:rPr lang="ar-SA" sz="2000" dirty="0">
                <a:cs typeface="B Nazanin" pitchFamily="2" charset="-78"/>
              </a:rPr>
              <a:t>خود هستند </a:t>
            </a:r>
            <a:r>
              <a:rPr lang="fa-IR" sz="2000" dirty="0">
                <a:cs typeface="B Nazanin" pitchFamily="2" charset="-78"/>
              </a:rPr>
              <a:t>:</a:t>
            </a:r>
          </a:p>
          <a:p>
            <a:pPr algn="just">
              <a:lnSpc>
                <a:spcPct val="150000"/>
              </a:lnSpc>
            </a:pPr>
            <a:r>
              <a:rPr lang="ar-SA" sz="2000" dirty="0">
                <a:cs typeface="B Nazanin" pitchFamily="2" charset="-78"/>
              </a:rPr>
              <a:t>یعنی هر نوع رفتاری که </a:t>
            </a:r>
            <a:r>
              <a:rPr lang="fa-IR" sz="2000" dirty="0">
                <a:cs typeface="B Nazanin" pitchFamily="2" charset="-78"/>
              </a:rPr>
              <a:t>فرد</a:t>
            </a:r>
            <a:r>
              <a:rPr lang="ar-SA" sz="2000" dirty="0">
                <a:solidFill>
                  <a:srgbClr val="FF0000"/>
                </a:solidFill>
                <a:cs typeface="B Nazanin" pitchFamily="2" charset="-78"/>
              </a:rPr>
              <a:t> آگاهانه </a:t>
            </a:r>
            <a:r>
              <a:rPr lang="ar-SA" sz="2000" dirty="0">
                <a:cs typeface="B Nazanin" pitchFamily="2" charset="-78"/>
              </a:rPr>
              <a:t>انجام می‌دهد </a:t>
            </a:r>
            <a:r>
              <a:rPr lang="fa-IR" sz="2000" dirty="0">
                <a:cs typeface="B Nazanin" pitchFamily="2" charset="-78"/>
              </a:rPr>
              <a:t>و</a:t>
            </a:r>
            <a:r>
              <a:rPr lang="ar-SA" sz="2000" dirty="0">
                <a:cs typeface="B Nazanin" pitchFamily="2" charset="-78"/>
              </a:rPr>
              <a:t> سبب آسیب به خودش و مشکلات در زندگی شود</a:t>
            </a:r>
            <a:endParaRPr lang="fa-IR" sz="2000" dirty="0">
              <a:cs typeface="B Nazanin" pitchFamily="2" charset="-78"/>
            </a:endParaRPr>
          </a:p>
          <a:p>
            <a:pPr algn="just">
              <a:lnSpc>
                <a:spcPct val="150000"/>
              </a:lnSpc>
            </a:pPr>
            <a:r>
              <a:rPr lang="ar-SA" sz="2000" dirty="0">
                <a:cs typeface="B Nazanin" pitchFamily="2" charset="-78"/>
              </a:rPr>
              <a:t> نک</a:t>
            </a:r>
            <a:r>
              <a:rPr lang="fa-IR" sz="2000" dirty="0">
                <a:cs typeface="B Nazanin" pitchFamily="2" charset="-78"/>
              </a:rPr>
              <a:t>ا</a:t>
            </a:r>
            <a:r>
              <a:rPr lang="ar-SA" sz="2000" dirty="0">
                <a:cs typeface="B Nazanin" pitchFamily="2" charset="-78"/>
              </a:rPr>
              <a:t>ت</a:t>
            </a:r>
            <a:r>
              <a:rPr lang="fa-IR" sz="2000" dirty="0">
                <a:cs typeface="B Nazanin" pitchFamily="2" charset="-78"/>
              </a:rPr>
              <a:t> مهم  :</a:t>
            </a:r>
          </a:p>
          <a:p>
            <a:pPr algn="just">
              <a:lnSpc>
                <a:spcPct val="150000"/>
              </a:lnSpc>
            </a:pPr>
            <a:r>
              <a:rPr lang="fa-IR" sz="2000" dirty="0">
                <a:cs typeface="B Nazanin" pitchFamily="2" charset="-78"/>
              </a:rPr>
              <a:t>1-</a:t>
            </a:r>
            <a:r>
              <a:rPr lang="ar-SA" sz="2000" dirty="0">
                <a:cs typeface="B Nazanin" pitchFamily="2" charset="-78"/>
              </a:rPr>
              <a:t> </a:t>
            </a:r>
            <a:r>
              <a:rPr lang="ar-SA" sz="2000" u="sng" dirty="0">
                <a:solidFill>
                  <a:srgbClr val="FF0000"/>
                </a:solidFill>
                <a:cs typeface="B Nazanin" pitchFamily="2" charset="-78"/>
              </a:rPr>
              <a:t>کلمه آگاهانه </a:t>
            </a:r>
            <a:r>
              <a:rPr lang="ar-SA" sz="2000" dirty="0">
                <a:cs typeface="B Nazanin" pitchFamily="2" charset="-78"/>
              </a:rPr>
              <a:t>است </a:t>
            </a:r>
            <a:endParaRPr lang="fa-IR" sz="2000" dirty="0">
              <a:cs typeface="B Nazanin" pitchFamily="2" charset="-78"/>
            </a:endParaRPr>
          </a:p>
          <a:p>
            <a:pPr algn="just">
              <a:lnSpc>
                <a:spcPct val="150000"/>
              </a:lnSpc>
            </a:pPr>
            <a:r>
              <a:rPr lang="ar-SA" sz="2000" dirty="0">
                <a:cs typeface="B Nazanin" pitchFamily="2" charset="-78"/>
              </a:rPr>
              <a:t>مثال</a:t>
            </a:r>
            <a:r>
              <a:rPr lang="fa-IR" sz="2000" dirty="0">
                <a:cs typeface="B Nazanin" pitchFamily="2" charset="-78"/>
              </a:rPr>
              <a:t>:</a:t>
            </a:r>
          </a:p>
          <a:p>
            <a:pPr algn="just">
              <a:lnSpc>
                <a:spcPct val="150000"/>
              </a:lnSpc>
            </a:pPr>
            <a:r>
              <a:rPr lang="ar-SA" sz="2000" dirty="0">
                <a:cs typeface="B Nazanin" pitchFamily="2" charset="-78"/>
              </a:rPr>
              <a:t> به </a:t>
            </a:r>
            <a:r>
              <a:rPr lang="fa-IR" sz="2000" dirty="0">
                <a:solidFill>
                  <a:srgbClr val="FF0000"/>
                </a:solidFill>
                <a:cs typeface="B Nazanin" pitchFamily="2" charset="-78"/>
              </a:rPr>
              <a:t>فرد</a:t>
            </a:r>
            <a:r>
              <a:rPr lang="ar-SA" sz="2000" dirty="0">
                <a:solidFill>
                  <a:srgbClr val="FF0000"/>
                </a:solidFill>
                <a:cs typeface="B Nazanin" pitchFamily="2" charset="-78"/>
              </a:rPr>
              <a:t> ناخواسته مشروب </a:t>
            </a:r>
            <a:r>
              <a:rPr lang="ar-SA" sz="2000" dirty="0">
                <a:cs typeface="B Nazanin" pitchFamily="2" charset="-78"/>
              </a:rPr>
              <a:t>به جای آب می دهند این نوجوان رفتار خود آسیب‌رسان نداشته است چون آگاهانه نبوده </a:t>
            </a:r>
            <a:endParaRPr lang="fa-IR" sz="2000" dirty="0">
              <a:cs typeface="B Nazanin" pitchFamily="2" charset="-78"/>
            </a:endParaRPr>
          </a:p>
          <a:p>
            <a:pPr algn="just">
              <a:lnSpc>
                <a:spcPct val="150000"/>
              </a:lnSpc>
            </a:pPr>
            <a:r>
              <a:rPr lang="ar-SA" sz="2000" dirty="0">
                <a:cs typeface="B Nazanin" pitchFamily="2" charset="-78"/>
              </a:rPr>
              <a:t>یا </a:t>
            </a:r>
            <a:r>
              <a:rPr lang="fa-IR" sz="2000" dirty="0">
                <a:cs typeface="B Nazanin" pitchFamily="2" charset="-78"/>
              </a:rPr>
              <a:t>فردی</a:t>
            </a:r>
            <a:r>
              <a:rPr lang="ar-SA" sz="2000" dirty="0">
                <a:cs typeface="B Nazanin" pitchFamily="2" charset="-78"/>
              </a:rPr>
              <a:t> که پدرش به </a:t>
            </a:r>
            <a:r>
              <a:rPr lang="ar-SA" sz="2000" u="sng" dirty="0">
                <a:cs typeface="B Nazanin" pitchFamily="2" charset="-78"/>
              </a:rPr>
              <a:t>زور به او مواد </a:t>
            </a:r>
            <a:r>
              <a:rPr lang="ar-SA" sz="2000" dirty="0">
                <a:cs typeface="B Nazanin" pitchFamily="2" charset="-78"/>
              </a:rPr>
              <a:t>می دهد اینجا نیز رفتار خود آسیب‌رسان نیست رفتار پرخطر است و فرد نسبتاً آگاه است</a:t>
            </a:r>
            <a:endParaRPr lang="fa-IR" sz="2000" dirty="0">
              <a:cs typeface="B Nazanin" pitchFamily="2" charset="-78"/>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20" y="620688"/>
            <a:ext cx="7467600" cy="1143000"/>
          </a:xfrm>
        </p:spPr>
        <p:txBody>
          <a:bodyPr/>
          <a:lstStyle/>
          <a:p>
            <a:pPr algn="ctr"/>
            <a:r>
              <a:rPr lang="fa-IR" b="1" dirty="0">
                <a:cs typeface="B Nazanin" pitchFamily="2" charset="-78"/>
              </a:rPr>
              <a:t>آیا</a:t>
            </a:r>
            <a:r>
              <a:rPr lang="fa-IR" b="1" dirty="0">
                <a:solidFill>
                  <a:srgbClr val="FF0000"/>
                </a:solidFill>
                <a:cs typeface="B Nazanin" pitchFamily="2" charset="-78"/>
              </a:rPr>
              <a:t> دلیل </a:t>
            </a:r>
            <a:r>
              <a:rPr lang="fa-IR" b="1" dirty="0">
                <a:cs typeface="B Nazanin" pitchFamily="2" charset="-78"/>
              </a:rPr>
              <a:t>خودکشی را به والد یا مراقبت کننده بگوییم یا نگوییم </a:t>
            </a:r>
          </a:p>
        </p:txBody>
      </p:sp>
      <p:sp>
        <p:nvSpPr>
          <p:cNvPr id="3" name="Content Placeholder 2"/>
          <p:cNvSpPr>
            <a:spLocks noGrp="1"/>
          </p:cNvSpPr>
          <p:nvPr>
            <p:ph sz="quarter" idx="1"/>
          </p:nvPr>
        </p:nvSpPr>
        <p:spPr>
          <a:xfrm>
            <a:off x="457200" y="1600200"/>
            <a:ext cx="8075240" cy="4873752"/>
          </a:xfrm>
        </p:spPr>
        <p:txBody>
          <a:bodyPr>
            <a:normAutofit/>
          </a:bodyPr>
          <a:lstStyle/>
          <a:p>
            <a:pPr algn="just">
              <a:lnSpc>
                <a:spcPct val="170000"/>
              </a:lnSpc>
            </a:pPr>
            <a:r>
              <a:rPr lang="ar-SA" dirty="0">
                <a:cs typeface="B Nazanin" pitchFamily="2" charset="-78"/>
              </a:rPr>
              <a:t>ما راز دار</a:t>
            </a:r>
            <a:r>
              <a:rPr lang="fa-IR" dirty="0">
                <a:cs typeface="B Nazanin" pitchFamily="2" charset="-78"/>
              </a:rPr>
              <a:t> فرد یا </a:t>
            </a:r>
            <a:r>
              <a:rPr lang="ar-SA" dirty="0">
                <a:cs typeface="B Nazanin" pitchFamily="2" charset="-78"/>
              </a:rPr>
              <a:t>نوجوان هستیم </a:t>
            </a:r>
            <a:r>
              <a:rPr lang="fa-IR" dirty="0">
                <a:cs typeface="B Nazanin" pitchFamily="2" charset="-78"/>
              </a:rPr>
              <a:t>.</a:t>
            </a:r>
            <a:r>
              <a:rPr lang="ar-SA" dirty="0">
                <a:cs typeface="B Nazanin" pitchFamily="2" charset="-78"/>
              </a:rPr>
              <a:t>در مورد </a:t>
            </a:r>
            <a:r>
              <a:rPr lang="ar-SA" dirty="0">
                <a:solidFill>
                  <a:srgbClr val="FF0000"/>
                </a:solidFill>
                <a:cs typeface="B Nazanin" pitchFamily="2" charset="-78"/>
              </a:rPr>
              <a:t>دلیل خودکشی </a:t>
            </a:r>
            <a:r>
              <a:rPr lang="ar-SA" dirty="0">
                <a:cs typeface="B Nazanin" pitchFamily="2" charset="-78"/>
              </a:rPr>
              <a:t>تا زمانی که آن </a:t>
            </a:r>
            <a:r>
              <a:rPr lang="ar-SA" b="1" u="sng" dirty="0">
                <a:cs typeface="B Nazanin" pitchFamily="2" charset="-78"/>
              </a:rPr>
              <a:t>دلیل آسیب زا نی</a:t>
            </a:r>
            <a:r>
              <a:rPr lang="fa-IR" b="1" u="sng" dirty="0">
                <a:cs typeface="B Nazanin" pitchFamily="2" charset="-78"/>
              </a:rPr>
              <a:t>ست</a:t>
            </a:r>
            <a:r>
              <a:rPr lang="ar-SA" b="1" u="sng" dirty="0">
                <a:cs typeface="B Nazanin" pitchFamily="2" charset="-78"/>
              </a:rPr>
              <a:t> با والدین حرف نمی زنیم </a:t>
            </a:r>
            <a:endParaRPr lang="fa-IR" b="1" u="sng" dirty="0">
              <a:cs typeface="B Nazanin" pitchFamily="2" charset="-78"/>
            </a:endParaRPr>
          </a:p>
          <a:p>
            <a:pPr algn="just">
              <a:lnSpc>
                <a:spcPct val="170000"/>
              </a:lnSpc>
            </a:pPr>
            <a:r>
              <a:rPr lang="ar-SA" dirty="0">
                <a:cs typeface="B Nazanin" pitchFamily="2" charset="-78"/>
              </a:rPr>
              <a:t>اما در مورد </a:t>
            </a:r>
            <a:r>
              <a:rPr lang="ar-SA" dirty="0">
                <a:solidFill>
                  <a:srgbClr val="FF0000"/>
                </a:solidFill>
                <a:cs typeface="B Nazanin" pitchFamily="2" charset="-78"/>
              </a:rPr>
              <a:t>افکار خودکشی </a:t>
            </a:r>
            <a:r>
              <a:rPr lang="ar-SA" dirty="0">
                <a:cs typeface="B Nazanin" pitchFamily="2" charset="-78"/>
              </a:rPr>
              <a:t>حرف می</a:t>
            </a:r>
            <a:r>
              <a:rPr lang="fa-IR" dirty="0">
                <a:cs typeface="B Nazanin" pitchFamily="2" charset="-78"/>
              </a:rPr>
              <a:t> </a:t>
            </a:r>
            <a:r>
              <a:rPr lang="ar-SA" dirty="0">
                <a:cs typeface="B Nazanin" pitchFamily="2" charset="-78"/>
              </a:rPr>
              <a:t>زنیم </a:t>
            </a:r>
            <a:r>
              <a:rPr lang="fa-IR" dirty="0">
                <a:cs typeface="B Nazanin" pitchFamily="2" charset="-78"/>
              </a:rPr>
              <a:t>.</a:t>
            </a:r>
          </a:p>
          <a:p>
            <a:pPr algn="just">
              <a:lnSpc>
                <a:spcPct val="170000"/>
              </a:lnSpc>
            </a:pPr>
            <a:r>
              <a:rPr lang="ar-SA" dirty="0">
                <a:cs typeface="B Nazanin" pitchFamily="2" charset="-78"/>
              </a:rPr>
              <a:t>مثال اگر دختر دوست پسر دارد و دوست پسرش با </a:t>
            </a:r>
            <a:r>
              <a:rPr lang="fa-IR" dirty="0">
                <a:cs typeface="B Nazanin" pitchFamily="2" charset="-78"/>
              </a:rPr>
              <a:t>او  </a:t>
            </a:r>
            <a:r>
              <a:rPr lang="ar-SA" dirty="0">
                <a:cs typeface="B Nazanin" pitchFamily="2" charset="-78"/>
              </a:rPr>
              <a:t> قطع رابطه کرده است و این دختر می خواهد خودکشی کند نگویید خانم یا آقای فلانی دختر شما چند تا دوست پسر داشته به خصوص اون پسره اسمش چیه </a:t>
            </a:r>
            <a:r>
              <a:rPr lang="fa-IR" dirty="0">
                <a:cs typeface="B Nazanin" pitchFamily="2" charset="-78"/>
              </a:rPr>
              <a:t>رضا </a:t>
            </a:r>
            <a:r>
              <a:rPr lang="ar-SA" dirty="0">
                <a:cs typeface="B Nazanin" pitchFamily="2" charset="-78"/>
              </a:rPr>
              <a:t> و حالا با</a:t>
            </a:r>
            <a:r>
              <a:rPr lang="fa-IR" dirty="0">
                <a:cs typeface="B Nazanin" pitchFamily="2" charset="-78"/>
              </a:rPr>
              <a:t>او</a:t>
            </a:r>
            <a:r>
              <a:rPr lang="ar-SA" dirty="0">
                <a:cs typeface="B Nazanin" pitchFamily="2" charset="-78"/>
              </a:rPr>
              <a:t>قطع رابطه کرده </a:t>
            </a:r>
            <a:r>
              <a:rPr lang="fa-IR" dirty="0">
                <a:cs typeface="B Nazanin" pitchFamily="2" charset="-78"/>
              </a:rPr>
              <a:t>.</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291264" cy="4873752"/>
          </a:xfrm>
        </p:spPr>
        <p:txBody>
          <a:bodyPr>
            <a:normAutofit fontScale="85000" lnSpcReduction="10000"/>
          </a:bodyPr>
          <a:lstStyle/>
          <a:p>
            <a:pPr algn="just">
              <a:lnSpc>
                <a:spcPct val="170000"/>
              </a:lnSpc>
            </a:pPr>
            <a:r>
              <a:rPr lang="ar-SA" dirty="0">
                <a:cs typeface="B Nazanin" pitchFamily="2" charset="-78"/>
              </a:rPr>
              <a:t>والدین </a:t>
            </a:r>
            <a:r>
              <a:rPr lang="fa-IR" dirty="0">
                <a:cs typeface="B Nazanin" pitchFamily="2" charset="-78"/>
              </a:rPr>
              <a:t>: </a:t>
            </a:r>
            <a:r>
              <a:rPr lang="ar-SA" dirty="0">
                <a:cs typeface="B Nazanin" pitchFamily="2" charset="-78"/>
              </a:rPr>
              <a:t>دوست پسر چی</a:t>
            </a:r>
            <a:r>
              <a:rPr lang="fa-IR" dirty="0">
                <a:cs typeface="B Nazanin" pitchFamily="2" charset="-78"/>
              </a:rPr>
              <a:t>.</a:t>
            </a:r>
            <a:r>
              <a:rPr lang="ar-SA" dirty="0">
                <a:cs typeface="B Nazanin" pitchFamily="2" charset="-78"/>
              </a:rPr>
              <a:t>شما حق ندارید این چیزها را بگویید </a:t>
            </a:r>
            <a:r>
              <a:rPr lang="fa-IR" dirty="0">
                <a:cs typeface="B Nazanin" pitchFamily="2" charset="-78"/>
              </a:rPr>
              <a:t>.</a:t>
            </a:r>
            <a:r>
              <a:rPr lang="ar-SA" dirty="0">
                <a:cs typeface="B Nazanin" pitchFamily="2" charset="-78"/>
              </a:rPr>
              <a:t> این مسخره بازی</a:t>
            </a:r>
            <a:r>
              <a:rPr lang="fa-IR" dirty="0">
                <a:cs typeface="B Nazanin" pitchFamily="2" charset="-78"/>
              </a:rPr>
              <a:t>  ها</a:t>
            </a:r>
            <a:r>
              <a:rPr lang="ar-SA" dirty="0">
                <a:cs typeface="B Nazanin" pitchFamily="2" charset="-78"/>
              </a:rPr>
              <a:t> چیه شما حق ندارید این چیزها را بگویید</a:t>
            </a:r>
            <a:endParaRPr lang="fa-IR" dirty="0">
              <a:cs typeface="B Nazanin" pitchFamily="2" charset="-78"/>
            </a:endParaRPr>
          </a:p>
          <a:p>
            <a:pPr algn="ctr">
              <a:lnSpc>
                <a:spcPct val="170000"/>
              </a:lnSpc>
            </a:pPr>
            <a:r>
              <a:rPr lang="fa-IR" sz="2600" b="1" dirty="0">
                <a:solidFill>
                  <a:srgbClr val="FF0000"/>
                </a:solidFill>
                <a:cs typeface="B Nazanin" pitchFamily="2" charset="-78"/>
              </a:rPr>
              <a:t>روش گویش صحیح : </a:t>
            </a:r>
          </a:p>
          <a:p>
            <a:pPr algn="just">
              <a:lnSpc>
                <a:spcPct val="170000"/>
              </a:lnSpc>
            </a:pPr>
            <a:r>
              <a:rPr lang="ar-SA" dirty="0">
                <a:solidFill>
                  <a:srgbClr val="FF0000"/>
                </a:solidFill>
                <a:cs typeface="B Nazanin" pitchFamily="2" charset="-78"/>
              </a:rPr>
              <a:t>روانشناس</a:t>
            </a:r>
            <a:r>
              <a:rPr lang="fa-IR" dirty="0">
                <a:solidFill>
                  <a:srgbClr val="FF0000"/>
                </a:solidFill>
                <a:cs typeface="B Nazanin" pitchFamily="2" charset="-78"/>
              </a:rPr>
              <a:t>:</a:t>
            </a:r>
            <a:r>
              <a:rPr lang="ar-SA" dirty="0">
                <a:solidFill>
                  <a:srgbClr val="FF0000"/>
                </a:solidFill>
                <a:cs typeface="B Nazanin" pitchFamily="2" charset="-78"/>
              </a:rPr>
              <a:t> </a:t>
            </a:r>
            <a:r>
              <a:rPr lang="ar-SA" dirty="0">
                <a:cs typeface="B Nazanin" pitchFamily="2" charset="-78"/>
              </a:rPr>
              <a:t>توی این سن اتفاقات مختلفی برای نوجوان شما پیش می آید و شما هم متوجه شدید </a:t>
            </a:r>
            <a:r>
              <a:rPr lang="ar-SA" b="1" u="sng" dirty="0">
                <a:cs typeface="B Nazanin" pitchFamily="2" charset="-78"/>
              </a:rPr>
              <a:t>خلقش تغییر </a:t>
            </a:r>
            <a:r>
              <a:rPr lang="ar-SA" dirty="0">
                <a:cs typeface="B Nazanin" pitchFamily="2" charset="-78"/>
              </a:rPr>
              <a:t>کرده و ما </a:t>
            </a:r>
            <a:r>
              <a:rPr lang="ar-SA" b="1" u="sng" dirty="0">
                <a:cs typeface="B Nazanin" pitchFamily="2" charset="-78"/>
              </a:rPr>
              <a:t>نمی توانیم راجع به علتش </a:t>
            </a:r>
            <a:r>
              <a:rPr lang="ar-SA" dirty="0">
                <a:cs typeface="B Nazanin" pitchFamily="2" charset="-78"/>
              </a:rPr>
              <a:t>با شما صحبت کنی</a:t>
            </a:r>
            <a:r>
              <a:rPr lang="fa-IR" dirty="0">
                <a:cs typeface="B Nazanin" pitchFamily="2" charset="-78"/>
              </a:rPr>
              <a:t>م</a:t>
            </a:r>
          </a:p>
          <a:p>
            <a:pPr algn="just">
              <a:lnSpc>
                <a:spcPct val="170000"/>
              </a:lnSpc>
            </a:pPr>
            <a:r>
              <a:rPr lang="ar-SA" dirty="0">
                <a:cs typeface="B Nazanin" pitchFamily="2" charset="-78"/>
              </a:rPr>
              <a:t> چون فعلاً </a:t>
            </a:r>
            <a:r>
              <a:rPr lang="ar-SA" dirty="0">
                <a:solidFill>
                  <a:srgbClr val="FF0000"/>
                </a:solidFill>
                <a:cs typeface="B Nazanin" pitchFamily="2" charset="-78"/>
              </a:rPr>
              <a:t>رازداری در مورد </a:t>
            </a:r>
            <a:r>
              <a:rPr lang="fa-IR" dirty="0">
                <a:solidFill>
                  <a:srgbClr val="FF0000"/>
                </a:solidFill>
                <a:cs typeface="B Nazanin" pitchFamily="2" charset="-78"/>
              </a:rPr>
              <a:t>فرزند</a:t>
            </a:r>
            <a:r>
              <a:rPr lang="ar-SA" dirty="0">
                <a:solidFill>
                  <a:srgbClr val="FF0000"/>
                </a:solidFill>
                <a:cs typeface="B Nazanin" pitchFamily="2" charset="-78"/>
              </a:rPr>
              <a:t>تان </a:t>
            </a:r>
            <a:r>
              <a:rPr lang="ar-SA" dirty="0">
                <a:cs typeface="B Nazanin" pitchFamily="2" charset="-78"/>
              </a:rPr>
              <a:t>یا نوجوان شما اهمیت بیشتری دارد و می خواهم به من </a:t>
            </a:r>
            <a:r>
              <a:rPr lang="ar-SA" dirty="0">
                <a:solidFill>
                  <a:srgbClr val="FF0000"/>
                </a:solidFill>
                <a:cs typeface="B Nazanin" pitchFamily="2" charset="-78"/>
              </a:rPr>
              <a:t>اعتماد کند </a:t>
            </a:r>
            <a:r>
              <a:rPr lang="ar-SA" dirty="0">
                <a:cs typeface="B Nazanin" pitchFamily="2" charset="-78"/>
              </a:rPr>
              <a:t>ما هم اینجا هستیم که به او کمک کنیم </a:t>
            </a:r>
            <a:endParaRPr lang="fa-IR" dirty="0">
              <a:cs typeface="B Nazanin" pitchFamily="2" charset="-78"/>
            </a:endParaRPr>
          </a:p>
          <a:p>
            <a:pPr algn="just">
              <a:lnSpc>
                <a:spcPct val="170000"/>
              </a:lnSpc>
            </a:pPr>
            <a:r>
              <a:rPr lang="ar-SA" dirty="0">
                <a:cs typeface="B Nazanin" pitchFamily="2" charset="-78"/>
              </a:rPr>
              <a:t>ولی فعلاً یک کمک مهمتر از شما می‌خواهم </a:t>
            </a:r>
            <a:r>
              <a:rPr lang="fa-IR" dirty="0">
                <a:cs typeface="B Nazanin" pitchFamily="2" charset="-78"/>
              </a:rPr>
              <a:t>اینکه نوجوانتون ممکن است افکار خودکشی داشته باشد</a:t>
            </a:r>
          </a:p>
          <a:p>
            <a:endParaRPr lang="fa-IR" dirty="0"/>
          </a:p>
        </p:txBody>
      </p:sp>
      <p:sp>
        <p:nvSpPr>
          <p:cNvPr id="4" name="Title 1">
            <a:extLst>
              <a:ext uri="{FF2B5EF4-FFF2-40B4-BE49-F238E27FC236}">
                <a16:creationId xmlns:a16="http://schemas.microsoft.com/office/drawing/2014/main" id="{D17DB7C8-054D-4F2D-A783-16F317EF59E1}"/>
              </a:ext>
            </a:extLst>
          </p:cNvPr>
          <p:cNvSpPr>
            <a:spLocks noGrp="1"/>
          </p:cNvSpPr>
          <p:nvPr>
            <p:ph type="title"/>
          </p:nvPr>
        </p:nvSpPr>
        <p:spPr>
          <a:xfrm>
            <a:off x="457200" y="274638"/>
            <a:ext cx="7467600" cy="1143000"/>
          </a:xfrm>
        </p:spPr>
        <p:txBody>
          <a:bodyPr/>
          <a:lstStyle/>
          <a:p>
            <a:pPr algn="ctr"/>
            <a:r>
              <a:rPr lang="fa-IR" b="1" dirty="0">
                <a:cs typeface="B Nazanin" pitchFamily="2" charset="-78"/>
              </a:rPr>
              <a:t>آیا دلیل خودکشی را به والد یا مراقبت کننده بگوییم یا نگوییم </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003232" cy="4873752"/>
          </a:xfrm>
        </p:spPr>
        <p:txBody>
          <a:bodyPr>
            <a:normAutofit fontScale="85000" lnSpcReduction="10000"/>
          </a:bodyPr>
          <a:lstStyle/>
          <a:p>
            <a:pPr algn="just">
              <a:lnSpc>
                <a:spcPct val="170000"/>
              </a:lnSpc>
            </a:pPr>
            <a:r>
              <a:rPr lang="ar-SA" b="1" u="sng" dirty="0">
                <a:cs typeface="B Nazanin" pitchFamily="2" charset="-78"/>
              </a:rPr>
              <a:t>نکته بسیار مهم این است</a:t>
            </a:r>
            <a:r>
              <a:rPr lang="en-US" b="1" u="sng" dirty="0">
                <a:cs typeface="B Nazanin" pitchFamily="2" charset="-78"/>
              </a:rPr>
              <a:t>:</a:t>
            </a:r>
            <a:r>
              <a:rPr lang="ar-SA" b="1" u="sng" dirty="0">
                <a:cs typeface="B Nazanin" pitchFamily="2" charset="-78"/>
              </a:rPr>
              <a:t> </a:t>
            </a:r>
            <a:r>
              <a:rPr lang="ar-SA" dirty="0">
                <a:cs typeface="B Nazanin" pitchFamily="2" charset="-78"/>
              </a:rPr>
              <a:t>که والدین عزیز از این اتاق بیرون رفتید در مورد اینکه فرزند شما </a:t>
            </a:r>
            <a:r>
              <a:rPr lang="ar-SA" u="sng" dirty="0">
                <a:cs typeface="B Nazanin" pitchFamily="2" charset="-78"/>
              </a:rPr>
              <a:t>چرا افکار خودکشی داردبا </a:t>
            </a:r>
            <a:r>
              <a:rPr lang="ar-SA" dirty="0">
                <a:cs typeface="B Nazanin" pitchFamily="2" charset="-78"/>
              </a:rPr>
              <a:t>فرزند و نوجوان تان صحبت نکنید</a:t>
            </a:r>
            <a:endParaRPr lang="fa-IR" dirty="0">
              <a:cs typeface="B Nazanin" pitchFamily="2" charset="-78"/>
            </a:endParaRPr>
          </a:p>
          <a:p>
            <a:pPr algn="just">
              <a:lnSpc>
                <a:spcPct val="170000"/>
              </a:lnSpc>
            </a:pPr>
            <a:r>
              <a:rPr lang="ar-SA" dirty="0">
                <a:cs typeface="B Nazanin" pitchFamily="2" charset="-78"/>
              </a:rPr>
              <a:t> درباره </a:t>
            </a:r>
            <a:r>
              <a:rPr lang="ar-SA" b="1" u="sng" dirty="0">
                <a:cs typeface="B Nazanin" pitchFamily="2" charset="-78"/>
              </a:rPr>
              <a:t>محتوای جلسه خواهش </a:t>
            </a:r>
            <a:r>
              <a:rPr lang="ar-SA" dirty="0">
                <a:cs typeface="B Nazanin" pitchFamily="2" charset="-78"/>
              </a:rPr>
              <a:t>می کنم صحبت نکنید</a:t>
            </a:r>
            <a:endParaRPr lang="fa-IR" dirty="0">
              <a:cs typeface="B Nazanin" pitchFamily="2" charset="-78"/>
            </a:endParaRPr>
          </a:p>
          <a:p>
            <a:pPr algn="just">
              <a:lnSpc>
                <a:spcPct val="170000"/>
              </a:lnSpc>
            </a:pPr>
            <a:r>
              <a:rPr lang="ar-SA" dirty="0">
                <a:cs typeface="B Nazanin" pitchFamily="2" charset="-78"/>
              </a:rPr>
              <a:t> چون اکثر والدین وقتی از اتاق بیرون می‌آیند با </a:t>
            </a:r>
            <a:r>
              <a:rPr lang="ar-SA" b="1" u="sng" dirty="0">
                <a:cs typeface="B Nazanin" pitchFamily="2" charset="-78"/>
              </a:rPr>
              <a:t>نوجوان بحث و جدل </a:t>
            </a:r>
            <a:r>
              <a:rPr lang="ar-SA" dirty="0">
                <a:cs typeface="B Nazanin" pitchFamily="2" charset="-78"/>
              </a:rPr>
              <a:t>می کنند که مگه </a:t>
            </a:r>
            <a:r>
              <a:rPr lang="ar-SA" dirty="0">
                <a:solidFill>
                  <a:srgbClr val="FF0000"/>
                </a:solidFill>
                <a:cs typeface="B Nazanin" pitchFamily="2" charset="-78"/>
              </a:rPr>
              <a:t>چته</a:t>
            </a:r>
            <a:r>
              <a:rPr lang="ar-SA" dirty="0">
                <a:cs typeface="B Nazanin" pitchFamily="2" charset="-78"/>
              </a:rPr>
              <a:t> چرا میخوای خودت رو بکشی </a:t>
            </a:r>
            <a:endParaRPr lang="fa-IR" dirty="0">
              <a:cs typeface="B Nazanin" pitchFamily="2" charset="-78"/>
            </a:endParaRPr>
          </a:p>
          <a:p>
            <a:pPr algn="just">
              <a:lnSpc>
                <a:spcPct val="170000"/>
              </a:lnSpc>
            </a:pPr>
            <a:r>
              <a:rPr lang="ar-SA" dirty="0">
                <a:cs typeface="B Nazanin" pitchFamily="2" charset="-78"/>
              </a:rPr>
              <a:t>عزیز من خودکشی </a:t>
            </a:r>
            <a:r>
              <a:rPr lang="ar-SA" dirty="0">
                <a:solidFill>
                  <a:srgbClr val="FF0000"/>
                </a:solidFill>
                <a:cs typeface="B Nazanin" pitchFamily="2" charset="-78"/>
              </a:rPr>
              <a:t>واسه چی</a:t>
            </a:r>
            <a:r>
              <a:rPr lang="fa-IR" dirty="0">
                <a:solidFill>
                  <a:srgbClr val="FF0000"/>
                </a:solidFill>
                <a:cs typeface="B Nazanin" pitchFamily="2" charset="-78"/>
              </a:rPr>
              <a:t>ه </a:t>
            </a:r>
            <a:r>
              <a:rPr lang="ar-SA" dirty="0">
                <a:solidFill>
                  <a:srgbClr val="FF0000"/>
                </a:solidFill>
                <a:cs typeface="B Nazanin" pitchFamily="2" charset="-78"/>
              </a:rPr>
              <a:t> </a:t>
            </a:r>
            <a:r>
              <a:rPr lang="ar-SA" dirty="0">
                <a:cs typeface="B Nazanin" pitchFamily="2" charset="-78"/>
              </a:rPr>
              <a:t>و پدر نوجوان را در می آورند و او را از گفته خود پشیمان می کنند </a:t>
            </a:r>
            <a:endParaRPr lang="fa-IR" dirty="0">
              <a:cs typeface="B Nazanin" pitchFamily="2" charset="-78"/>
            </a:endParaRPr>
          </a:p>
          <a:p>
            <a:pPr algn="just">
              <a:lnSpc>
                <a:spcPct val="170000"/>
              </a:lnSpc>
            </a:pPr>
            <a:r>
              <a:rPr lang="ar-SA" dirty="0">
                <a:cs typeface="B Nazanin" pitchFamily="2" charset="-78"/>
              </a:rPr>
              <a:t>حتماً به وا</a:t>
            </a:r>
            <a:r>
              <a:rPr lang="fa-IR" dirty="0">
                <a:cs typeface="B Nazanin" pitchFamily="2" charset="-78"/>
              </a:rPr>
              <a:t>لد</a:t>
            </a:r>
            <a:r>
              <a:rPr lang="ar-SA" dirty="0">
                <a:cs typeface="B Nazanin" pitchFamily="2" charset="-78"/>
              </a:rPr>
              <a:t> می‌گوییم در خان</a:t>
            </a:r>
            <a:r>
              <a:rPr lang="ar-SA" dirty="0">
                <a:solidFill>
                  <a:srgbClr val="FF0000"/>
                </a:solidFill>
                <a:cs typeface="B Nazanin" pitchFamily="2" charset="-78"/>
              </a:rPr>
              <a:t>ه </a:t>
            </a:r>
            <a:r>
              <a:rPr lang="fa-IR" dirty="0">
                <a:solidFill>
                  <a:srgbClr val="FF0000"/>
                </a:solidFill>
                <a:cs typeface="B Nazanin" pitchFamily="2" charset="-78"/>
              </a:rPr>
              <a:t>ن</a:t>
            </a:r>
            <a:r>
              <a:rPr lang="ar-SA" dirty="0">
                <a:solidFill>
                  <a:srgbClr val="FF0000"/>
                </a:solidFill>
                <a:cs typeface="B Nazanin" pitchFamily="2" charset="-78"/>
              </a:rPr>
              <a:t>می خواهی </a:t>
            </a:r>
            <a:r>
              <a:rPr lang="ar-SA" dirty="0">
                <a:cs typeface="B Nazanin" pitchFamily="2" charset="-78"/>
              </a:rPr>
              <a:t>درباره این موضوع صحبت کنید</a:t>
            </a:r>
            <a:endParaRPr lang="fa-IR" dirty="0">
              <a:cs typeface="B Nazanin" pitchFamily="2" charset="-78"/>
            </a:endParaRPr>
          </a:p>
          <a:p>
            <a:pPr algn="just">
              <a:lnSpc>
                <a:spcPct val="170000"/>
              </a:lnSpc>
            </a:pPr>
            <a:r>
              <a:rPr lang="ar-SA" b="1" u="sng" dirty="0">
                <a:cs typeface="B Nazanin" pitchFamily="2" charset="-78"/>
              </a:rPr>
              <a:t> فعلاً کارهای دیگری را باید انجام بدهید</a:t>
            </a:r>
            <a:endParaRPr lang="fa-IR" dirty="0">
              <a:cs typeface="B Nazanin" pitchFamily="2" charset="-78"/>
            </a:endParaRPr>
          </a:p>
          <a:p>
            <a:endParaRPr lang="fa-IR" dirty="0"/>
          </a:p>
        </p:txBody>
      </p:sp>
      <p:sp>
        <p:nvSpPr>
          <p:cNvPr id="4" name="Title 1">
            <a:extLst>
              <a:ext uri="{FF2B5EF4-FFF2-40B4-BE49-F238E27FC236}">
                <a16:creationId xmlns:a16="http://schemas.microsoft.com/office/drawing/2014/main" id="{C1CF9259-D6C2-42C3-BFAB-5D60F82F981D}"/>
              </a:ext>
            </a:extLst>
          </p:cNvPr>
          <p:cNvSpPr>
            <a:spLocks noGrp="1"/>
          </p:cNvSpPr>
          <p:nvPr>
            <p:ph type="title"/>
          </p:nvPr>
        </p:nvSpPr>
        <p:spPr>
          <a:xfrm>
            <a:off x="457200" y="274638"/>
            <a:ext cx="7467600" cy="1143000"/>
          </a:xfrm>
        </p:spPr>
        <p:txBody>
          <a:bodyPr/>
          <a:lstStyle/>
          <a:p>
            <a:pPr algn="ctr"/>
            <a:r>
              <a:rPr lang="fa-IR" b="1" dirty="0">
                <a:cs typeface="B Nazanin" pitchFamily="2" charset="-78"/>
              </a:rPr>
              <a:t>آیا دلیل خودکشی را به والد یا مراقبت کننده بگوییم یا نگوییم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7560840" cy="720080"/>
          </a:xfrm>
        </p:spPr>
        <p:txBody>
          <a:bodyPr>
            <a:normAutofit fontScale="90000"/>
          </a:bodyPr>
          <a:lstStyle/>
          <a:p>
            <a:pPr algn="ctr"/>
            <a:r>
              <a:rPr lang="ar-SA" dirty="0">
                <a:solidFill>
                  <a:srgbClr val="FF0000"/>
                </a:solidFill>
                <a:cs typeface="B Nazanin" pitchFamily="2" charset="-78"/>
              </a:rPr>
              <a:t>باور غلط </a:t>
            </a:r>
            <a:r>
              <a:rPr lang="fa-IR" dirty="0">
                <a:solidFill>
                  <a:srgbClr val="FF0000"/>
                </a:solidFill>
                <a:cs typeface="B Nazanin" pitchFamily="2" charset="-78"/>
              </a:rPr>
              <a:t>سوم </a:t>
            </a:r>
            <a:r>
              <a:rPr lang="en-US" dirty="0">
                <a:solidFill>
                  <a:srgbClr val="FF0000"/>
                </a:solidFill>
                <a:cs typeface="B Nazanin" pitchFamily="2" charset="-78"/>
              </a:rPr>
              <a:t>:</a:t>
            </a:r>
            <a:r>
              <a:rPr lang="ar-SA" dirty="0">
                <a:solidFill>
                  <a:srgbClr val="FF0000"/>
                </a:solidFill>
                <a:cs typeface="B Nazanin" pitchFamily="2" charset="-78"/>
              </a:rPr>
              <a:t> </a:t>
            </a:r>
            <a:r>
              <a:rPr lang="ar-SA" dirty="0">
                <a:cs typeface="B Nazanin" pitchFamily="2" charset="-78"/>
              </a:rPr>
              <a:t>اگر کسی واقعاً قصد خودکشی داشته باشد هیچ کس نمی تواند او را متوقف کند، </a:t>
            </a:r>
            <a:br>
              <a:rPr lang="en-US" dirty="0">
                <a:cs typeface="B Nazanin" pitchFamily="2" charset="-78"/>
              </a:rPr>
            </a:br>
            <a:endParaRPr lang="fa-IR" dirty="0"/>
          </a:p>
        </p:txBody>
      </p:sp>
      <p:sp>
        <p:nvSpPr>
          <p:cNvPr id="3" name="Content Placeholder 2"/>
          <p:cNvSpPr>
            <a:spLocks noGrp="1"/>
          </p:cNvSpPr>
          <p:nvPr>
            <p:ph sz="quarter" idx="1"/>
          </p:nvPr>
        </p:nvSpPr>
        <p:spPr/>
        <p:txBody>
          <a:bodyPr>
            <a:normAutofit fontScale="92500" lnSpcReduction="10000"/>
          </a:bodyPr>
          <a:lstStyle/>
          <a:p>
            <a:pPr algn="just">
              <a:lnSpc>
                <a:spcPct val="150000"/>
              </a:lnSpc>
            </a:pPr>
            <a:r>
              <a:rPr lang="ar-SA" dirty="0">
                <a:cs typeface="B Nazanin" pitchFamily="2" charset="-78"/>
              </a:rPr>
              <a:t>مثال معلم می گوید این دانش آموز افکار خودکشی دارد آخرش هم خودش رو می کشد </a:t>
            </a:r>
            <a:r>
              <a:rPr lang="ar-SA" b="1" u="sng" dirty="0">
                <a:cs typeface="B Nazanin" pitchFamily="2" charset="-78"/>
              </a:rPr>
              <a:t>من چرا خودم رو به زحمت بیندازم </a:t>
            </a:r>
            <a:r>
              <a:rPr lang="ar-SA" dirty="0">
                <a:cs typeface="B Nazanin" pitchFamily="2" charset="-78"/>
              </a:rPr>
              <a:t>این دیدگاه کاملاً </a:t>
            </a:r>
            <a:r>
              <a:rPr lang="ar-SA" u="sng" dirty="0">
                <a:cs typeface="B Nazanin" pitchFamily="2" charset="-78"/>
              </a:rPr>
              <a:t>اشتباه است </a:t>
            </a:r>
            <a:endParaRPr lang="en-US" u="sng" dirty="0">
              <a:cs typeface="B Nazanin" pitchFamily="2" charset="-78"/>
            </a:endParaRPr>
          </a:p>
          <a:p>
            <a:pPr algn="just">
              <a:lnSpc>
                <a:spcPct val="150000"/>
              </a:lnSpc>
            </a:pPr>
            <a:r>
              <a:rPr lang="fa-IR" dirty="0">
                <a:cs typeface="B Nazanin" pitchFamily="2" charset="-78"/>
              </a:rPr>
              <a:t> </a:t>
            </a:r>
            <a:r>
              <a:rPr lang="ar-SA" dirty="0">
                <a:cs typeface="B Nazanin" pitchFamily="2" charset="-78"/>
              </a:rPr>
              <a:t> هر کسی که افکار خودکشی دارد و شما به </a:t>
            </a:r>
            <a:r>
              <a:rPr lang="ar-SA" u="sng" dirty="0">
                <a:solidFill>
                  <a:srgbClr val="FF0000"/>
                </a:solidFill>
                <a:cs typeface="B Nazanin" pitchFamily="2" charset="-78"/>
              </a:rPr>
              <a:t>عنوان روانشناس یا معل</a:t>
            </a:r>
            <a:r>
              <a:rPr lang="ar-SA" dirty="0">
                <a:cs typeface="B Nazanin" pitchFamily="2" charset="-78"/>
              </a:rPr>
              <a:t>م متوجه شدید یعنی دارد </a:t>
            </a:r>
            <a:r>
              <a:rPr lang="ar-SA" u="sng" dirty="0">
                <a:cs typeface="B Nazanin" pitchFamily="2" charset="-78"/>
              </a:rPr>
              <a:t>فریاد می زند به من</a:t>
            </a:r>
            <a:r>
              <a:rPr lang="ar-SA" u="sng" dirty="0">
                <a:solidFill>
                  <a:srgbClr val="FF0000"/>
                </a:solidFill>
                <a:cs typeface="B Nazanin" pitchFamily="2" charset="-78"/>
              </a:rPr>
              <a:t> کمک </a:t>
            </a:r>
            <a:r>
              <a:rPr lang="ar-SA" u="sng" dirty="0">
                <a:cs typeface="B Nazanin" pitchFamily="2" charset="-78"/>
              </a:rPr>
              <a:t>کنید</a:t>
            </a:r>
            <a:endParaRPr lang="en-US" u="sng" dirty="0">
              <a:cs typeface="B Nazanin" pitchFamily="2" charset="-78"/>
            </a:endParaRPr>
          </a:p>
          <a:p>
            <a:pPr algn="just">
              <a:lnSpc>
                <a:spcPct val="150000"/>
              </a:lnSpc>
            </a:pPr>
            <a:r>
              <a:rPr lang="ar-SA" u="sng" dirty="0">
                <a:cs typeface="B Nazanin" pitchFamily="2" charset="-78"/>
              </a:rPr>
              <a:t> </a:t>
            </a:r>
            <a:r>
              <a:rPr lang="fa-IR" u="sng" dirty="0">
                <a:cs typeface="B Nazanin" pitchFamily="2" charset="-78"/>
              </a:rPr>
              <a:t>راهکار: </a:t>
            </a:r>
            <a:r>
              <a:rPr lang="ar-SA" dirty="0">
                <a:cs typeface="B Nazanin" pitchFamily="2" charset="-78"/>
              </a:rPr>
              <a:t>بسیاری از افرادی که افکار خودکشی دارند با </a:t>
            </a:r>
            <a:r>
              <a:rPr lang="ar-SA" b="1" u="sng" dirty="0">
                <a:cs typeface="B Nazanin" pitchFamily="2" charset="-78"/>
              </a:rPr>
              <a:t>یک مداخله مناسب با یک تلنگری</a:t>
            </a:r>
            <a:r>
              <a:rPr lang="fa-IR" b="1" u="sng" dirty="0">
                <a:cs typeface="B Nazanin" pitchFamily="2" charset="-78"/>
              </a:rPr>
              <a:t>(10تکنیک)</a:t>
            </a:r>
          </a:p>
          <a:p>
            <a:pPr algn="just">
              <a:lnSpc>
                <a:spcPct val="150000"/>
              </a:lnSpc>
            </a:pPr>
            <a:r>
              <a:rPr lang="ar-SA" dirty="0">
                <a:cs typeface="B Nazanin" pitchFamily="2" charset="-78"/>
              </a:rPr>
              <a:t>با </a:t>
            </a:r>
            <a:r>
              <a:rPr lang="ar-SA" b="1" u="sng" dirty="0">
                <a:cs typeface="B Nazanin" pitchFamily="2" charset="-78"/>
              </a:rPr>
              <a:t>یک مشاوره و مهلت زمانی آنها را از فاز بحرانی </a:t>
            </a:r>
            <a:r>
              <a:rPr lang="ar-SA" dirty="0">
                <a:cs typeface="B Nazanin" pitchFamily="2" charset="-78"/>
              </a:rPr>
              <a:t>خودکشی عبور می دهید</a:t>
            </a:r>
            <a:endParaRPr lang="en-US" dirty="0">
              <a:cs typeface="B Nazanin" pitchFamily="2" charset="-78"/>
            </a:endParaRPr>
          </a:p>
          <a:p>
            <a:pPr algn="just">
              <a:lnSpc>
                <a:spcPct val="150000"/>
              </a:lnSpc>
            </a:pPr>
            <a:r>
              <a:rPr lang="fa-IR" b="1" u="sng" dirty="0">
                <a:cs typeface="B Nazanin" pitchFamily="2" charset="-78"/>
              </a:rPr>
              <a:t>مهمترین و</a:t>
            </a:r>
            <a:r>
              <a:rPr lang="ar-SA" b="1" u="sng" dirty="0">
                <a:cs typeface="B Nazanin" pitchFamily="2" charset="-78"/>
              </a:rPr>
              <a:t>قویترین توصیه </a:t>
            </a:r>
            <a:r>
              <a:rPr lang="fa-IR" b="1" u="sng" dirty="0">
                <a:cs typeface="B Nazanin" pitchFamily="2" charset="-78"/>
              </a:rPr>
              <a:t>: این </a:t>
            </a:r>
            <a:r>
              <a:rPr lang="ar-SA" b="1" u="sng" dirty="0">
                <a:cs typeface="B Nazanin" pitchFamily="2" charset="-78"/>
              </a:rPr>
              <a:t>که سریعاً مداخله کنید </a:t>
            </a:r>
            <a:r>
              <a:rPr lang="ar-SA" dirty="0">
                <a:cs typeface="B Nazanin" pitchFamily="2" charset="-78"/>
              </a:rPr>
              <a:t>و این</a:t>
            </a:r>
            <a:r>
              <a:rPr lang="fa-IR" dirty="0">
                <a:cs typeface="B Nazanin" pitchFamily="2" charset="-78"/>
              </a:rPr>
              <a:t> طور</a:t>
            </a:r>
            <a:r>
              <a:rPr lang="ar-SA" dirty="0">
                <a:cs typeface="B Nazanin" pitchFamily="2" charset="-78"/>
              </a:rPr>
              <a:t> نیست که حتماً افکار خودکشی ادامه پیدا می‌کند</a:t>
            </a:r>
            <a:endParaRPr lang="fa-IR" dirty="0">
              <a:cs typeface="B Nazanin" pitchFamily="2" charset="-78"/>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427168" cy="792088"/>
          </a:xfrm>
        </p:spPr>
        <p:txBody>
          <a:bodyPr>
            <a:noAutofit/>
          </a:bodyPr>
          <a:lstStyle/>
          <a:p>
            <a:pPr algn="ctr"/>
            <a:r>
              <a:rPr lang="ar-SA" sz="2000" dirty="0">
                <a:cs typeface="B Nazanin" pitchFamily="2" charset="-78"/>
              </a:rPr>
              <a:t>باور</a:t>
            </a:r>
            <a:r>
              <a:rPr lang="fa-IR" sz="2000" dirty="0">
                <a:cs typeface="B Nazanin" pitchFamily="2" charset="-78"/>
              </a:rPr>
              <a:t>چهارم</a:t>
            </a:r>
            <a:r>
              <a:rPr lang="en-US" sz="2000" dirty="0">
                <a:cs typeface="B Nazanin" pitchFamily="2" charset="-78"/>
              </a:rPr>
              <a:t>: </a:t>
            </a:r>
            <a:br>
              <a:rPr lang="fa-IR" sz="2000" dirty="0">
                <a:cs typeface="B Nazanin" pitchFamily="2" charset="-78"/>
              </a:rPr>
            </a:br>
            <a:r>
              <a:rPr lang="fa-IR" sz="2000" dirty="0">
                <a:cs typeface="B Nazanin" pitchFamily="2" charset="-78"/>
              </a:rPr>
              <a:t> </a:t>
            </a:r>
            <a:r>
              <a:rPr lang="ar-SA" sz="2000" b="1" u="sng" dirty="0">
                <a:cs typeface="B Nazanin" pitchFamily="2" charset="-78"/>
              </a:rPr>
              <a:t>ما نباید</a:t>
            </a:r>
            <a:r>
              <a:rPr lang="ar-SA" sz="2000" b="1" u="sng" dirty="0">
                <a:solidFill>
                  <a:srgbClr val="FF0000"/>
                </a:solidFill>
                <a:cs typeface="B Nazanin" pitchFamily="2" charset="-78"/>
              </a:rPr>
              <a:t> </a:t>
            </a:r>
            <a:r>
              <a:rPr lang="fa-IR" sz="2000" b="1" u="sng" dirty="0">
                <a:solidFill>
                  <a:srgbClr val="FF0000"/>
                </a:solidFill>
                <a:cs typeface="B Nazanin" pitchFamily="2" charset="-78"/>
              </a:rPr>
              <a:t>مستقیم</a:t>
            </a:r>
            <a:r>
              <a:rPr lang="ar-SA" sz="2000" b="1" u="sng" dirty="0">
                <a:solidFill>
                  <a:srgbClr val="FF0000"/>
                </a:solidFill>
                <a:cs typeface="B Nazanin" pitchFamily="2" charset="-78"/>
              </a:rPr>
              <a:t> </a:t>
            </a:r>
            <a:r>
              <a:rPr lang="ar-SA" sz="2000" b="1" u="sng" dirty="0">
                <a:cs typeface="B Nazanin" pitchFamily="2" charset="-78"/>
              </a:rPr>
              <a:t>درباره خودکشی حرف بزنیم</a:t>
            </a:r>
            <a:r>
              <a:rPr lang="fa-IR" sz="2000" b="1" u="sng" dirty="0">
                <a:cs typeface="B Nazanin" pitchFamily="2" charset="-78"/>
              </a:rPr>
              <a:t>(</a:t>
            </a:r>
            <a:r>
              <a:rPr lang="ar-SA" sz="2000" b="1" u="sng" dirty="0">
                <a:cs typeface="B Nazanin" pitchFamily="2" charset="-78"/>
              </a:rPr>
              <a:t> این هم اشتباه است</a:t>
            </a:r>
            <a:r>
              <a:rPr lang="fa-IR" sz="2000" b="1" u="sng" dirty="0">
                <a:cs typeface="B Nazanin" pitchFamily="2" charset="-78"/>
              </a:rPr>
              <a:t>)</a:t>
            </a:r>
            <a:r>
              <a:rPr lang="ar-SA" sz="2000" b="1" u="sng" dirty="0">
                <a:cs typeface="B Nazanin" pitchFamily="2" charset="-78"/>
              </a:rPr>
              <a:t> </a:t>
            </a:r>
            <a:endParaRPr lang="fa-IR" sz="2000" dirty="0"/>
          </a:p>
        </p:txBody>
      </p:sp>
      <p:sp>
        <p:nvSpPr>
          <p:cNvPr id="3" name="Content Placeholder 2"/>
          <p:cNvSpPr>
            <a:spLocks noGrp="1"/>
          </p:cNvSpPr>
          <p:nvPr>
            <p:ph sz="quarter" idx="1"/>
          </p:nvPr>
        </p:nvSpPr>
        <p:spPr>
          <a:xfrm>
            <a:off x="467544" y="1700808"/>
            <a:ext cx="7992888" cy="4536504"/>
          </a:xfrm>
        </p:spPr>
        <p:txBody>
          <a:bodyPr>
            <a:noAutofit/>
          </a:bodyPr>
          <a:lstStyle/>
          <a:p>
            <a:pPr algn="just">
              <a:lnSpc>
                <a:spcPct val="170000"/>
              </a:lnSpc>
            </a:pPr>
            <a:r>
              <a:rPr lang="ar-SA" sz="1800" b="1" u="sng" dirty="0">
                <a:cs typeface="B Nazanin" pitchFamily="2" charset="-78"/>
              </a:rPr>
              <a:t>تحقیقات </a:t>
            </a:r>
            <a:r>
              <a:rPr lang="fa-IR" sz="1800" dirty="0">
                <a:cs typeface="B Nazanin" pitchFamily="2" charset="-78"/>
              </a:rPr>
              <a:t>: </a:t>
            </a:r>
            <a:r>
              <a:rPr lang="ar-SA" sz="1800" dirty="0">
                <a:cs typeface="B Nazanin" pitchFamily="2" charset="-78"/>
              </a:rPr>
              <a:t> در مورد خودکشی چه در </a:t>
            </a:r>
            <a:r>
              <a:rPr lang="ar-SA" sz="1800" b="1" u="sng" dirty="0">
                <a:cs typeface="B Nazanin" pitchFamily="2" charset="-78"/>
              </a:rPr>
              <a:t>داخل کشور چه در خارج از کشور </a:t>
            </a:r>
            <a:r>
              <a:rPr lang="fa-IR" sz="1800" dirty="0">
                <a:cs typeface="B Nazanin" pitchFamily="2" charset="-78"/>
              </a:rPr>
              <a:t>: </a:t>
            </a:r>
            <a:r>
              <a:rPr lang="ar-SA" sz="1800" b="1" u="sng" dirty="0">
                <a:cs typeface="B Nazanin" pitchFamily="2" charset="-78"/>
              </a:rPr>
              <a:t>مستقیم بپرسید</a:t>
            </a:r>
            <a:endParaRPr lang="fa-IR" sz="1800" b="1" u="sng" dirty="0">
              <a:cs typeface="B Nazanin" pitchFamily="2" charset="-78"/>
            </a:endParaRPr>
          </a:p>
          <a:p>
            <a:pPr algn="just">
              <a:lnSpc>
                <a:spcPct val="170000"/>
              </a:lnSpc>
            </a:pPr>
            <a:r>
              <a:rPr lang="ar-SA" sz="1800" b="1" u="sng" dirty="0">
                <a:cs typeface="B Nazanin" pitchFamily="2" charset="-78"/>
              </a:rPr>
              <a:t> بدین صورت </a:t>
            </a:r>
            <a:r>
              <a:rPr lang="fa-IR" sz="1800" b="1" u="sng" dirty="0">
                <a:cs typeface="B Nazanin" pitchFamily="2" charset="-78"/>
              </a:rPr>
              <a:t>:</a:t>
            </a:r>
            <a:r>
              <a:rPr lang="fa-IR" sz="1800" dirty="0">
                <a:cs typeface="B Nazanin" pitchFamily="2" charset="-78"/>
              </a:rPr>
              <a:t> </a:t>
            </a:r>
            <a:r>
              <a:rPr lang="ar-SA" sz="1800" dirty="0">
                <a:cs typeface="B Nazanin" pitchFamily="2" charset="-78"/>
              </a:rPr>
              <a:t>تا حالا شده </a:t>
            </a:r>
            <a:r>
              <a:rPr lang="ar-SA" sz="1800" b="1" u="sng" dirty="0">
                <a:cs typeface="B Nazanin" pitchFamily="2" charset="-78"/>
              </a:rPr>
              <a:t>به مرگ فکر </a:t>
            </a:r>
            <a:r>
              <a:rPr lang="ar-SA" sz="1800" dirty="0">
                <a:cs typeface="B Nazanin" pitchFamily="2" charset="-78"/>
              </a:rPr>
              <a:t>کنید</a:t>
            </a:r>
            <a:endParaRPr lang="fa-IR" sz="1800" dirty="0">
              <a:cs typeface="B Nazanin" pitchFamily="2" charset="-78"/>
            </a:endParaRPr>
          </a:p>
          <a:p>
            <a:pPr algn="just">
              <a:lnSpc>
                <a:spcPct val="170000"/>
              </a:lnSpc>
            </a:pPr>
            <a:r>
              <a:rPr lang="ar-SA" sz="1800" dirty="0">
                <a:cs typeface="B Nazanin" pitchFamily="2" charset="-78"/>
              </a:rPr>
              <a:t>تا </a:t>
            </a:r>
            <a:r>
              <a:rPr lang="ar-SA" sz="1800" b="1" u="sng" dirty="0">
                <a:cs typeface="B Nazanin" pitchFamily="2" charset="-78"/>
              </a:rPr>
              <a:t>حالا شده به خودکشی فکر </a:t>
            </a:r>
            <a:r>
              <a:rPr lang="ar-SA" sz="1800" dirty="0">
                <a:cs typeface="B Nazanin" pitchFamily="2" charset="-78"/>
              </a:rPr>
              <a:t>کنید</a:t>
            </a:r>
            <a:endParaRPr lang="fa-IR" sz="1800" dirty="0">
              <a:cs typeface="B Nazanin" pitchFamily="2" charset="-78"/>
            </a:endParaRPr>
          </a:p>
          <a:p>
            <a:pPr algn="just">
              <a:lnSpc>
                <a:spcPct val="170000"/>
              </a:lnSpc>
            </a:pPr>
            <a:r>
              <a:rPr lang="ar-SA" sz="1800" dirty="0">
                <a:cs typeface="B Nazanin" pitchFamily="2" charset="-78"/>
              </a:rPr>
              <a:t>تا حالا شده </a:t>
            </a:r>
            <a:r>
              <a:rPr lang="ar-SA" sz="1800" b="1" u="sng" dirty="0">
                <a:cs typeface="B Nazanin" pitchFamily="2" charset="-78"/>
              </a:rPr>
              <a:t>خودت آسیب برسونید </a:t>
            </a:r>
            <a:endParaRPr lang="fa-IR" sz="1800" dirty="0">
              <a:cs typeface="B Nazanin" pitchFamily="2" charset="-78"/>
            </a:endParaRPr>
          </a:p>
          <a:p>
            <a:pPr algn="just">
              <a:lnSpc>
                <a:spcPct val="170000"/>
              </a:lnSpc>
            </a:pPr>
            <a:r>
              <a:rPr lang="ar-SA" sz="1800" dirty="0">
                <a:cs typeface="B Nazanin" pitchFamily="2" charset="-78"/>
              </a:rPr>
              <a:t> این سوالات بسیار کمک کننده است </a:t>
            </a:r>
            <a:endParaRPr lang="fa-IR" sz="1800" dirty="0">
              <a:cs typeface="B Nazanin" pitchFamily="2" charset="-78"/>
            </a:endParaRPr>
          </a:p>
          <a:p>
            <a:pPr algn="just">
              <a:lnSpc>
                <a:spcPct val="170000"/>
              </a:lnSpc>
            </a:pPr>
            <a:r>
              <a:rPr lang="ar-SA" sz="1800" dirty="0">
                <a:cs typeface="B Nazanin" pitchFamily="2" charset="-78"/>
              </a:rPr>
              <a:t>وقتی سوال می</a:t>
            </a:r>
            <a:r>
              <a:rPr lang="fa-IR" sz="1800" dirty="0">
                <a:cs typeface="B Nazanin" pitchFamily="2" charset="-78"/>
              </a:rPr>
              <a:t> </a:t>
            </a:r>
            <a:r>
              <a:rPr lang="ar-SA" sz="1800" dirty="0">
                <a:cs typeface="B Nazanin" pitchFamily="2" charset="-78"/>
              </a:rPr>
              <a:t>پرسید </a:t>
            </a:r>
            <a:r>
              <a:rPr lang="ar-SA" sz="1800" b="1" u="sng" dirty="0">
                <a:cs typeface="B Nazanin" pitchFamily="2" charset="-78"/>
              </a:rPr>
              <a:t>فضایی برای گفتگو فراهم </a:t>
            </a:r>
            <a:r>
              <a:rPr lang="ar-SA" sz="1800" dirty="0">
                <a:cs typeface="B Nazanin" pitchFamily="2" charset="-78"/>
              </a:rPr>
              <a:t>می کنید</a:t>
            </a:r>
            <a:endParaRPr lang="fa-IR" sz="1800" dirty="0">
              <a:cs typeface="B Nazanin" pitchFamily="2" charset="-78"/>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467600" cy="1143000"/>
          </a:xfrm>
        </p:spPr>
        <p:txBody>
          <a:bodyPr/>
          <a:lstStyle/>
          <a:p>
            <a:pPr algn="ctr"/>
            <a:r>
              <a:rPr lang="fa-IR" dirty="0"/>
              <a:t>روش اصلاح باور </a:t>
            </a:r>
            <a:br>
              <a:rPr lang="fa-IR" dirty="0"/>
            </a:br>
            <a:endParaRPr lang="fa-IR" dirty="0"/>
          </a:p>
        </p:txBody>
      </p:sp>
      <p:sp>
        <p:nvSpPr>
          <p:cNvPr id="3" name="Content Placeholder 2"/>
          <p:cNvSpPr>
            <a:spLocks noGrp="1"/>
          </p:cNvSpPr>
          <p:nvPr>
            <p:ph sz="quarter" idx="1"/>
          </p:nvPr>
        </p:nvSpPr>
        <p:spPr>
          <a:xfrm>
            <a:off x="457200" y="1600200"/>
            <a:ext cx="8003232" cy="4873752"/>
          </a:xfrm>
        </p:spPr>
        <p:txBody>
          <a:bodyPr>
            <a:normAutofit/>
          </a:bodyPr>
          <a:lstStyle/>
          <a:p>
            <a:pPr algn="just">
              <a:lnSpc>
                <a:spcPct val="170000"/>
              </a:lnSpc>
            </a:pPr>
            <a:r>
              <a:rPr lang="ar-SA" dirty="0">
                <a:cs typeface="B Nazanin" pitchFamily="2" charset="-78"/>
              </a:rPr>
              <a:t> وقتی می‌بینید </a:t>
            </a:r>
            <a:r>
              <a:rPr lang="ar-SA" b="1" u="sng" dirty="0">
                <a:cs typeface="B Nazanin" pitchFamily="2" charset="-78"/>
              </a:rPr>
              <a:t>نوجوان نومید و غمگین </a:t>
            </a:r>
            <a:r>
              <a:rPr lang="ar-SA" dirty="0">
                <a:cs typeface="B Nazanin" pitchFamily="2" charset="-78"/>
              </a:rPr>
              <a:t>است و حتی احتمال می‌دهید نوجوان </a:t>
            </a:r>
            <a:r>
              <a:rPr lang="ar-SA" b="1" u="sng" dirty="0">
                <a:cs typeface="B Nazanin" pitchFamily="2" charset="-78"/>
              </a:rPr>
              <a:t>افکار خودکشی </a:t>
            </a:r>
            <a:r>
              <a:rPr lang="ar-SA" dirty="0">
                <a:cs typeface="B Nazanin" pitchFamily="2" charset="-78"/>
              </a:rPr>
              <a:t>دارد</a:t>
            </a:r>
            <a:r>
              <a:rPr lang="fa-IR" dirty="0">
                <a:cs typeface="B Nazanin" pitchFamily="2" charset="-78"/>
              </a:rPr>
              <a:t>:</a:t>
            </a:r>
          </a:p>
          <a:p>
            <a:pPr algn="just">
              <a:lnSpc>
                <a:spcPct val="170000"/>
              </a:lnSpc>
            </a:pPr>
            <a:r>
              <a:rPr lang="ar-SA" b="1" u="sng" dirty="0">
                <a:cs typeface="B Nazanin" pitchFamily="2" charset="-78"/>
              </a:rPr>
              <a:t>والد</a:t>
            </a:r>
            <a:r>
              <a:rPr lang="fa-IR" b="1" u="sng" dirty="0">
                <a:cs typeface="B Nazanin" pitchFamily="2" charset="-78"/>
              </a:rPr>
              <a:t>: </a:t>
            </a:r>
            <a:r>
              <a:rPr lang="ar-SA" b="1" u="sng" dirty="0">
                <a:cs typeface="B Nazanin" pitchFamily="2" charset="-78"/>
              </a:rPr>
              <a:t> </a:t>
            </a:r>
            <a:r>
              <a:rPr lang="ar-SA" dirty="0">
                <a:cs typeface="B Nazanin" pitchFamily="2" charset="-78"/>
              </a:rPr>
              <a:t>پسرم این روزها می بینم حالت خوب نیست و بعضی مواقع رفتارهایی می‌بینم و احساس می کنم </a:t>
            </a:r>
            <a:r>
              <a:rPr lang="ar-SA" u="sng" dirty="0">
                <a:solidFill>
                  <a:srgbClr val="FF0000"/>
                </a:solidFill>
                <a:cs typeface="B Nazanin" pitchFamily="2" charset="-78"/>
              </a:rPr>
              <a:t>انگار می</a:t>
            </a:r>
            <a:r>
              <a:rPr lang="fa-IR" u="sng" dirty="0">
                <a:solidFill>
                  <a:srgbClr val="FF0000"/>
                </a:solidFill>
                <a:cs typeface="B Nazanin" pitchFamily="2" charset="-78"/>
              </a:rPr>
              <a:t> </a:t>
            </a:r>
            <a:r>
              <a:rPr lang="ar-SA" u="sng" dirty="0">
                <a:solidFill>
                  <a:srgbClr val="FF0000"/>
                </a:solidFill>
                <a:cs typeface="B Nazanin" pitchFamily="2" charset="-78"/>
              </a:rPr>
              <a:t>خواهی کاری انجام </a:t>
            </a:r>
            <a:r>
              <a:rPr lang="ar-SA" dirty="0">
                <a:cs typeface="B Nazanin" pitchFamily="2" charset="-78"/>
              </a:rPr>
              <a:t>دهیم </a:t>
            </a:r>
            <a:endParaRPr lang="fa-IR" dirty="0">
              <a:cs typeface="B Nazanin" pitchFamily="2" charset="-78"/>
            </a:endParaRPr>
          </a:p>
          <a:p>
            <a:pPr algn="just">
              <a:lnSpc>
                <a:spcPct val="170000"/>
              </a:lnSpc>
            </a:pPr>
            <a:r>
              <a:rPr lang="fa-IR" dirty="0">
                <a:cs typeface="B Nazanin" pitchFamily="2" charset="-78"/>
              </a:rPr>
              <a:t>با</a:t>
            </a:r>
            <a:r>
              <a:rPr lang="ar-SA" dirty="0">
                <a:cs typeface="B Nazanin" pitchFamily="2" charset="-78"/>
              </a:rPr>
              <a:t>این دیالوگ به </a:t>
            </a:r>
            <a:r>
              <a:rPr lang="fa-IR" dirty="0">
                <a:cs typeface="B Nazanin" pitchFamily="2" charset="-78"/>
              </a:rPr>
              <a:t>فرزند یا </a:t>
            </a:r>
            <a:r>
              <a:rPr lang="ar-SA" dirty="0">
                <a:cs typeface="B Nazanin" pitchFamily="2" charset="-78"/>
              </a:rPr>
              <a:t>نوجوان می‌فهمان</a:t>
            </a:r>
            <a:r>
              <a:rPr lang="fa-IR" dirty="0">
                <a:cs typeface="B Nazanin" pitchFamily="2" charset="-78"/>
              </a:rPr>
              <a:t>ی</a:t>
            </a:r>
            <a:r>
              <a:rPr lang="ar-SA" dirty="0">
                <a:cs typeface="B Nazanin" pitchFamily="2" charset="-78"/>
              </a:rPr>
              <a:t>د که  من برای </a:t>
            </a:r>
            <a:r>
              <a:rPr lang="ar-SA" b="1" u="sng" dirty="0">
                <a:cs typeface="B Nazanin" pitchFamily="2" charset="-78"/>
              </a:rPr>
              <a:t>والدینم مهم هستم</a:t>
            </a:r>
            <a:endParaRPr lang="fa-IR" b="1" u="sng" dirty="0">
              <a:cs typeface="B Nazanin" pitchFamily="2" charset="-78"/>
            </a:endParaRPr>
          </a:p>
          <a:p>
            <a:pPr algn="just">
              <a:lnSpc>
                <a:spcPct val="170000"/>
              </a:lnSpc>
            </a:pPr>
            <a:r>
              <a:rPr lang="ar-SA" b="1" u="sng" dirty="0">
                <a:cs typeface="B Nazanin" pitchFamily="2" charset="-78"/>
              </a:rPr>
              <a:t> </a:t>
            </a:r>
            <a:r>
              <a:rPr lang="ar-SA" dirty="0">
                <a:cs typeface="B Nazanin" pitchFamily="2" charset="-78"/>
              </a:rPr>
              <a:t>زیرا خیلی از نوجوانان </a:t>
            </a:r>
            <a:r>
              <a:rPr lang="ar-SA" b="1" u="sng" dirty="0">
                <a:cs typeface="B Nazanin" pitchFamily="2" charset="-78"/>
              </a:rPr>
              <a:t>شرم دارند و برایشان سخت </a:t>
            </a:r>
            <a:r>
              <a:rPr lang="ar-SA" dirty="0">
                <a:cs typeface="B Nazanin" pitchFamily="2" charset="-78"/>
              </a:rPr>
              <a:t>است که راجع به خودکشی حرف بزنند اتفاقاً با آنها حرف بزنید</a:t>
            </a:r>
            <a:endParaRPr lang="en-US" dirty="0">
              <a:cs typeface="B Nazanin" pitchFamily="2" charset="-78"/>
            </a:endParaRPr>
          </a:p>
          <a:p>
            <a:pPr algn="just">
              <a:lnSpc>
                <a:spcPct val="170000"/>
              </a:lnSpc>
            </a:pPr>
            <a:endParaRPr lang="fa-IR" dirty="0">
              <a:cs typeface="B Nazanin" pitchFamily="2" charset="-78"/>
            </a:endParaRPr>
          </a:p>
          <a:p>
            <a:endParaRPr lang="fa-IR"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467600" cy="580926"/>
          </a:xfrm>
        </p:spPr>
        <p:txBody>
          <a:bodyPr>
            <a:normAutofit fontScale="90000"/>
          </a:bodyPr>
          <a:lstStyle/>
          <a:p>
            <a:pPr algn="ctr"/>
            <a:r>
              <a:rPr lang="ar-SA" dirty="0">
                <a:solidFill>
                  <a:srgbClr val="FF0000"/>
                </a:solidFill>
              </a:rPr>
              <a:t>باور غلط</a:t>
            </a:r>
            <a:r>
              <a:rPr lang="fa-IR" dirty="0">
                <a:solidFill>
                  <a:srgbClr val="FF0000"/>
                </a:solidFill>
              </a:rPr>
              <a:t> پنجم </a:t>
            </a:r>
            <a:r>
              <a:rPr lang="ar-SA" dirty="0">
                <a:solidFill>
                  <a:srgbClr val="FF0000"/>
                </a:solidFill>
              </a:rPr>
              <a:t>:</a:t>
            </a:r>
            <a:br>
              <a:rPr lang="fa-IR" dirty="0">
                <a:solidFill>
                  <a:srgbClr val="FF0000"/>
                </a:solidFill>
              </a:rPr>
            </a:br>
            <a:r>
              <a:rPr lang="ar-SA" dirty="0">
                <a:solidFill>
                  <a:srgbClr val="FF0000"/>
                </a:solidFill>
              </a:rPr>
              <a:t> خودکشی بی خبر رخ می دهد </a:t>
            </a:r>
            <a:endParaRPr lang="fa-IR" dirty="0">
              <a:solidFill>
                <a:srgbClr val="FF0000"/>
              </a:solidFill>
            </a:endParaRPr>
          </a:p>
        </p:txBody>
      </p:sp>
      <p:sp>
        <p:nvSpPr>
          <p:cNvPr id="3" name="Content Placeholder 2"/>
          <p:cNvSpPr>
            <a:spLocks noGrp="1"/>
          </p:cNvSpPr>
          <p:nvPr>
            <p:ph sz="quarter" idx="1"/>
          </p:nvPr>
        </p:nvSpPr>
        <p:spPr>
          <a:xfrm>
            <a:off x="323528" y="1340768"/>
            <a:ext cx="8352928" cy="5277200"/>
          </a:xfrm>
        </p:spPr>
        <p:txBody>
          <a:bodyPr>
            <a:noAutofit/>
          </a:bodyPr>
          <a:lstStyle/>
          <a:p>
            <a:pPr algn="just">
              <a:lnSpc>
                <a:spcPct val="150000"/>
              </a:lnSpc>
            </a:pPr>
            <a:r>
              <a:rPr lang="ar-SA" sz="2000" dirty="0">
                <a:cs typeface="B Nazanin" pitchFamily="2" charset="-78"/>
              </a:rPr>
              <a:t>اتفاقاً اکثر خودکشی ها </a:t>
            </a:r>
            <a:r>
              <a:rPr lang="ar-SA" sz="2000" i="1" dirty="0">
                <a:solidFill>
                  <a:srgbClr val="FF0000"/>
                </a:solidFill>
                <a:cs typeface="B Nazanin" pitchFamily="2" charset="-78"/>
              </a:rPr>
              <a:t>یکسری نشانه‌</a:t>
            </a:r>
            <a:r>
              <a:rPr lang="fa-IR" sz="2000" i="1" dirty="0">
                <a:solidFill>
                  <a:srgbClr val="FF0000"/>
                </a:solidFill>
                <a:cs typeface="B Nazanin" pitchFamily="2" charset="-78"/>
              </a:rPr>
              <a:t> </a:t>
            </a:r>
            <a:r>
              <a:rPr lang="ar-SA" sz="2000" dirty="0">
                <a:cs typeface="B Nazanin" pitchFamily="2" charset="-78"/>
              </a:rPr>
              <a:t>دار</a:t>
            </a:r>
            <a:r>
              <a:rPr lang="fa-IR" sz="2000" dirty="0">
                <a:cs typeface="B Nazanin" pitchFamily="2" charset="-78"/>
              </a:rPr>
              <a:t>ند</a:t>
            </a:r>
          </a:p>
          <a:p>
            <a:pPr algn="just">
              <a:lnSpc>
                <a:spcPct val="150000"/>
              </a:lnSpc>
            </a:pPr>
            <a:r>
              <a:rPr lang="ar-SA" sz="2000" dirty="0">
                <a:cs typeface="B Nazanin" pitchFamily="2" charset="-78"/>
              </a:rPr>
              <a:t> اگر والدین </a:t>
            </a:r>
            <a:r>
              <a:rPr lang="fa-IR" sz="2000" dirty="0">
                <a:cs typeface="B Nazanin" pitchFamily="2" charset="-78"/>
              </a:rPr>
              <a:t>،</a:t>
            </a:r>
            <a:r>
              <a:rPr lang="ar-SA" sz="2000" dirty="0">
                <a:cs typeface="B Nazanin" pitchFamily="2" charset="-78"/>
              </a:rPr>
              <a:t>روانشناس</a:t>
            </a:r>
            <a:r>
              <a:rPr lang="fa-IR" sz="2000" dirty="0">
                <a:cs typeface="B Nazanin" pitchFamily="2" charset="-78"/>
              </a:rPr>
              <a:t>ان</a:t>
            </a:r>
            <a:r>
              <a:rPr lang="ar-SA" sz="2000" dirty="0">
                <a:cs typeface="B Nazanin" pitchFamily="2" charset="-78"/>
              </a:rPr>
              <a:t> </a:t>
            </a:r>
            <a:r>
              <a:rPr lang="fa-IR" sz="2000" dirty="0">
                <a:cs typeface="B Nazanin" pitchFamily="2" charset="-78"/>
              </a:rPr>
              <a:t>،</a:t>
            </a:r>
            <a:r>
              <a:rPr lang="ar-SA" sz="2000" dirty="0">
                <a:cs typeface="B Nazanin" pitchFamily="2" charset="-78"/>
              </a:rPr>
              <a:t>معلم</a:t>
            </a:r>
            <a:r>
              <a:rPr lang="fa-IR" sz="2000" dirty="0">
                <a:cs typeface="B Nazanin" pitchFamily="2" charset="-78"/>
              </a:rPr>
              <a:t>ان</a:t>
            </a:r>
            <a:r>
              <a:rPr lang="ar-SA" sz="2000" dirty="0">
                <a:cs typeface="B Nazanin" pitchFamily="2" charset="-78"/>
              </a:rPr>
              <a:t> و مددکار</a:t>
            </a:r>
            <a:r>
              <a:rPr lang="fa-IR" sz="2000" dirty="0">
                <a:cs typeface="B Nazanin" pitchFamily="2" charset="-78"/>
              </a:rPr>
              <a:t>ان</a:t>
            </a:r>
            <a:r>
              <a:rPr lang="ar-SA" sz="2000" dirty="0">
                <a:cs typeface="B Nazanin" pitchFamily="2" charset="-78"/>
              </a:rPr>
              <a:t> در مورد علائم خودکشی </a:t>
            </a:r>
            <a:r>
              <a:rPr lang="ar-SA" sz="2000" b="1" u="sng" dirty="0">
                <a:solidFill>
                  <a:srgbClr val="FF0000"/>
                </a:solidFill>
                <a:cs typeface="B Nazanin" pitchFamily="2" charset="-78"/>
              </a:rPr>
              <a:t>هوشیار باش</a:t>
            </a:r>
            <a:r>
              <a:rPr lang="fa-IR" sz="2000" b="1" u="sng" dirty="0">
                <a:solidFill>
                  <a:srgbClr val="FF0000"/>
                </a:solidFill>
                <a:cs typeface="B Nazanin" pitchFamily="2" charset="-78"/>
              </a:rPr>
              <a:t>ند</a:t>
            </a:r>
            <a:r>
              <a:rPr lang="ar-SA" sz="2000" b="1" u="sng" dirty="0">
                <a:solidFill>
                  <a:srgbClr val="FF0000"/>
                </a:solidFill>
                <a:cs typeface="B Nazanin" pitchFamily="2" charset="-78"/>
              </a:rPr>
              <a:t> سریع </a:t>
            </a:r>
            <a:r>
              <a:rPr lang="ar-SA" sz="2000" dirty="0">
                <a:cs typeface="B Nazanin" pitchFamily="2" charset="-78"/>
              </a:rPr>
              <a:t>می توان</a:t>
            </a:r>
            <a:r>
              <a:rPr lang="fa-IR" sz="2000" dirty="0">
                <a:cs typeface="B Nazanin" pitchFamily="2" charset="-78"/>
              </a:rPr>
              <a:t>ند</a:t>
            </a:r>
            <a:r>
              <a:rPr lang="ar-SA" sz="2000" dirty="0">
                <a:cs typeface="B Nazanin" pitchFamily="2" charset="-78"/>
              </a:rPr>
              <a:t> بفهم</a:t>
            </a:r>
            <a:r>
              <a:rPr lang="fa-IR" sz="2000" dirty="0">
                <a:cs typeface="B Nazanin" pitchFamily="2" charset="-78"/>
              </a:rPr>
              <a:t>ند </a:t>
            </a:r>
            <a:r>
              <a:rPr lang="ar-SA" sz="2000" dirty="0">
                <a:cs typeface="B Nazanin" pitchFamily="2" charset="-78"/>
              </a:rPr>
              <a:t>که </a:t>
            </a:r>
            <a:r>
              <a:rPr lang="ar-SA" sz="2000" b="1" u="sng" dirty="0">
                <a:cs typeface="B Nazanin" pitchFamily="2" charset="-78"/>
              </a:rPr>
              <a:t>فرد می خواهد خودکشی کند </a:t>
            </a:r>
            <a:r>
              <a:rPr lang="ar-SA" sz="2000" dirty="0">
                <a:cs typeface="B Nazanin" pitchFamily="2" charset="-78"/>
              </a:rPr>
              <a:t>و سریع مداخل</a:t>
            </a:r>
            <a:r>
              <a:rPr lang="fa-IR" sz="2000" dirty="0">
                <a:cs typeface="B Nazanin" pitchFamily="2" charset="-78"/>
              </a:rPr>
              <a:t>ه</a:t>
            </a:r>
            <a:r>
              <a:rPr lang="ar-SA" sz="2000" dirty="0">
                <a:cs typeface="B Nazanin" pitchFamily="2" charset="-78"/>
              </a:rPr>
              <a:t> می‌کن</a:t>
            </a:r>
            <a:r>
              <a:rPr lang="fa-IR" sz="2000" dirty="0">
                <a:cs typeface="B Nazanin" pitchFamily="2" charset="-78"/>
              </a:rPr>
              <a:t>ند</a:t>
            </a:r>
          </a:p>
          <a:p>
            <a:pPr algn="just">
              <a:lnSpc>
                <a:spcPct val="150000"/>
              </a:lnSpc>
            </a:pPr>
            <a:r>
              <a:rPr lang="ar-SA" sz="2000" dirty="0">
                <a:cs typeface="B Nazanin" pitchFamily="2" charset="-78"/>
              </a:rPr>
              <a:t>باید این نشانه ها</a:t>
            </a:r>
            <a:r>
              <a:rPr lang="fa-IR" sz="2000" dirty="0">
                <a:cs typeface="B Nazanin" pitchFamily="2" charset="-78"/>
              </a:rPr>
              <a:t> و </a:t>
            </a:r>
            <a:r>
              <a:rPr lang="ar-SA" sz="2000" dirty="0">
                <a:cs typeface="B Nazanin" pitchFamily="2" charset="-78"/>
              </a:rPr>
              <a:t>علائم را هم </a:t>
            </a:r>
            <a:r>
              <a:rPr lang="ar-SA" sz="2000" b="1" u="sng" dirty="0">
                <a:cs typeface="B Nazanin" pitchFamily="2" charset="-78"/>
              </a:rPr>
              <a:t>خودمان بدانیم </a:t>
            </a:r>
            <a:r>
              <a:rPr lang="ar-SA" sz="2000" dirty="0">
                <a:cs typeface="B Nazanin" pitchFamily="2" charset="-78"/>
              </a:rPr>
              <a:t>هم</a:t>
            </a:r>
            <a:r>
              <a:rPr lang="fa-IR" sz="2000" dirty="0">
                <a:cs typeface="B Nazanin" pitchFamily="2" charset="-78"/>
              </a:rPr>
              <a:t> باید </a:t>
            </a:r>
            <a:r>
              <a:rPr lang="ar-SA" sz="2000" dirty="0">
                <a:cs typeface="B Nazanin" pitchFamily="2" charset="-78"/>
              </a:rPr>
              <a:t> به </a:t>
            </a:r>
            <a:r>
              <a:rPr lang="ar-SA" sz="2000" b="1" u="sng" dirty="0">
                <a:cs typeface="B Nazanin" pitchFamily="2" charset="-78"/>
              </a:rPr>
              <a:t>والدین آموزش</a:t>
            </a:r>
            <a:endParaRPr lang="fa-IR" sz="2000" b="1" u="sng" dirty="0">
              <a:cs typeface="B Nazanin" pitchFamily="2" charset="-78"/>
            </a:endParaRPr>
          </a:p>
          <a:p>
            <a:pPr algn="just">
              <a:lnSpc>
                <a:spcPct val="150000"/>
              </a:lnSpc>
            </a:pPr>
            <a:r>
              <a:rPr lang="ar-SA" sz="2000" b="1" u="sng" dirty="0">
                <a:cs typeface="B Nazanin" pitchFamily="2" charset="-78"/>
              </a:rPr>
              <a:t>اما نشانه ها و علائم خودکشی چیست </a:t>
            </a:r>
            <a:r>
              <a:rPr lang="fa-IR" sz="2000" b="1" u="sng" dirty="0">
                <a:cs typeface="B Nazanin" pitchFamily="2" charset="-78"/>
              </a:rPr>
              <a:t>؟</a:t>
            </a:r>
          </a:p>
          <a:p>
            <a:pPr algn="just">
              <a:lnSpc>
                <a:spcPct val="150000"/>
              </a:lnSpc>
            </a:pPr>
            <a:r>
              <a:rPr lang="ar-SA" sz="2000" dirty="0">
                <a:cs typeface="B Nazanin" pitchFamily="2" charset="-78"/>
              </a:rPr>
              <a:t>علائم خودکشی چهار تا است اگر این ۴ علامت را دیدید احتمال دهید نوجوان </a:t>
            </a:r>
            <a:r>
              <a:rPr lang="ar-SA" sz="2000" b="1" u="sng" dirty="0">
                <a:cs typeface="B Nazanin" pitchFamily="2" charset="-78"/>
              </a:rPr>
              <a:t>خودش را بکشد </a:t>
            </a:r>
            <a:endParaRPr lang="fa-IR" sz="2000" b="1" u="sng" dirty="0">
              <a:cs typeface="B Nazanin" pitchFamily="2" charset="-78"/>
            </a:endParaRPr>
          </a:p>
          <a:p>
            <a:pPr algn="just">
              <a:lnSpc>
                <a:spcPct val="150000"/>
              </a:lnSpc>
            </a:pPr>
            <a:r>
              <a:rPr lang="ar-SA" sz="2000" dirty="0">
                <a:cs typeface="B Nazanin" pitchFamily="2" charset="-78"/>
              </a:rPr>
              <a:t>باید این ۴ علامت را </a:t>
            </a:r>
            <a:r>
              <a:rPr lang="ar-SA" sz="2000" u="sng" dirty="0">
                <a:solidFill>
                  <a:srgbClr val="FF0000"/>
                </a:solidFill>
                <a:cs typeface="B Nazanin" pitchFamily="2" charset="-78"/>
              </a:rPr>
              <a:t>به وال</a:t>
            </a:r>
            <a:r>
              <a:rPr lang="fa-IR" sz="2000" u="sng" dirty="0">
                <a:solidFill>
                  <a:srgbClr val="FF0000"/>
                </a:solidFill>
                <a:cs typeface="B Nazanin" pitchFamily="2" charset="-78"/>
              </a:rPr>
              <a:t>د</a:t>
            </a:r>
            <a:r>
              <a:rPr lang="ar-SA" sz="2000" u="sng" dirty="0">
                <a:solidFill>
                  <a:srgbClr val="FF0000"/>
                </a:solidFill>
                <a:cs typeface="B Nazanin" pitchFamily="2" charset="-78"/>
              </a:rPr>
              <a:t> یا فردی که با آن شخص زندگی می کند یا </a:t>
            </a:r>
            <a:r>
              <a:rPr lang="fa-IR" sz="2000" u="sng" dirty="0">
                <a:solidFill>
                  <a:srgbClr val="FF0000"/>
                </a:solidFill>
                <a:cs typeface="B Nazanin" pitchFamily="2" charset="-78"/>
              </a:rPr>
              <a:t>د </a:t>
            </a:r>
            <a:r>
              <a:rPr lang="ar-SA" sz="2000" u="sng" dirty="0">
                <a:solidFill>
                  <a:srgbClr val="FF0000"/>
                </a:solidFill>
                <a:cs typeface="B Nazanin" pitchFamily="2" charset="-78"/>
              </a:rPr>
              <a:t>دهید</a:t>
            </a:r>
            <a:endParaRPr lang="fa-IR" sz="2000" u="sng" dirty="0">
              <a:solidFill>
                <a:srgbClr val="FF0000"/>
              </a:solidFill>
              <a:cs typeface="B Nazanin" pitchFamily="2" charset="-78"/>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u="sng" dirty="0"/>
              <a:t>اما نشانه ها و علائم خودکشی چیست </a:t>
            </a:r>
            <a:r>
              <a:rPr lang="fa-IR" sz="3200" b="1" u="sng" dirty="0"/>
              <a:t>؟</a:t>
            </a:r>
            <a:br>
              <a:rPr lang="fa-IR" sz="3200" b="1" u="sng" dirty="0"/>
            </a:br>
            <a:endParaRPr lang="fa-IR" dirty="0"/>
          </a:p>
        </p:txBody>
      </p:sp>
      <p:sp>
        <p:nvSpPr>
          <p:cNvPr id="3" name="Content Placeholder 2"/>
          <p:cNvSpPr>
            <a:spLocks noGrp="1"/>
          </p:cNvSpPr>
          <p:nvPr>
            <p:ph sz="quarter" idx="1"/>
          </p:nvPr>
        </p:nvSpPr>
        <p:spPr>
          <a:xfrm>
            <a:off x="457200" y="1268760"/>
            <a:ext cx="8075240" cy="5205192"/>
          </a:xfrm>
        </p:spPr>
        <p:txBody>
          <a:bodyPr>
            <a:normAutofit/>
          </a:bodyPr>
          <a:lstStyle/>
          <a:p>
            <a:pPr algn="just">
              <a:lnSpc>
                <a:spcPct val="150000"/>
              </a:lnSpc>
            </a:pPr>
            <a:r>
              <a:rPr lang="fa-IR" sz="1800" dirty="0">
                <a:cs typeface="B Nazanin" pitchFamily="2" charset="-78"/>
              </a:rPr>
              <a:t>1-</a:t>
            </a:r>
            <a:r>
              <a:rPr lang="ar-SA" sz="1800" dirty="0">
                <a:cs typeface="B Nazanin" pitchFamily="2" charset="-78"/>
              </a:rPr>
              <a:t> </a:t>
            </a:r>
            <a:r>
              <a:rPr lang="ar-SA" sz="1800" b="1" u="sng" dirty="0">
                <a:solidFill>
                  <a:srgbClr val="FF0000"/>
                </a:solidFill>
                <a:cs typeface="B Nazanin" pitchFamily="2" charset="-78"/>
              </a:rPr>
              <a:t>علائم احساسی عاطفی</a:t>
            </a:r>
            <a:r>
              <a:rPr lang="fa-IR" sz="1800" b="1" u="sng" dirty="0">
                <a:solidFill>
                  <a:srgbClr val="FF0000"/>
                </a:solidFill>
                <a:cs typeface="B Nazanin" pitchFamily="2" charset="-78"/>
              </a:rPr>
              <a:t> </a:t>
            </a:r>
            <a:r>
              <a:rPr lang="ar-SA" sz="1800" dirty="0">
                <a:cs typeface="B Nazanin" pitchFamily="2" charset="-78"/>
              </a:rPr>
              <a:t>: مثل</a:t>
            </a:r>
            <a:r>
              <a:rPr lang="fa-IR" sz="1800" dirty="0">
                <a:cs typeface="B Nazanin" pitchFamily="2" charset="-78"/>
              </a:rPr>
              <a:t> </a:t>
            </a:r>
            <a:r>
              <a:rPr lang="ar-SA" sz="1800" dirty="0">
                <a:cs typeface="B Nazanin" pitchFamily="2" charset="-78"/>
              </a:rPr>
              <a:t>غمگین</a:t>
            </a:r>
            <a:r>
              <a:rPr lang="fa-IR" sz="1800" dirty="0">
                <a:cs typeface="B Nazanin" pitchFamily="2" charset="-78"/>
              </a:rPr>
              <a:t>ی</a:t>
            </a:r>
            <a:r>
              <a:rPr lang="ar-SA" sz="1800" dirty="0">
                <a:cs typeface="B Nazanin" pitchFamily="2" charset="-78"/>
              </a:rPr>
              <a:t> و ناراحت</a:t>
            </a:r>
            <a:r>
              <a:rPr lang="fa-IR" sz="1800" dirty="0">
                <a:cs typeface="B Nazanin" pitchFamily="2" charset="-78"/>
              </a:rPr>
              <a:t>ی</a:t>
            </a:r>
            <a:r>
              <a:rPr lang="ar-SA" sz="1800" dirty="0">
                <a:cs typeface="B Nazanin" pitchFamily="2" charset="-78"/>
              </a:rPr>
              <a:t> </a:t>
            </a:r>
            <a:r>
              <a:rPr lang="fa-IR" sz="1800" dirty="0">
                <a:cs typeface="B Nazanin" pitchFamily="2" charset="-78"/>
              </a:rPr>
              <a:t>.           </a:t>
            </a:r>
            <a:r>
              <a:rPr lang="ar-SA" sz="1800" dirty="0">
                <a:cs typeface="B Nazanin" pitchFamily="2" charset="-78"/>
              </a:rPr>
              <a:t> جدیداً زود از کوره در می رود</a:t>
            </a:r>
            <a:endParaRPr lang="fa-IR" sz="1800" dirty="0">
              <a:cs typeface="B Nazanin" pitchFamily="2" charset="-78"/>
            </a:endParaRPr>
          </a:p>
          <a:p>
            <a:pPr algn="just">
              <a:lnSpc>
                <a:spcPct val="150000"/>
              </a:lnSpc>
            </a:pPr>
            <a:r>
              <a:rPr lang="ar-SA" sz="1800" dirty="0">
                <a:cs typeface="B Nazanin" pitchFamily="2" charset="-78"/>
              </a:rPr>
              <a:t> احساس ناامیدی می کند </a:t>
            </a:r>
            <a:r>
              <a:rPr lang="fa-IR" sz="1800" dirty="0">
                <a:cs typeface="B Nazanin" pitchFamily="2" charset="-78"/>
              </a:rPr>
              <a:t>                                                 </a:t>
            </a:r>
            <a:r>
              <a:rPr lang="ar-SA" sz="1800" dirty="0">
                <a:cs typeface="B Nazanin" pitchFamily="2" charset="-78"/>
              </a:rPr>
              <a:t>می گوید من بی ارزشم</a:t>
            </a:r>
            <a:endParaRPr lang="fa-IR" sz="1800" dirty="0">
              <a:cs typeface="B Nazanin" pitchFamily="2" charset="-78"/>
            </a:endParaRPr>
          </a:p>
          <a:p>
            <a:pPr algn="just">
              <a:lnSpc>
                <a:spcPct val="150000"/>
              </a:lnSpc>
            </a:pPr>
            <a:r>
              <a:rPr lang="ar-SA" sz="1800" dirty="0">
                <a:cs typeface="B Nazanin" pitchFamily="2" charset="-78"/>
              </a:rPr>
              <a:t> خلق و پایین </a:t>
            </a:r>
            <a:r>
              <a:rPr lang="fa-IR" sz="1800" dirty="0">
                <a:cs typeface="B Nazanin" pitchFamily="2" charset="-78"/>
              </a:rPr>
              <a:t>و</a:t>
            </a:r>
            <a:r>
              <a:rPr lang="ar-SA" sz="1800" dirty="0">
                <a:cs typeface="B Nazanin" pitchFamily="2" charset="-78"/>
              </a:rPr>
              <a:t>نوسان خلق</a:t>
            </a:r>
            <a:r>
              <a:rPr lang="fa-IR" sz="1800" dirty="0">
                <a:cs typeface="B Nazanin" pitchFamily="2" charset="-78"/>
              </a:rPr>
              <a:t>                                       </a:t>
            </a:r>
            <a:r>
              <a:rPr lang="ar-SA" sz="1800" dirty="0">
                <a:cs typeface="B Nazanin" pitchFamily="2" charset="-78"/>
              </a:rPr>
              <a:t> </a:t>
            </a:r>
            <a:r>
              <a:rPr lang="fa-IR" sz="1800" dirty="0">
                <a:cs typeface="B Nazanin" pitchFamily="2" charset="-78"/>
              </a:rPr>
              <a:t>       </a:t>
            </a:r>
          </a:p>
          <a:p>
            <a:pPr algn="just">
              <a:lnSpc>
                <a:spcPct val="150000"/>
              </a:lnSpc>
            </a:pPr>
            <a:r>
              <a:rPr lang="ar-SA" sz="1800" dirty="0">
                <a:cs typeface="B Nazanin" pitchFamily="2" charset="-78"/>
              </a:rPr>
              <a:t>بی کفایتی دارد</a:t>
            </a:r>
            <a:endParaRPr lang="fa-IR" sz="1800" dirty="0">
              <a:cs typeface="B Nazanin" pitchFamily="2" charset="-78"/>
            </a:endParaRPr>
          </a:p>
          <a:p>
            <a:pPr algn="just">
              <a:lnSpc>
                <a:spcPct val="150000"/>
              </a:lnSpc>
            </a:pPr>
            <a:r>
              <a:rPr lang="fa-IR" sz="1800" dirty="0">
                <a:cs typeface="B Nazanin" pitchFamily="2" charset="-78"/>
              </a:rPr>
              <a:t>2-</a:t>
            </a:r>
            <a:r>
              <a:rPr lang="ar-SA" sz="1800" dirty="0">
                <a:solidFill>
                  <a:srgbClr val="FF0000"/>
                </a:solidFill>
                <a:cs typeface="B Nazanin" pitchFamily="2" charset="-78"/>
              </a:rPr>
              <a:t>علائم رفتاری </a:t>
            </a:r>
            <a:r>
              <a:rPr lang="fa-IR" sz="1800" dirty="0">
                <a:solidFill>
                  <a:srgbClr val="FF0000"/>
                </a:solidFill>
                <a:cs typeface="B Nazanin" pitchFamily="2" charset="-78"/>
              </a:rPr>
              <a:t>: </a:t>
            </a:r>
            <a:r>
              <a:rPr lang="ar-SA" sz="1800" dirty="0">
                <a:cs typeface="B Nazanin" pitchFamily="2" charset="-78"/>
              </a:rPr>
              <a:t>تغییرات در رفتار</a:t>
            </a:r>
            <a:r>
              <a:rPr lang="fa-IR" sz="1800" dirty="0">
                <a:cs typeface="B Nazanin" pitchFamily="2" charset="-78"/>
              </a:rPr>
              <a:t>ی</a:t>
            </a:r>
          </a:p>
          <a:p>
            <a:pPr algn="just">
              <a:lnSpc>
                <a:spcPct val="150000"/>
              </a:lnSpc>
            </a:pPr>
            <a:r>
              <a:rPr lang="ar-SA" sz="1800" dirty="0">
                <a:cs typeface="B Nazanin" pitchFamily="2" charset="-78"/>
              </a:rPr>
              <a:t>گوشه گیر</a:t>
            </a:r>
            <a:r>
              <a:rPr lang="fa-IR" sz="1800" dirty="0">
                <a:cs typeface="B Nazanin" pitchFamily="2" charset="-78"/>
              </a:rPr>
              <a:t>ی</a:t>
            </a:r>
          </a:p>
          <a:p>
            <a:pPr algn="just">
              <a:lnSpc>
                <a:spcPct val="150000"/>
              </a:lnSpc>
            </a:pPr>
            <a:r>
              <a:rPr lang="fa-IR" sz="1800" dirty="0">
                <a:cs typeface="B Nazanin" pitchFamily="2" charset="-78"/>
              </a:rPr>
              <a:t>کاهش </a:t>
            </a:r>
            <a:r>
              <a:rPr lang="ar-SA" sz="1800" dirty="0">
                <a:cs typeface="B Nazanin" pitchFamily="2" charset="-78"/>
              </a:rPr>
              <a:t>علائ</a:t>
            </a:r>
            <a:r>
              <a:rPr lang="fa-IR" sz="1800" dirty="0">
                <a:cs typeface="B Nazanin" pitchFamily="2" charset="-78"/>
              </a:rPr>
              <a:t>ق ( نرفتن به </a:t>
            </a:r>
            <a:r>
              <a:rPr lang="ar-SA" sz="1800" dirty="0">
                <a:cs typeface="B Nazanin" pitchFamily="2" charset="-78"/>
              </a:rPr>
              <a:t> باشگاه </a:t>
            </a:r>
            <a:r>
              <a:rPr lang="fa-IR" sz="1800" dirty="0">
                <a:cs typeface="B Nazanin" pitchFamily="2" charset="-78"/>
              </a:rPr>
              <a:t> انجام ندادن بازی های کامپیوتری)</a:t>
            </a:r>
          </a:p>
          <a:p>
            <a:pPr algn="just">
              <a:lnSpc>
                <a:spcPct val="150000"/>
              </a:lnSpc>
            </a:pPr>
            <a:r>
              <a:rPr lang="fa-IR" sz="1800" dirty="0">
                <a:cs typeface="B Nazanin" pitchFamily="2" charset="-78"/>
              </a:rPr>
              <a:t>نوشتن </a:t>
            </a:r>
            <a:r>
              <a:rPr lang="ar-SA" sz="1800" dirty="0">
                <a:cs typeface="B Nazanin" pitchFamily="2" charset="-78"/>
              </a:rPr>
              <a:t>نامه خداحافظی </a:t>
            </a:r>
            <a:r>
              <a:rPr lang="fa-IR" sz="1800" dirty="0">
                <a:cs typeface="B Nazanin" pitchFamily="2" charset="-78"/>
              </a:rPr>
              <a:t>.</a:t>
            </a:r>
            <a:r>
              <a:rPr lang="ar-SA" sz="1800" dirty="0">
                <a:cs typeface="B Nazanin" pitchFamily="2" charset="-78"/>
              </a:rPr>
              <a:t>و سا</a:t>
            </a:r>
            <a:r>
              <a:rPr lang="fa-IR" sz="1800" dirty="0">
                <a:cs typeface="B Nazanin" pitchFamily="2" charset="-78"/>
              </a:rPr>
              <a:t>یلش </a:t>
            </a:r>
            <a:r>
              <a:rPr lang="ar-SA" sz="1800" dirty="0">
                <a:cs typeface="B Nazanin" pitchFamily="2" charset="-78"/>
              </a:rPr>
              <a:t> ر</a:t>
            </a:r>
            <a:r>
              <a:rPr lang="fa-IR" sz="1800" dirty="0">
                <a:cs typeface="B Nazanin" pitchFamily="2" charset="-78"/>
              </a:rPr>
              <a:t>ا</a:t>
            </a:r>
            <a:r>
              <a:rPr lang="ar-SA" sz="1800" dirty="0">
                <a:cs typeface="B Nazanin" pitchFamily="2" charset="-78"/>
              </a:rPr>
              <a:t> به دیگران می</a:t>
            </a:r>
            <a:r>
              <a:rPr lang="fa-IR" sz="1800" dirty="0">
                <a:cs typeface="B Nazanin" pitchFamily="2" charset="-78"/>
              </a:rPr>
              <a:t> </a:t>
            </a:r>
            <a:r>
              <a:rPr lang="ar-SA" sz="1800" dirty="0">
                <a:cs typeface="B Nazanin" pitchFamily="2" charset="-78"/>
              </a:rPr>
              <a:t>بخش</a:t>
            </a:r>
            <a:r>
              <a:rPr lang="fa-IR" sz="1800" dirty="0">
                <a:cs typeface="B Nazanin" pitchFamily="2" charset="-78"/>
              </a:rPr>
              <a:t>د</a:t>
            </a:r>
            <a:r>
              <a:rPr lang="ar-SA" sz="1800" dirty="0">
                <a:cs typeface="B Nazanin" pitchFamily="2" charset="-78"/>
              </a:rPr>
              <a:t> </a:t>
            </a:r>
            <a:endParaRPr lang="fa-IR" sz="1800" dirty="0">
              <a:cs typeface="B Nazanin" pitchFamily="2" charset="-78"/>
            </a:endParaRPr>
          </a:p>
          <a:p>
            <a:pPr algn="just">
              <a:lnSpc>
                <a:spcPct val="150000"/>
              </a:lnSpc>
            </a:pPr>
            <a:r>
              <a:rPr lang="ar-SA" sz="1800" dirty="0">
                <a:cs typeface="B Nazanin" pitchFamily="2" charset="-78"/>
              </a:rPr>
              <a:t>تو اینترنت سرچ چاقو تفنگ ومرگ موش می‌کند </a:t>
            </a:r>
            <a:endParaRPr lang="fa-IR" sz="1800" dirty="0">
              <a:cs typeface="B Nazanin" pitchFamily="2" charset="-78"/>
            </a:endParaRPr>
          </a:p>
          <a:p>
            <a:pPr algn="just">
              <a:lnSpc>
                <a:spcPct val="150000"/>
              </a:lnSpc>
            </a:pPr>
            <a:r>
              <a:rPr lang="fa-IR" sz="1800" dirty="0">
                <a:cs typeface="B Nazanin" pitchFamily="2" charset="-78"/>
              </a:rPr>
              <a:t> </a:t>
            </a:r>
            <a:r>
              <a:rPr lang="ar-SA" sz="1800" dirty="0">
                <a:cs typeface="B Nazanin" pitchFamily="2" charset="-78"/>
              </a:rPr>
              <a:t> از وال</a:t>
            </a:r>
            <a:r>
              <a:rPr lang="fa-IR" sz="1800" dirty="0">
                <a:cs typeface="B Nazanin" pitchFamily="2" charset="-78"/>
              </a:rPr>
              <a:t>د</a:t>
            </a:r>
            <a:r>
              <a:rPr lang="ar-SA" sz="1800" dirty="0">
                <a:cs typeface="B Nazanin" pitchFamily="2" charset="-78"/>
              </a:rPr>
              <a:t> </a:t>
            </a:r>
            <a:r>
              <a:rPr lang="fa-IR" sz="1800" dirty="0">
                <a:cs typeface="B Nazanin" pitchFamily="2" charset="-78"/>
              </a:rPr>
              <a:t>راجع به </a:t>
            </a:r>
            <a:r>
              <a:rPr lang="ar-SA" sz="1800" dirty="0">
                <a:cs typeface="B Nazanin" pitchFamily="2" charset="-78"/>
              </a:rPr>
              <a:t>مرگ موش </a:t>
            </a:r>
            <a:r>
              <a:rPr lang="fa-IR" sz="1800" dirty="0">
                <a:cs typeface="B Nazanin" pitchFamily="2" charset="-78"/>
              </a:rPr>
              <a:t> می پرسه </a:t>
            </a:r>
          </a:p>
          <a:p>
            <a:endParaRPr lang="fa-IR" sz="1800" dirty="0">
              <a:cs typeface="B Nazanin" pitchFamily="2" charset="-78"/>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u="sng" dirty="0"/>
              <a:t>اما نشانه ها و علائم خودکشی چیست </a:t>
            </a:r>
            <a:r>
              <a:rPr lang="fa-IR" sz="3200" b="1" u="sng" dirty="0"/>
              <a:t>؟</a:t>
            </a:r>
            <a:br>
              <a:rPr lang="fa-IR" sz="3200" b="1" u="sng" dirty="0"/>
            </a:br>
            <a:endParaRPr lang="fa-IR" dirty="0"/>
          </a:p>
        </p:txBody>
      </p:sp>
      <p:sp>
        <p:nvSpPr>
          <p:cNvPr id="3" name="Content Placeholder 2"/>
          <p:cNvSpPr>
            <a:spLocks noGrp="1"/>
          </p:cNvSpPr>
          <p:nvPr>
            <p:ph sz="quarter" idx="1"/>
          </p:nvPr>
        </p:nvSpPr>
        <p:spPr>
          <a:xfrm>
            <a:off x="457200" y="1196752"/>
            <a:ext cx="8363272" cy="5277200"/>
          </a:xfrm>
        </p:spPr>
        <p:txBody>
          <a:bodyPr>
            <a:normAutofit fontScale="70000" lnSpcReduction="20000"/>
          </a:bodyPr>
          <a:lstStyle/>
          <a:p>
            <a:pPr algn="just">
              <a:lnSpc>
                <a:spcPct val="170000"/>
              </a:lnSpc>
            </a:pPr>
            <a:r>
              <a:rPr lang="fa-IR" dirty="0">
                <a:cs typeface="B Nazanin" pitchFamily="2" charset="-78"/>
              </a:rPr>
              <a:t>3-</a:t>
            </a:r>
            <a:r>
              <a:rPr lang="ar-SA" dirty="0">
                <a:cs typeface="B Nazanin" pitchFamily="2" charset="-78"/>
              </a:rPr>
              <a:t> </a:t>
            </a:r>
            <a:r>
              <a:rPr lang="ar-SA" dirty="0">
                <a:solidFill>
                  <a:srgbClr val="FF0000"/>
                </a:solidFill>
                <a:cs typeface="B Nazanin" pitchFamily="2" charset="-78"/>
              </a:rPr>
              <a:t>علائم جسمانی </a:t>
            </a:r>
            <a:r>
              <a:rPr lang="fa-IR" dirty="0">
                <a:cs typeface="B Nazanin" pitchFamily="2" charset="-78"/>
              </a:rPr>
              <a:t>:</a:t>
            </a:r>
            <a:r>
              <a:rPr lang="ar-SA" dirty="0">
                <a:cs typeface="B Nazanin" pitchFamily="2" charset="-78"/>
              </a:rPr>
              <a:t>یکسری علائم جسمانی در ظاهرش می بینی</a:t>
            </a:r>
            <a:r>
              <a:rPr lang="fa-IR" dirty="0">
                <a:cs typeface="B Nazanin" pitchFamily="2" charset="-78"/>
              </a:rPr>
              <a:t>د</a:t>
            </a:r>
            <a:r>
              <a:rPr lang="ar-SA" dirty="0">
                <a:cs typeface="B Nazanin" pitchFamily="2" charset="-78"/>
              </a:rPr>
              <a:t> </a:t>
            </a:r>
            <a:endParaRPr lang="fa-IR" dirty="0">
              <a:cs typeface="B Nazanin" pitchFamily="2" charset="-78"/>
            </a:endParaRPr>
          </a:p>
          <a:p>
            <a:pPr algn="just">
              <a:lnSpc>
                <a:spcPct val="150000"/>
              </a:lnSpc>
            </a:pPr>
            <a:r>
              <a:rPr lang="fa-IR" dirty="0">
                <a:cs typeface="B Nazanin" pitchFamily="2" charset="-78"/>
              </a:rPr>
              <a:t>تغییر الگوی</a:t>
            </a:r>
            <a:r>
              <a:rPr lang="ar-SA" dirty="0">
                <a:cs typeface="B Nazanin" pitchFamily="2" charset="-78"/>
              </a:rPr>
              <a:t> خواب </a:t>
            </a:r>
            <a:r>
              <a:rPr lang="fa-IR" dirty="0">
                <a:cs typeface="B Nazanin" pitchFamily="2" charset="-78"/>
              </a:rPr>
              <a:t>.واشتها                                                                  </a:t>
            </a:r>
            <a:r>
              <a:rPr lang="ar-SA" dirty="0">
                <a:cs typeface="B Nazanin" pitchFamily="2" charset="-78"/>
              </a:rPr>
              <a:t> </a:t>
            </a:r>
            <a:r>
              <a:rPr lang="fa-IR" dirty="0">
                <a:cs typeface="B Nazanin" pitchFamily="2" charset="-78"/>
              </a:rPr>
              <a:t>افزایش یا کاهش </a:t>
            </a:r>
            <a:r>
              <a:rPr lang="ar-SA" dirty="0">
                <a:cs typeface="B Nazanin" pitchFamily="2" charset="-78"/>
              </a:rPr>
              <a:t>وزنش </a:t>
            </a:r>
            <a:endParaRPr lang="fa-IR" dirty="0">
              <a:cs typeface="B Nazanin" pitchFamily="2" charset="-78"/>
            </a:endParaRPr>
          </a:p>
          <a:p>
            <a:pPr algn="just">
              <a:lnSpc>
                <a:spcPct val="170000"/>
              </a:lnSpc>
            </a:pPr>
            <a:r>
              <a:rPr lang="ar-SA" dirty="0">
                <a:cs typeface="B Nazanin" pitchFamily="2" charset="-78"/>
              </a:rPr>
              <a:t>به </a:t>
            </a:r>
            <a:r>
              <a:rPr lang="fa-IR" dirty="0">
                <a:cs typeface="B Nazanin" pitchFamily="2" charset="-78"/>
              </a:rPr>
              <a:t>ظاهر</a:t>
            </a:r>
            <a:r>
              <a:rPr lang="ar-SA" dirty="0">
                <a:cs typeface="B Nazanin" pitchFamily="2" charset="-78"/>
              </a:rPr>
              <a:t>پوشش نمی‌رسد</a:t>
            </a:r>
            <a:endParaRPr lang="fa-IR" dirty="0">
              <a:cs typeface="B Nazanin" pitchFamily="2" charset="-78"/>
            </a:endParaRPr>
          </a:p>
          <a:p>
            <a:pPr algn="just">
              <a:lnSpc>
                <a:spcPct val="170000"/>
              </a:lnSpc>
            </a:pPr>
            <a:r>
              <a:rPr lang="ar-SA" dirty="0">
                <a:cs typeface="B Nazanin" pitchFamily="2" charset="-78"/>
              </a:rPr>
              <a:t> ۴ </a:t>
            </a:r>
            <a:r>
              <a:rPr lang="fa-IR" dirty="0">
                <a:cs typeface="B Nazanin" pitchFamily="2" charset="-78"/>
              </a:rPr>
              <a:t>-</a:t>
            </a:r>
            <a:r>
              <a:rPr lang="ar-SA" dirty="0">
                <a:solidFill>
                  <a:srgbClr val="FF0000"/>
                </a:solidFill>
                <a:cs typeface="B Nazanin" pitchFamily="2" charset="-78"/>
              </a:rPr>
              <a:t>علائم شناختی و ذهنی</a:t>
            </a:r>
            <a:r>
              <a:rPr lang="fa-IR" dirty="0">
                <a:solidFill>
                  <a:srgbClr val="FF0000"/>
                </a:solidFill>
                <a:cs typeface="B Nazanin" pitchFamily="2" charset="-78"/>
              </a:rPr>
              <a:t>:</a:t>
            </a:r>
          </a:p>
          <a:p>
            <a:pPr algn="just">
              <a:lnSpc>
                <a:spcPct val="170000"/>
              </a:lnSpc>
            </a:pPr>
            <a:r>
              <a:rPr lang="ar-SA" dirty="0">
                <a:cs typeface="B Nazanin" pitchFamily="2" charset="-78"/>
              </a:rPr>
              <a:t>حوصله ندار</a:t>
            </a:r>
            <a:r>
              <a:rPr lang="fa-IR" dirty="0">
                <a:cs typeface="B Nazanin" pitchFamily="2" charset="-78"/>
              </a:rPr>
              <a:t> </a:t>
            </a:r>
            <a:r>
              <a:rPr lang="ar-SA" dirty="0">
                <a:cs typeface="B Nazanin" pitchFamily="2" charset="-78"/>
              </a:rPr>
              <a:t>م </a:t>
            </a:r>
            <a:r>
              <a:rPr lang="fa-IR" dirty="0">
                <a:cs typeface="B Nazanin" pitchFamily="2" charset="-78"/>
              </a:rPr>
              <a:t>.                                </a:t>
            </a:r>
          </a:p>
          <a:p>
            <a:pPr algn="just">
              <a:lnSpc>
                <a:spcPct val="170000"/>
              </a:lnSpc>
            </a:pPr>
            <a:r>
              <a:rPr lang="fa-IR" dirty="0">
                <a:cs typeface="B Nazanin" pitchFamily="2" charset="-78"/>
              </a:rPr>
              <a:t> </a:t>
            </a:r>
            <a:r>
              <a:rPr lang="ar-SA" dirty="0">
                <a:cs typeface="B Nazanin" pitchFamily="2" charset="-78"/>
              </a:rPr>
              <a:t>فکر های منفی دارم</a:t>
            </a:r>
            <a:r>
              <a:rPr lang="fa-IR" dirty="0">
                <a:cs typeface="B Nazanin" pitchFamily="2" charset="-78"/>
              </a:rPr>
              <a:t>( خود .دیگران. آینده)                        </a:t>
            </a:r>
            <a:r>
              <a:rPr lang="ar-SA" dirty="0">
                <a:cs typeface="B Nazanin" pitchFamily="2" charset="-78"/>
              </a:rPr>
              <a:t> ذهنم مشغول است</a:t>
            </a:r>
            <a:endParaRPr lang="fa-IR" dirty="0">
              <a:cs typeface="B Nazanin" pitchFamily="2" charset="-78"/>
            </a:endParaRPr>
          </a:p>
          <a:p>
            <a:pPr algn="just">
              <a:lnSpc>
                <a:spcPct val="170000"/>
              </a:lnSpc>
            </a:pPr>
            <a:r>
              <a:rPr lang="ar-SA" dirty="0">
                <a:cs typeface="B Nazanin" pitchFamily="2" charset="-78"/>
              </a:rPr>
              <a:t> توجه و ندارم تمرکزم پایین آمده</a:t>
            </a:r>
            <a:endParaRPr lang="fa-IR" dirty="0">
              <a:cs typeface="B Nazanin" pitchFamily="2" charset="-78"/>
            </a:endParaRPr>
          </a:p>
          <a:p>
            <a:pPr algn="just">
              <a:lnSpc>
                <a:spcPct val="170000"/>
              </a:lnSpc>
            </a:pPr>
            <a:r>
              <a:rPr lang="ar-SA" dirty="0">
                <a:cs typeface="B Nazanin" pitchFamily="2" charset="-78"/>
              </a:rPr>
              <a:t> اکثر نوجوانانی که </a:t>
            </a:r>
            <a:r>
              <a:rPr lang="fa-IR" dirty="0">
                <a:cs typeface="B Nazanin" pitchFamily="2" charset="-78"/>
              </a:rPr>
              <a:t>بیان می کنند</a:t>
            </a:r>
            <a:r>
              <a:rPr lang="ar-SA" dirty="0">
                <a:cs typeface="B Nazanin" pitchFamily="2" charset="-78"/>
              </a:rPr>
              <a:t>جدید</a:t>
            </a:r>
            <a:r>
              <a:rPr lang="fa-IR" dirty="0">
                <a:cs typeface="B Nazanin" pitchFamily="2" charset="-78"/>
              </a:rPr>
              <a:t>ا  </a:t>
            </a:r>
            <a:r>
              <a:rPr lang="ar-SA" dirty="0">
                <a:cs typeface="B Nazanin" pitchFamily="2" charset="-78"/>
              </a:rPr>
              <a:t>توجه و تمرکز ندارم نمی توانم درس بخوانم </a:t>
            </a:r>
            <a:r>
              <a:rPr lang="fa-IR" b="1" u="sng" dirty="0">
                <a:cs typeface="B Nazanin" pitchFamily="2" charset="-78"/>
              </a:rPr>
              <a:t>، </a:t>
            </a:r>
            <a:r>
              <a:rPr lang="ar-SA" b="1" u="sng" dirty="0">
                <a:cs typeface="B Nazanin" pitchFamily="2" charset="-78"/>
              </a:rPr>
              <a:t> به افسردگی شک کنید </a:t>
            </a:r>
            <a:r>
              <a:rPr lang="ar-SA" dirty="0">
                <a:cs typeface="B Nazanin" pitchFamily="2" charset="-78"/>
              </a:rPr>
              <a:t>حتی به </a:t>
            </a:r>
            <a:r>
              <a:rPr lang="ar-SA" b="1" u="sng" dirty="0">
                <a:cs typeface="B Nazanin" pitchFamily="2" charset="-78"/>
              </a:rPr>
              <a:t>خودکشی هم شک </a:t>
            </a:r>
            <a:r>
              <a:rPr lang="ar-SA" dirty="0">
                <a:cs typeface="B Nazanin" pitchFamily="2" charset="-78"/>
              </a:rPr>
              <a:t>کنید</a:t>
            </a:r>
            <a:endParaRPr lang="fa-IR" dirty="0">
              <a:cs typeface="B Nazanin" pitchFamily="2" charset="-78"/>
            </a:endParaRPr>
          </a:p>
          <a:p>
            <a:pPr algn="ctr">
              <a:lnSpc>
                <a:spcPct val="170000"/>
              </a:lnSpc>
            </a:pPr>
            <a:r>
              <a:rPr lang="ar-SA" dirty="0">
                <a:cs typeface="B Nazanin" pitchFamily="2" charset="-78"/>
              </a:rPr>
              <a:t> چون افسردگی و خودکشی عموماً </a:t>
            </a:r>
            <a:r>
              <a:rPr lang="ar-SA" b="1" u="sng" dirty="0">
                <a:cs typeface="B Nazanin" pitchFamily="2" charset="-78"/>
              </a:rPr>
              <a:t>با نشانه‌های شناختی همراه </a:t>
            </a:r>
            <a:r>
              <a:rPr lang="ar-SA" dirty="0">
                <a:cs typeface="B Nazanin" pitchFamily="2" charset="-78"/>
              </a:rPr>
              <a:t>هستند</a:t>
            </a:r>
            <a:endParaRPr lang="fa-IR" b="1" u="sng" dirty="0">
              <a:cs typeface="B Nazanin" pitchFamily="2" charset="-78"/>
            </a:endParaRPr>
          </a:p>
          <a:p>
            <a:pPr algn="ctr">
              <a:lnSpc>
                <a:spcPct val="170000"/>
              </a:lnSpc>
            </a:pPr>
            <a:r>
              <a:rPr lang="ar-SA" b="1" u="sng" dirty="0">
                <a:solidFill>
                  <a:srgbClr val="FF0000"/>
                </a:solidFill>
                <a:cs typeface="B Nazanin" pitchFamily="2" charset="-78"/>
              </a:rPr>
              <a:t>خودکشی با علائم خبر می دهد اگر والدین این علائم را بدانند می‌توان</a:t>
            </a:r>
            <a:r>
              <a:rPr lang="fa-IR" b="1" u="sng" dirty="0">
                <a:solidFill>
                  <a:srgbClr val="FF0000"/>
                </a:solidFill>
                <a:cs typeface="B Nazanin" pitchFamily="2" charset="-78"/>
              </a:rPr>
              <a:t>ند</a:t>
            </a:r>
            <a:r>
              <a:rPr lang="ar-SA" b="1" u="sng" dirty="0">
                <a:solidFill>
                  <a:srgbClr val="FF0000"/>
                </a:solidFill>
                <a:cs typeface="B Nazanin" pitchFamily="2" charset="-78"/>
              </a:rPr>
              <a:t> شک کنند. </a:t>
            </a:r>
            <a:endParaRPr lang="en-US" b="1" u="sng" dirty="0">
              <a:solidFill>
                <a:srgbClr val="FF0000"/>
              </a:solidFill>
              <a:cs typeface="B Nazanin" pitchFamily="2" charset="-78"/>
            </a:endParaRPr>
          </a:p>
          <a:p>
            <a:pPr algn="ctr">
              <a:lnSpc>
                <a:spcPct val="170000"/>
              </a:lnSpc>
            </a:pPr>
            <a:endParaRPr lang="fa-IR" b="1" u="sng" dirty="0">
              <a:cs typeface="B Nazanin" pitchFamily="2" charset="-78"/>
            </a:endParaRPr>
          </a:p>
          <a:p>
            <a:pPr algn="just"/>
            <a:endParaRPr lang="fa-IR" dirty="0">
              <a:cs typeface="B Nazanin" pitchFamily="2" charset="-78"/>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400" dirty="0">
                <a:solidFill>
                  <a:srgbClr val="FF0000"/>
                </a:solidFill>
                <a:cs typeface="B Nazanin" pitchFamily="2" charset="-78"/>
              </a:rPr>
              <a:t>باور غلط</a:t>
            </a:r>
            <a:r>
              <a:rPr lang="fa-IR" sz="2400" dirty="0">
                <a:solidFill>
                  <a:srgbClr val="FF0000"/>
                </a:solidFill>
                <a:cs typeface="B Nazanin" pitchFamily="2" charset="-78"/>
              </a:rPr>
              <a:t> ششم : </a:t>
            </a:r>
            <a:br>
              <a:rPr lang="fa-IR" sz="2400" dirty="0">
                <a:solidFill>
                  <a:srgbClr val="FF0000"/>
                </a:solidFill>
                <a:cs typeface="B Nazanin" pitchFamily="2" charset="-78"/>
              </a:rPr>
            </a:br>
            <a:r>
              <a:rPr lang="ar-SA" sz="2400" dirty="0">
                <a:solidFill>
                  <a:srgbClr val="FF0000"/>
                </a:solidFill>
                <a:cs typeface="B Nazanin" pitchFamily="2" charset="-78"/>
              </a:rPr>
              <a:t>اگر کسی افکار خودکشی دارد همیشه </a:t>
            </a:r>
            <a:r>
              <a:rPr lang="ar-SA" sz="2400" u="sng" dirty="0">
                <a:solidFill>
                  <a:schemeClr val="tx1"/>
                </a:solidFill>
                <a:cs typeface="B Nazanin" pitchFamily="2" charset="-78"/>
              </a:rPr>
              <a:t>تا ابد افکار خودکشی </a:t>
            </a:r>
            <a:r>
              <a:rPr lang="fa-IR" sz="2400" u="sng" dirty="0">
                <a:solidFill>
                  <a:schemeClr val="tx1"/>
                </a:solidFill>
                <a:cs typeface="B Nazanin" pitchFamily="2" charset="-78"/>
              </a:rPr>
              <a:t>ادامه </a:t>
            </a:r>
            <a:r>
              <a:rPr lang="ar-SA" sz="2400" u="sng" dirty="0">
                <a:solidFill>
                  <a:schemeClr val="tx1"/>
                </a:solidFill>
                <a:cs typeface="B Nazanin" pitchFamily="2" charset="-78"/>
              </a:rPr>
              <a:t>خواهد </a:t>
            </a:r>
            <a:r>
              <a:rPr lang="ar-SA" sz="2400" dirty="0">
                <a:solidFill>
                  <a:srgbClr val="FF0000"/>
                </a:solidFill>
                <a:cs typeface="B Nazanin" pitchFamily="2" charset="-78"/>
              </a:rPr>
              <a:t>داشت </a:t>
            </a:r>
            <a:endParaRPr lang="fa-IR" sz="2400" dirty="0">
              <a:solidFill>
                <a:srgbClr val="FF0000"/>
              </a:solidFill>
              <a:cs typeface="B Nazanin" pitchFamily="2" charset="-78"/>
            </a:endParaRPr>
          </a:p>
        </p:txBody>
      </p:sp>
      <p:sp>
        <p:nvSpPr>
          <p:cNvPr id="3" name="Content Placeholder 2"/>
          <p:cNvSpPr>
            <a:spLocks noGrp="1"/>
          </p:cNvSpPr>
          <p:nvPr>
            <p:ph sz="quarter" idx="1"/>
          </p:nvPr>
        </p:nvSpPr>
        <p:spPr/>
        <p:txBody>
          <a:bodyPr>
            <a:normAutofit/>
          </a:bodyPr>
          <a:lstStyle/>
          <a:p>
            <a:pPr algn="just">
              <a:lnSpc>
                <a:spcPct val="200000"/>
              </a:lnSpc>
            </a:pPr>
            <a:r>
              <a:rPr lang="en-US" dirty="0">
                <a:cs typeface="B Nazanin" pitchFamily="2" charset="-78"/>
              </a:rPr>
              <a:t> </a:t>
            </a:r>
            <a:r>
              <a:rPr lang="fa-IR" dirty="0">
                <a:cs typeface="B Nazanin" pitchFamily="2" charset="-78"/>
              </a:rPr>
              <a:t>هر فردی ممکن است </a:t>
            </a:r>
            <a:r>
              <a:rPr lang="ar-SA" dirty="0">
                <a:cs typeface="B Nazanin" pitchFamily="2" charset="-78"/>
              </a:rPr>
              <a:t>تو سن نوجوانی افکار خودکشی داشت</a:t>
            </a:r>
            <a:r>
              <a:rPr lang="fa-IR" dirty="0">
                <a:cs typeface="B Nazanin" pitchFamily="2" charset="-78"/>
              </a:rPr>
              <a:t>ه باشد </a:t>
            </a:r>
          </a:p>
          <a:p>
            <a:pPr algn="just">
              <a:lnSpc>
                <a:spcPct val="200000"/>
              </a:lnSpc>
            </a:pPr>
            <a:r>
              <a:rPr lang="fa-IR" dirty="0">
                <a:cs typeface="B Nazanin" pitchFamily="2" charset="-78"/>
              </a:rPr>
              <a:t>ولی </a:t>
            </a:r>
            <a:r>
              <a:rPr lang="ar-SA" dirty="0">
                <a:cs typeface="B Nazanin" pitchFamily="2" charset="-78"/>
              </a:rPr>
              <a:t> الان این افکار را ندا</a:t>
            </a:r>
            <a:r>
              <a:rPr lang="fa-IR" dirty="0">
                <a:cs typeface="B Nazanin" pitchFamily="2" charset="-78"/>
              </a:rPr>
              <a:t>شته باشند </a:t>
            </a:r>
            <a:r>
              <a:rPr lang="ar-SA" dirty="0">
                <a:cs typeface="B Nazanin" pitchFamily="2" charset="-78"/>
              </a:rPr>
              <a:t> حتی </a:t>
            </a:r>
            <a:r>
              <a:rPr lang="fa-IR" dirty="0">
                <a:cs typeface="B Nazanin" pitchFamily="2" charset="-78"/>
              </a:rPr>
              <a:t>ممکن است </a:t>
            </a:r>
            <a:r>
              <a:rPr lang="ar-SA" dirty="0">
                <a:cs typeface="B Nazanin" pitchFamily="2" charset="-78"/>
              </a:rPr>
              <a:t>مسخره </a:t>
            </a:r>
            <a:r>
              <a:rPr lang="fa-IR" dirty="0">
                <a:cs typeface="B Nazanin" pitchFamily="2" charset="-78"/>
              </a:rPr>
              <a:t> کنند وبگویند</a:t>
            </a:r>
            <a:r>
              <a:rPr lang="ar-SA" dirty="0">
                <a:cs typeface="B Nazanin" pitchFamily="2" charset="-78"/>
              </a:rPr>
              <a:t> اون موقع چقدر بچه بودیم</a:t>
            </a:r>
            <a:endParaRPr lang="fa-IR" dirty="0">
              <a:cs typeface="B Nazanin" pitchFamily="2" charset="-78"/>
            </a:endParaRPr>
          </a:p>
          <a:p>
            <a:pPr algn="just">
              <a:lnSpc>
                <a:spcPct val="200000"/>
              </a:lnSpc>
            </a:pPr>
            <a:r>
              <a:rPr lang="ar-SA" dirty="0">
                <a:cs typeface="B Nazanin" pitchFamily="2" charset="-78"/>
              </a:rPr>
              <a:t> افکار </a:t>
            </a:r>
            <a:r>
              <a:rPr lang="ar-SA" dirty="0">
                <a:solidFill>
                  <a:srgbClr val="FF0000"/>
                </a:solidFill>
                <a:cs typeface="B Nazanin" pitchFamily="2" charset="-78"/>
              </a:rPr>
              <a:t>خودکشی </a:t>
            </a:r>
            <a:r>
              <a:rPr lang="ar-SA" u="sng" dirty="0">
                <a:solidFill>
                  <a:srgbClr val="FF0000"/>
                </a:solidFill>
                <a:cs typeface="B Nazanin" pitchFamily="2" charset="-78"/>
              </a:rPr>
              <a:t>مقطع زمانی خاصی </a:t>
            </a:r>
            <a:r>
              <a:rPr lang="ar-SA" dirty="0">
                <a:cs typeface="B Nazanin" pitchFamily="2" charset="-78"/>
              </a:rPr>
              <a:t>دارد و اگر مداخله صحیح انجام شود </a:t>
            </a:r>
            <a:r>
              <a:rPr lang="ar-SA" u="sng" dirty="0">
                <a:solidFill>
                  <a:srgbClr val="FF0000"/>
                </a:solidFill>
                <a:cs typeface="B Nazanin" pitchFamily="2" charset="-78"/>
              </a:rPr>
              <a:t>پشت سر گذاشته </a:t>
            </a:r>
            <a:r>
              <a:rPr lang="ar-SA" dirty="0">
                <a:cs typeface="B Nazanin" pitchFamily="2" charset="-78"/>
              </a:rPr>
              <a:t>می</a:t>
            </a:r>
            <a:r>
              <a:rPr lang="fa-IR" dirty="0">
                <a:cs typeface="B Nazanin" pitchFamily="2" charset="-78"/>
              </a:rPr>
              <a:t> </a:t>
            </a:r>
            <a:r>
              <a:rPr lang="ar-SA" dirty="0">
                <a:cs typeface="B Nazanin" pitchFamily="2" charset="-78"/>
              </a:rPr>
              <a:t>شود،  </a:t>
            </a:r>
            <a:endParaRPr lang="fa-IR" dirty="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a:xfrm>
            <a:off x="457200" y="1600200"/>
            <a:ext cx="8003232" cy="4873752"/>
          </a:xfrm>
        </p:spPr>
        <p:txBody>
          <a:bodyPr>
            <a:normAutofit/>
          </a:bodyPr>
          <a:lstStyle/>
          <a:p>
            <a:pPr algn="just">
              <a:lnSpc>
                <a:spcPct val="150000"/>
              </a:lnSpc>
            </a:pPr>
            <a:r>
              <a:rPr lang="ar-SA" sz="2000" dirty="0">
                <a:cs typeface="B Nazanin" pitchFamily="2" charset="-78"/>
              </a:rPr>
              <a:t>و برخی از نوجوانان گل و ماری جوانا مصرف می کنند نمی‌دانند این دو ماده مخدر است </a:t>
            </a:r>
            <a:r>
              <a:rPr lang="fa-IR" sz="2000" dirty="0">
                <a:cs typeface="B Nazanin" pitchFamily="2" charset="-78"/>
              </a:rPr>
              <a:t>چون </a:t>
            </a:r>
            <a:r>
              <a:rPr lang="ar-SA" sz="2000" dirty="0">
                <a:cs typeface="B Nazanin" pitchFamily="2" charset="-78"/>
              </a:rPr>
              <a:t>در این زمینه اطلاعات ندارند اما خودشان </a:t>
            </a:r>
            <a:r>
              <a:rPr lang="ar-SA" sz="2000" dirty="0">
                <a:solidFill>
                  <a:srgbClr val="FF0000"/>
                </a:solidFill>
                <a:cs typeface="B Nazanin" pitchFamily="2" charset="-78"/>
              </a:rPr>
              <a:t>آگاهانه مصرف </a:t>
            </a:r>
            <a:r>
              <a:rPr lang="ar-SA" sz="2000" dirty="0">
                <a:cs typeface="B Nazanin" pitchFamily="2" charset="-78"/>
              </a:rPr>
              <a:t>می کنند یعنی عامدانه و آگاهانه مصرف می‌کنند </a:t>
            </a:r>
            <a:endParaRPr lang="fa-IR" sz="2000" dirty="0">
              <a:cs typeface="B Nazanin" pitchFamily="2" charset="-78"/>
            </a:endParaRPr>
          </a:p>
          <a:p>
            <a:pPr algn="just">
              <a:lnSpc>
                <a:spcPct val="150000"/>
              </a:lnSpc>
            </a:pPr>
            <a:r>
              <a:rPr lang="ar-SA" sz="2000" dirty="0">
                <a:cs typeface="B Nazanin" pitchFamily="2" charset="-78"/>
              </a:rPr>
              <a:t>ممکن است </a:t>
            </a:r>
            <a:r>
              <a:rPr lang="ar-SA" sz="2000" dirty="0">
                <a:solidFill>
                  <a:srgbClr val="FF0000"/>
                </a:solidFill>
                <a:cs typeface="B Nazanin" pitchFamily="2" charset="-78"/>
              </a:rPr>
              <a:t>بینش و آگاهی آنها کامل </a:t>
            </a:r>
            <a:r>
              <a:rPr lang="ar-SA" sz="2000" dirty="0">
                <a:cs typeface="B Nazanin" pitchFamily="2" charset="-78"/>
              </a:rPr>
              <a:t>نباشد اما کسی به زور گل یا ماری جوانا را به آنها تعارف نکرده است یا برای مصرف نداده است پس هر گونه  رفتاری که آگاهانه باعث آسیب به خود شود رفتاری خود آسیب رسان است</a:t>
            </a:r>
            <a:endParaRPr lang="fa-IR" sz="2000" dirty="0">
              <a:cs typeface="B Nazanin" pitchFamily="2" charset="-78"/>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7571184" cy="580926"/>
          </a:xfrm>
        </p:spPr>
        <p:txBody>
          <a:bodyPr>
            <a:normAutofit fontScale="90000"/>
          </a:bodyPr>
          <a:lstStyle/>
          <a:p>
            <a:pPr algn="ctr"/>
            <a:r>
              <a:rPr lang="ar-SA" b="1" dirty="0">
                <a:cs typeface="B Nazanin" pitchFamily="2" charset="-78"/>
              </a:rPr>
              <a:t>باور غلط </a:t>
            </a:r>
            <a:r>
              <a:rPr lang="fa-IR" b="1" dirty="0">
                <a:cs typeface="B Nazanin" pitchFamily="2" charset="-78"/>
              </a:rPr>
              <a:t>هفتم :</a:t>
            </a:r>
            <a:r>
              <a:rPr lang="ar-SA" b="1" dirty="0">
                <a:cs typeface="B Nazanin" pitchFamily="2" charset="-78"/>
              </a:rPr>
              <a:t> اگر کسی از بحران خودکشی خارج شد </a:t>
            </a:r>
            <a:r>
              <a:rPr lang="ar-SA" b="1" u="sng" dirty="0">
                <a:solidFill>
                  <a:srgbClr val="FF0000"/>
                </a:solidFill>
                <a:cs typeface="B Nazanin" pitchFamily="2" charset="-78"/>
              </a:rPr>
              <a:t>و دیگر خطر خودکشی وجود ندارد،  </a:t>
            </a:r>
            <a:br>
              <a:rPr lang="fa-IR" b="1" u="sng" dirty="0">
                <a:solidFill>
                  <a:srgbClr val="FF0000"/>
                </a:solidFill>
                <a:cs typeface="B Nazanin" pitchFamily="2" charset="-78"/>
              </a:rPr>
            </a:br>
            <a:endParaRPr lang="fa-IR" b="1" dirty="0"/>
          </a:p>
        </p:txBody>
      </p:sp>
      <p:sp>
        <p:nvSpPr>
          <p:cNvPr id="3" name="Content Placeholder 2"/>
          <p:cNvSpPr>
            <a:spLocks noGrp="1"/>
          </p:cNvSpPr>
          <p:nvPr>
            <p:ph sz="quarter" idx="1"/>
          </p:nvPr>
        </p:nvSpPr>
        <p:spPr>
          <a:xfrm>
            <a:off x="1259632" y="2060848"/>
            <a:ext cx="6675512" cy="4297688"/>
          </a:xfrm>
        </p:spPr>
        <p:txBody>
          <a:bodyPr>
            <a:normAutofit/>
          </a:bodyPr>
          <a:lstStyle/>
          <a:p>
            <a:pPr algn="just">
              <a:lnSpc>
                <a:spcPct val="200000"/>
              </a:lnSpc>
            </a:pPr>
            <a:r>
              <a:rPr lang="ar-SA" dirty="0">
                <a:cs typeface="B Nazanin" pitchFamily="2" charset="-78"/>
              </a:rPr>
              <a:t>والد </a:t>
            </a:r>
            <a:r>
              <a:rPr lang="fa-IR" dirty="0">
                <a:cs typeface="B Nazanin" pitchFamily="2" charset="-78"/>
              </a:rPr>
              <a:t>:</a:t>
            </a:r>
            <a:r>
              <a:rPr lang="ar-SA" dirty="0">
                <a:cs typeface="B Nazanin" pitchFamily="2" charset="-78"/>
              </a:rPr>
              <a:t>پسرم یک بار خودکشی کرد دیگر به غلط کرد</a:t>
            </a:r>
            <a:r>
              <a:rPr lang="fa-IR" dirty="0">
                <a:cs typeface="B Nazanin" pitchFamily="2" charset="-78"/>
              </a:rPr>
              <a:t>ن</a:t>
            </a:r>
            <a:r>
              <a:rPr lang="ar-SA" dirty="0">
                <a:cs typeface="B Nazanin" pitchFamily="2" charset="-78"/>
              </a:rPr>
              <a:t> افتاده است </a:t>
            </a:r>
            <a:endParaRPr lang="fa-IR" dirty="0">
              <a:cs typeface="B Nazanin" pitchFamily="2" charset="-78"/>
            </a:endParaRPr>
          </a:p>
          <a:p>
            <a:pPr algn="just">
              <a:lnSpc>
                <a:spcPct val="200000"/>
              </a:lnSpc>
            </a:pPr>
            <a:r>
              <a:rPr lang="ar-SA" dirty="0">
                <a:cs typeface="B Nazanin" pitchFamily="2" charset="-78"/>
              </a:rPr>
              <a:t>بگوی</a:t>
            </a:r>
            <a:r>
              <a:rPr lang="fa-IR" dirty="0">
                <a:cs typeface="B Nazanin" pitchFamily="2" charset="-78"/>
              </a:rPr>
              <a:t>ی</a:t>
            </a:r>
            <a:r>
              <a:rPr lang="ar-SA" dirty="0">
                <a:cs typeface="B Nazanin" pitchFamily="2" charset="-78"/>
              </a:rPr>
              <a:t>د </a:t>
            </a:r>
            <a:r>
              <a:rPr lang="fa-IR" dirty="0">
                <a:cs typeface="B Nazanin" pitchFamily="2" charset="-78"/>
              </a:rPr>
              <a:t>: </a:t>
            </a:r>
            <a:r>
              <a:rPr lang="ar-SA" dirty="0">
                <a:cs typeface="B Nazanin" pitchFamily="2" charset="-78"/>
              </a:rPr>
              <a:t>خیر اگر کسی خودکشی کرد </a:t>
            </a:r>
            <a:r>
              <a:rPr lang="ar-SA" u="sng" dirty="0">
                <a:cs typeface="B Nazanin" pitchFamily="2" charset="-78"/>
              </a:rPr>
              <a:t>ریسک خطر خودکشی در وجود دارد </a:t>
            </a:r>
            <a:r>
              <a:rPr lang="ar-SA" dirty="0">
                <a:cs typeface="B Nazanin" pitchFamily="2" charset="-78"/>
              </a:rPr>
              <a:t>باید مراقبت های روتین را انجام دهی</a:t>
            </a:r>
            <a:r>
              <a:rPr lang="fa-IR" dirty="0">
                <a:cs typeface="B Nazanin" pitchFamily="2" charset="-78"/>
              </a:rPr>
              <a:t>د</a:t>
            </a:r>
            <a:r>
              <a:rPr lang="ar-SA" dirty="0">
                <a:cs typeface="B Nazanin" pitchFamily="2" charset="-78"/>
              </a:rPr>
              <a:t> </a:t>
            </a:r>
            <a:r>
              <a:rPr lang="fa-IR" dirty="0">
                <a:cs typeface="B Nazanin" pitchFamily="2" charset="-78"/>
              </a:rPr>
              <a:t>.</a:t>
            </a:r>
            <a:endParaRPr lang="fa-IR"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pPr algn="just">
              <a:lnSpc>
                <a:spcPct val="150000"/>
              </a:lnSpc>
            </a:pPr>
            <a:r>
              <a:rPr lang="ar-SA" dirty="0">
                <a:cs typeface="B Nazanin" pitchFamily="2" charset="-78"/>
              </a:rPr>
              <a:t>باید به عنوان روان درمانگر</a:t>
            </a:r>
            <a:r>
              <a:rPr lang="fa-IR" dirty="0">
                <a:cs typeface="B Nazanin" pitchFamily="2" charset="-78"/>
              </a:rPr>
              <a:t>:</a:t>
            </a:r>
          </a:p>
          <a:p>
            <a:pPr algn="just">
              <a:lnSpc>
                <a:spcPct val="150000"/>
              </a:lnSpc>
            </a:pPr>
            <a:r>
              <a:rPr lang="ar-SA" dirty="0">
                <a:cs typeface="B Nazanin" pitchFamily="2" charset="-78"/>
              </a:rPr>
              <a:t> این باورهای غلط را </a:t>
            </a:r>
            <a:r>
              <a:rPr lang="fa-IR" dirty="0">
                <a:cs typeface="B Nazanin" pitchFamily="2" charset="-78"/>
              </a:rPr>
              <a:t>در خودو </a:t>
            </a:r>
            <a:r>
              <a:rPr lang="ar-SA" dirty="0">
                <a:cs typeface="B Nazanin" pitchFamily="2" charset="-78"/>
              </a:rPr>
              <a:t>در والدین نیز </a:t>
            </a:r>
            <a:r>
              <a:rPr lang="ar-SA" u="sng" dirty="0">
                <a:solidFill>
                  <a:srgbClr val="FF0000"/>
                </a:solidFill>
                <a:cs typeface="B Nazanin" pitchFamily="2" charset="-78"/>
              </a:rPr>
              <a:t>اصلاح </a:t>
            </a:r>
            <a:r>
              <a:rPr lang="ar-SA" dirty="0">
                <a:cs typeface="B Nazanin" pitchFamily="2" charset="-78"/>
              </a:rPr>
              <a:t>کنیم</a:t>
            </a:r>
            <a:endParaRPr lang="fa-IR" dirty="0">
              <a:cs typeface="B Nazanin" pitchFamily="2" charset="-78"/>
            </a:endParaRPr>
          </a:p>
          <a:p>
            <a:pPr algn="just">
              <a:lnSpc>
                <a:spcPct val="150000"/>
              </a:lnSpc>
            </a:pPr>
            <a:r>
              <a:rPr lang="ar-SA" dirty="0">
                <a:cs typeface="B Nazanin" pitchFamily="2" charset="-78"/>
              </a:rPr>
              <a:t>به محض اینکه والدین این باورهای غلط را دارند همان جا وارد شوید و مداخله و اصلاح کنید</a:t>
            </a:r>
            <a:endParaRPr lang="fa-IR" dirty="0">
              <a:cs typeface="B Nazanin" pitchFamily="2" charset="-78"/>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lnSpcReduction="10000"/>
          </a:bodyPr>
          <a:lstStyle/>
          <a:p>
            <a:pPr algn="just">
              <a:lnSpc>
                <a:spcPct val="150000"/>
              </a:lnSpc>
            </a:pPr>
            <a:r>
              <a:rPr lang="ar-SA" dirty="0">
                <a:cs typeface="B Nazanin" pitchFamily="2" charset="-78"/>
              </a:rPr>
              <a:t>مرور </a:t>
            </a:r>
            <a:r>
              <a:rPr lang="fa-IR" dirty="0">
                <a:cs typeface="B Nazanin" pitchFamily="2" charset="-78"/>
              </a:rPr>
              <a:t>:</a:t>
            </a:r>
          </a:p>
          <a:p>
            <a:pPr algn="just">
              <a:lnSpc>
                <a:spcPct val="150000"/>
              </a:lnSpc>
            </a:pPr>
            <a:r>
              <a:rPr lang="ar-SA" dirty="0">
                <a:cs typeface="B Nazanin" pitchFamily="2" charset="-78"/>
              </a:rPr>
              <a:t> </a:t>
            </a:r>
            <a:r>
              <a:rPr lang="fa-IR" dirty="0">
                <a:cs typeface="B Nazanin" pitchFamily="2" charset="-78"/>
              </a:rPr>
              <a:t>مدا خله فوری </a:t>
            </a:r>
          </a:p>
          <a:p>
            <a:pPr algn="just">
              <a:lnSpc>
                <a:spcPct val="150000"/>
              </a:lnSpc>
            </a:pPr>
            <a:r>
              <a:rPr lang="ar-SA" dirty="0">
                <a:cs typeface="B Nazanin" pitchFamily="2" charset="-78"/>
              </a:rPr>
              <a:t> انواع خودکشی </a:t>
            </a:r>
            <a:endParaRPr lang="fa-IR" dirty="0">
              <a:cs typeface="B Nazanin" pitchFamily="2" charset="-78"/>
            </a:endParaRPr>
          </a:p>
          <a:p>
            <a:pPr algn="just">
              <a:lnSpc>
                <a:spcPct val="150000"/>
              </a:lnSpc>
            </a:pPr>
            <a:r>
              <a:rPr lang="ar-SA" dirty="0">
                <a:cs typeface="B Nazanin" pitchFamily="2" charset="-78"/>
              </a:rPr>
              <a:t> مداخله در تهدید به خودکشی و </a:t>
            </a:r>
            <a:r>
              <a:rPr lang="fa-IR" dirty="0">
                <a:cs typeface="B Nazanin" pitchFamily="2" charset="-78"/>
              </a:rPr>
              <a:t>ژست</a:t>
            </a:r>
            <a:r>
              <a:rPr lang="ar-SA" dirty="0">
                <a:cs typeface="B Nazanin" pitchFamily="2" charset="-78"/>
              </a:rPr>
              <a:t> به خودکشی </a:t>
            </a:r>
            <a:endParaRPr lang="fa-IR" dirty="0">
              <a:cs typeface="B Nazanin" pitchFamily="2" charset="-78"/>
            </a:endParaRPr>
          </a:p>
          <a:p>
            <a:pPr algn="just">
              <a:lnSpc>
                <a:spcPct val="150000"/>
              </a:lnSpc>
            </a:pPr>
            <a:r>
              <a:rPr lang="fa-IR" dirty="0">
                <a:cs typeface="B Nazanin" pitchFamily="2" charset="-78"/>
              </a:rPr>
              <a:t>پروتکل سازمان جهانی بهداشت </a:t>
            </a:r>
          </a:p>
          <a:p>
            <a:pPr algn="just">
              <a:lnSpc>
                <a:spcPct val="150000"/>
              </a:lnSpc>
            </a:pPr>
            <a:r>
              <a:rPr lang="ar-SA" dirty="0">
                <a:cs typeface="B Nazanin" pitchFamily="2" charset="-78"/>
              </a:rPr>
              <a:t>عوامل خودکشی</a:t>
            </a:r>
            <a:endParaRPr lang="fa-IR" dirty="0">
              <a:cs typeface="B Nazanin" pitchFamily="2" charset="-78"/>
            </a:endParaRPr>
          </a:p>
          <a:p>
            <a:pPr algn="just">
              <a:lnSpc>
                <a:spcPct val="150000"/>
              </a:lnSpc>
            </a:pPr>
            <a:r>
              <a:rPr lang="fa-IR" dirty="0">
                <a:cs typeface="B Nazanin" pitchFamily="2" charset="-78"/>
              </a:rPr>
              <a:t>چگونه والدین را درجریان افکار خودکشی قرار دهیم</a:t>
            </a:r>
          </a:p>
          <a:p>
            <a:pPr algn="just">
              <a:lnSpc>
                <a:spcPct val="150000"/>
              </a:lnSpc>
            </a:pPr>
            <a:r>
              <a:rPr lang="ar-SA" dirty="0">
                <a:cs typeface="B Nazanin" pitchFamily="2" charset="-78"/>
              </a:rPr>
              <a:t>باورهای غلط </a:t>
            </a:r>
            <a:r>
              <a:rPr lang="fa-IR" dirty="0">
                <a:cs typeface="B Nazanin" pitchFamily="2" charset="-78"/>
              </a:rPr>
              <a:t>که مانع کمک ومداخله فوری می شود </a:t>
            </a:r>
          </a:p>
          <a:p>
            <a:pPr algn="just">
              <a:lnSpc>
                <a:spcPct val="150000"/>
              </a:lnSpc>
            </a:pPr>
            <a:endParaRPr lang="fa-IR" dirty="0">
              <a:cs typeface="B Nazanin" pitchFamily="2" charset="-78"/>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راهکارها </a:t>
            </a:r>
            <a:r>
              <a:rPr lang="fa-IR" dirty="0">
                <a:cs typeface="B Nazanin" pitchFamily="2" charset="-78"/>
              </a:rPr>
              <a:t>ی مداخله در خودکشی </a:t>
            </a:r>
            <a:endParaRPr lang="fa-IR" dirty="0"/>
          </a:p>
        </p:txBody>
      </p:sp>
      <p:sp>
        <p:nvSpPr>
          <p:cNvPr id="3" name="Content Placeholder 2"/>
          <p:cNvSpPr>
            <a:spLocks noGrp="1"/>
          </p:cNvSpPr>
          <p:nvPr>
            <p:ph sz="quarter" idx="1"/>
          </p:nvPr>
        </p:nvSpPr>
        <p:spPr/>
        <p:txBody>
          <a:bodyPr/>
          <a:lstStyle/>
          <a:p>
            <a:pPr algn="just">
              <a:lnSpc>
                <a:spcPct val="200000"/>
              </a:lnSpc>
            </a:pPr>
            <a:r>
              <a:rPr lang="ar-SA" dirty="0">
                <a:cs typeface="B Nazanin" pitchFamily="2" charset="-78"/>
              </a:rPr>
              <a:t>به دو دسته </a:t>
            </a:r>
            <a:r>
              <a:rPr lang="fa-IR" dirty="0">
                <a:cs typeface="B Nazanin" pitchFamily="2" charset="-78"/>
              </a:rPr>
              <a:t>: </a:t>
            </a:r>
          </a:p>
          <a:p>
            <a:pPr algn="just">
              <a:lnSpc>
                <a:spcPct val="200000"/>
              </a:lnSpc>
            </a:pPr>
            <a:r>
              <a:rPr lang="ar-SA" dirty="0">
                <a:cs typeface="B Nazanin" pitchFamily="2" charset="-78"/>
              </a:rPr>
              <a:t>راهکار مختص والدین </a:t>
            </a:r>
            <a:endParaRPr lang="fa-IR" dirty="0">
              <a:cs typeface="B Nazanin" pitchFamily="2" charset="-78"/>
            </a:endParaRPr>
          </a:p>
          <a:p>
            <a:pPr algn="just">
              <a:lnSpc>
                <a:spcPct val="200000"/>
              </a:lnSpc>
            </a:pPr>
            <a:r>
              <a:rPr lang="ar-SA" dirty="0">
                <a:cs typeface="B Nazanin" pitchFamily="2" charset="-78"/>
              </a:rPr>
              <a:t>راهکار مختص فرد</a:t>
            </a:r>
            <a:endParaRPr lang="fa-IR"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dirty="0">
                <a:cs typeface="B Nazanin" pitchFamily="2" charset="-78"/>
              </a:rPr>
            </a:br>
            <a:r>
              <a:rPr lang="ar-SA" dirty="0">
                <a:cs typeface="B Nazanin" pitchFamily="2" charset="-78"/>
              </a:rPr>
              <a:t>والدین در هنگام بحران خودکشی چه کار باید بکنند </a:t>
            </a:r>
            <a:endParaRPr lang="fa-IR" dirty="0">
              <a:cs typeface="B Nazanin" pitchFamily="2" charset="-78"/>
            </a:endParaRPr>
          </a:p>
        </p:txBody>
      </p:sp>
      <p:sp>
        <p:nvSpPr>
          <p:cNvPr id="3" name="Content Placeholder 2"/>
          <p:cNvSpPr>
            <a:spLocks noGrp="1"/>
          </p:cNvSpPr>
          <p:nvPr>
            <p:ph sz="quarter" idx="1"/>
          </p:nvPr>
        </p:nvSpPr>
        <p:spPr>
          <a:xfrm>
            <a:off x="457200" y="1600200"/>
            <a:ext cx="8075240" cy="4873752"/>
          </a:xfrm>
        </p:spPr>
        <p:txBody>
          <a:bodyPr>
            <a:normAutofit/>
          </a:bodyPr>
          <a:lstStyle/>
          <a:p>
            <a:pPr algn="just">
              <a:lnSpc>
                <a:spcPct val="170000"/>
              </a:lnSpc>
            </a:pPr>
            <a:r>
              <a:rPr lang="ar-SA" dirty="0">
                <a:cs typeface="B Nazanin" pitchFamily="2" charset="-78"/>
              </a:rPr>
              <a:t>این موارد را باید به والدین یا مراقبین فرد </a:t>
            </a:r>
            <a:r>
              <a:rPr lang="ar-SA" dirty="0">
                <a:solidFill>
                  <a:srgbClr val="FF0000"/>
                </a:solidFill>
                <a:cs typeface="B Nazanin" pitchFamily="2" charset="-78"/>
              </a:rPr>
              <a:t>آموزش دهیم </a:t>
            </a:r>
            <a:endParaRPr lang="en-US" dirty="0">
              <a:solidFill>
                <a:srgbClr val="FF0000"/>
              </a:solidFill>
              <a:cs typeface="B Nazanin" pitchFamily="2" charset="-78"/>
            </a:endParaRPr>
          </a:p>
          <a:p>
            <a:pPr algn="just">
              <a:lnSpc>
                <a:spcPct val="170000"/>
              </a:lnSpc>
            </a:pPr>
            <a:r>
              <a:rPr lang="ar-SA" dirty="0">
                <a:cs typeface="B Nazanin" pitchFamily="2" charset="-78"/>
              </a:rPr>
              <a:t>خودکشی و خودزنی یک رفتار</a:t>
            </a:r>
            <a:r>
              <a:rPr lang="ar-SA" b="1" u="sng" dirty="0">
                <a:cs typeface="B Nazanin" pitchFamily="2" charset="-78"/>
              </a:rPr>
              <a:t> حل مسئله </a:t>
            </a:r>
            <a:r>
              <a:rPr lang="ar-SA" dirty="0">
                <a:cs typeface="B Nazanin" pitchFamily="2" charset="-78"/>
              </a:rPr>
              <a:t>است کلاً رفتارهای خود آسیب رسان رفتار حل مسئله هستند </a:t>
            </a:r>
            <a:endParaRPr lang="fa-IR" dirty="0">
              <a:cs typeface="B Nazanin" pitchFamily="2" charset="-78"/>
            </a:endParaRPr>
          </a:p>
          <a:p>
            <a:pPr algn="just">
              <a:lnSpc>
                <a:spcPct val="170000"/>
              </a:lnSpc>
            </a:pPr>
            <a:r>
              <a:rPr lang="ar-SA" dirty="0">
                <a:cs typeface="B Nazanin" pitchFamily="2" charset="-78"/>
              </a:rPr>
              <a:t>دل</a:t>
            </a:r>
            <a:r>
              <a:rPr lang="fa-IR" dirty="0">
                <a:cs typeface="B Nazanin" pitchFamily="2" charset="-78"/>
              </a:rPr>
              <a:t>ا</a:t>
            </a:r>
            <a:r>
              <a:rPr lang="ar-SA" dirty="0">
                <a:cs typeface="B Nazanin" pitchFamily="2" charset="-78"/>
              </a:rPr>
              <a:t>یل اصلی  خودکشی و خودزنی</a:t>
            </a:r>
            <a:r>
              <a:rPr lang="fa-IR" dirty="0">
                <a:cs typeface="B Nazanin" pitchFamily="2" charset="-78"/>
              </a:rPr>
              <a:t>فرد یا  </a:t>
            </a:r>
            <a:r>
              <a:rPr lang="ar-SA" dirty="0">
                <a:cs typeface="B Nazanin" pitchFamily="2" charset="-78"/>
              </a:rPr>
              <a:t>نوجوان</a:t>
            </a:r>
            <a:endParaRPr lang="fa-IR" dirty="0">
              <a:cs typeface="B Nazanin" pitchFamily="2" charset="-78"/>
            </a:endParaRPr>
          </a:p>
          <a:p>
            <a:pPr algn="just">
              <a:lnSpc>
                <a:spcPct val="170000"/>
              </a:lnSpc>
            </a:pPr>
            <a:r>
              <a:rPr lang="fa-IR" dirty="0">
                <a:cs typeface="B Nazanin" pitchFamily="2" charset="-78"/>
              </a:rPr>
              <a:t>1-</a:t>
            </a:r>
            <a:r>
              <a:rPr lang="ar-SA" dirty="0">
                <a:cs typeface="B Nazanin" pitchFamily="2" charset="-78"/>
              </a:rPr>
              <a:t> وقتی نوجوان از موقعیت ناخوشایند خارج می‌شود و اضطراب و افسردگی دارند</a:t>
            </a:r>
            <a:endParaRPr lang="fa-IR" dirty="0">
              <a:cs typeface="B Nazanin" pitchFamily="2" charset="-78"/>
            </a:endParaRPr>
          </a:p>
          <a:p>
            <a:pPr algn="just">
              <a:lnSpc>
                <a:spcPct val="170000"/>
              </a:lnSpc>
            </a:pPr>
            <a:r>
              <a:rPr lang="ar-SA" dirty="0">
                <a:cs typeface="B Nazanin" pitchFamily="2" charset="-78"/>
              </a:rPr>
              <a:t> </a:t>
            </a:r>
            <a:r>
              <a:rPr lang="fa-IR" dirty="0">
                <a:cs typeface="B Nazanin" pitchFamily="2" charset="-78"/>
              </a:rPr>
              <a:t>2-</a:t>
            </a:r>
            <a:r>
              <a:rPr lang="ar-SA" dirty="0">
                <a:cs typeface="B Nazanin" pitchFamily="2" charset="-78"/>
              </a:rPr>
              <a:t> نوجوانان می‌خواه</a:t>
            </a:r>
            <a:r>
              <a:rPr lang="fa-IR" dirty="0">
                <a:cs typeface="B Nazanin" pitchFamily="2" charset="-78"/>
              </a:rPr>
              <a:t>د</a:t>
            </a:r>
            <a:r>
              <a:rPr lang="ar-SA" dirty="0">
                <a:cs typeface="B Nazanin" pitchFamily="2" charset="-78"/>
              </a:rPr>
              <a:t> مشکلش را حل کند چون احساس بن بست و درماندگی می‌کند فکر می‌کند با خودکشی مشکل حل می‌شود</a:t>
            </a:r>
            <a:endParaRPr lang="fa-IR" dirty="0">
              <a:cs typeface="B Nazanin" pitchFamily="2" charset="-78"/>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467600" cy="1143000"/>
          </a:xfrm>
        </p:spPr>
        <p:txBody>
          <a:bodyPr/>
          <a:lstStyle/>
          <a:p>
            <a:pPr algn="ctr"/>
            <a:br>
              <a:rPr lang="en-US" dirty="0">
                <a:cs typeface="B Nazanin" pitchFamily="2" charset="-78"/>
              </a:rPr>
            </a:br>
            <a:r>
              <a:rPr lang="ar-SA" dirty="0">
                <a:cs typeface="B Nazanin" pitchFamily="2" charset="-78"/>
              </a:rPr>
              <a:t>والدین در هنگام بحران خودکشی چه کار باید بکنند </a:t>
            </a:r>
            <a:endParaRPr lang="fa-IR" dirty="0"/>
          </a:p>
        </p:txBody>
      </p:sp>
      <p:sp>
        <p:nvSpPr>
          <p:cNvPr id="3" name="Content Placeholder 2"/>
          <p:cNvSpPr>
            <a:spLocks noGrp="1"/>
          </p:cNvSpPr>
          <p:nvPr>
            <p:ph sz="quarter" idx="1"/>
          </p:nvPr>
        </p:nvSpPr>
        <p:spPr>
          <a:xfrm>
            <a:off x="395536" y="1196752"/>
            <a:ext cx="8219256" cy="5544616"/>
          </a:xfrm>
        </p:spPr>
        <p:txBody>
          <a:bodyPr>
            <a:noAutofit/>
          </a:bodyPr>
          <a:lstStyle/>
          <a:p>
            <a:pPr algn="just">
              <a:lnSpc>
                <a:spcPct val="170000"/>
              </a:lnSpc>
            </a:pPr>
            <a:r>
              <a:rPr lang="ar-SA" sz="1800" dirty="0">
                <a:cs typeface="B Nazanin" pitchFamily="2" charset="-78"/>
              </a:rPr>
              <a:t>مثال </a:t>
            </a:r>
            <a:r>
              <a:rPr lang="fa-IR" sz="1800" dirty="0">
                <a:cs typeface="B Nazanin" pitchFamily="2" charset="-78"/>
              </a:rPr>
              <a:t>: </a:t>
            </a:r>
            <a:r>
              <a:rPr lang="ar-SA" sz="1800" dirty="0">
                <a:cs typeface="B Nazanin" pitchFamily="2" charset="-78"/>
              </a:rPr>
              <a:t>نوجوان کنکور قبول </a:t>
            </a:r>
            <a:r>
              <a:rPr lang="fa-IR" sz="1800" dirty="0">
                <a:cs typeface="B Nazanin" pitchFamily="2" charset="-78"/>
              </a:rPr>
              <a:t>ن</a:t>
            </a:r>
            <a:r>
              <a:rPr lang="ar-SA" sz="1800" dirty="0">
                <a:cs typeface="B Nazanin" pitchFamily="2" charset="-78"/>
              </a:rPr>
              <a:t>شده است دیگران </a:t>
            </a:r>
            <a:r>
              <a:rPr lang="ar-SA" sz="1800" u="sng" dirty="0">
                <a:solidFill>
                  <a:srgbClr val="FF0000"/>
                </a:solidFill>
                <a:cs typeface="B Nazanin" pitchFamily="2" charset="-78"/>
              </a:rPr>
              <a:t>تحقیرش </a:t>
            </a:r>
            <a:r>
              <a:rPr lang="ar-SA" sz="1800" dirty="0">
                <a:cs typeface="B Nazanin" pitchFamily="2" charset="-78"/>
              </a:rPr>
              <a:t>می‌کنند و برای رهایی از تح</a:t>
            </a:r>
            <a:r>
              <a:rPr lang="ar-SA" sz="1800" u="sng" dirty="0">
                <a:solidFill>
                  <a:srgbClr val="FF0000"/>
                </a:solidFill>
                <a:cs typeface="B Nazanin" pitchFamily="2" charset="-78"/>
              </a:rPr>
              <a:t>قیر و درماندگی </a:t>
            </a:r>
            <a:r>
              <a:rPr lang="ar-SA" sz="1800" dirty="0">
                <a:cs typeface="B Nazanin" pitchFamily="2" charset="-78"/>
              </a:rPr>
              <a:t>می خواهد خودکشی کند</a:t>
            </a:r>
            <a:endParaRPr lang="fa-IR" sz="1800" dirty="0">
              <a:cs typeface="B Nazanin" pitchFamily="2" charset="-78"/>
            </a:endParaRPr>
          </a:p>
          <a:p>
            <a:pPr algn="just">
              <a:lnSpc>
                <a:spcPct val="170000"/>
              </a:lnSpc>
            </a:pPr>
            <a:r>
              <a:rPr lang="fa-IR" sz="1800" dirty="0">
                <a:cs typeface="B Nazanin" pitchFamily="2" charset="-78"/>
              </a:rPr>
              <a:t>مداخله </a:t>
            </a:r>
            <a:r>
              <a:rPr lang="ar-SA" sz="1800" dirty="0">
                <a:cs typeface="B Nazanin" pitchFamily="2" charset="-78"/>
              </a:rPr>
              <a:t>روانشناسان </a:t>
            </a:r>
            <a:r>
              <a:rPr lang="fa-IR" sz="1800" dirty="0">
                <a:cs typeface="B Nazanin" pitchFamily="2" charset="-78"/>
              </a:rPr>
              <a:t>: </a:t>
            </a:r>
          </a:p>
          <a:p>
            <a:pPr algn="just">
              <a:lnSpc>
                <a:spcPct val="170000"/>
              </a:lnSpc>
            </a:pPr>
            <a:r>
              <a:rPr lang="fa-IR" sz="1800" dirty="0">
                <a:cs typeface="B Nazanin" pitchFamily="2" charset="-78"/>
              </a:rPr>
              <a:t>1-</a:t>
            </a:r>
            <a:r>
              <a:rPr lang="ar-SA" sz="1800" dirty="0">
                <a:cs typeface="B Nazanin" pitchFamily="2" charset="-78"/>
              </a:rPr>
              <a:t> کمک کنیم نوجوان به جای خودکشی </a:t>
            </a:r>
            <a:r>
              <a:rPr lang="ar-SA" sz="1800" u="sng" dirty="0">
                <a:cs typeface="B Nazanin" pitchFamily="2" charset="-78"/>
              </a:rPr>
              <a:t>یک حل مسئله کارآمد </a:t>
            </a:r>
            <a:r>
              <a:rPr lang="ar-SA" sz="1800" dirty="0">
                <a:cs typeface="B Nazanin" pitchFamily="2" charset="-78"/>
              </a:rPr>
              <a:t>را جایگزین آن حل مسئله ناکارآمد کند </a:t>
            </a:r>
            <a:r>
              <a:rPr lang="fa-IR" sz="1800" dirty="0">
                <a:cs typeface="B Nazanin" pitchFamily="2" charset="-78"/>
              </a:rPr>
              <a:t>(10تکنیک مداخله دربحران )</a:t>
            </a:r>
          </a:p>
          <a:p>
            <a:pPr algn="just">
              <a:lnSpc>
                <a:spcPct val="170000"/>
              </a:lnSpc>
            </a:pPr>
            <a:r>
              <a:rPr lang="fa-IR" sz="1800" dirty="0">
                <a:cs typeface="B Nazanin" pitchFamily="2" charset="-78"/>
              </a:rPr>
              <a:t>2- وقتی </a:t>
            </a:r>
            <a:r>
              <a:rPr lang="ar-SA" sz="1800" dirty="0">
                <a:cs typeface="B Nazanin" pitchFamily="2" charset="-78"/>
              </a:rPr>
              <a:t>متوجه افکار و تمایلات یا سابقه خودکشی در نوجوانان شد</a:t>
            </a:r>
            <a:r>
              <a:rPr lang="fa-IR" sz="1800" dirty="0">
                <a:cs typeface="B Nazanin" pitchFamily="2" charset="-78"/>
              </a:rPr>
              <a:t>م </a:t>
            </a:r>
            <a:r>
              <a:rPr lang="ar-SA" sz="1800" dirty="0">
                <a:cs typeface="B Nazanin" pitchFamily="2" charset="-78"/>
              </a:rPr>
              <a:t> </a:t>
            </a:r>
            <a:r>
              <a:rPr lang="ar-SA" sz="1800" u="sng" dirty="0">
                <a:cs typeface="B Nazanin" pitchFamily="2" charset="-78"/>
              </a:rPr>
              <a:t>والدین را باید در جریان بگذارم</a:t>
            </a:r>
            <a:r>
              <a:rPr lang="fa-IR" sz="1800" u="sng" dirty="0">
                <a:cs typeface="B Nazanin" pitchFamily="2" charset="-78"/>
              </a:rPr>
              <a:t> و </a:t>
            </a:r>
            <a:r>
              <a:rPr lang="ar-SA" sz="1800" dirty="0">
                <a:solidFill>
                  <a:srgbClr val="FF0000"/>
                </a:solidFill>
                <a:cs typeface="B Nazanin" pitchFamily="2" charset="-78"/>
              </a:rPr>
              <a:t>آموزش </a:t>
            </a:r>
            <a:r>
              <a:rPr lang="ar-SA" sz="1800" b="1" dirty="0">
                <a:solidFill>
                  <a:srgbClr val="FF0000"/>
                </a:solidFill>
                <a:cs typeface="B Nazanin" pitchFamily="2" charset="-78"/>
              </a:rPr>
              <a:t>بایدها و نبایدها به والدین </a:t>
            </a:r>
            <a:r>
              <a:rPr lang="ar-SA" sz="1800" b="1" u="sng" dirty="0">
                <a:cs typeface="B Nazanin" pitchFamily="2" charset="-78"/>
              </a:rPr>
              <a:t> </a:t>
            </a:r>
            <a:r>
              <a:rPr lang="fa-IR" sz="1800" dirty="0">
                <a:cs typeface="B Nazanin" pitchFamily="2" charset="-78"/>
              </a:rPr>
              <a:t>(</a:t>
            </a:r>
            <a:r>
              <a:rPr lang="ar-SA" sz="1800" dirty="0">
                <a:cs typeface="B Nazanin" pitchFamily="2" charset="-78"/>
              </a:rPr>
              <a:t>نحوه در جریان گذاشتن را قبلاً به شما گفتم </a:t>
            </a:r>
            <a:r>
              <a:rPr lang="fa-IR" sz="1800" dirty="0">
                <a:cs typeface="B Nazanin" pitchFamily="2" charset="-78"/>
              </a:rPr>
              <a:t>)</a:t>
            </a:r>
          </a:p>
          <a:p>
            <a:pPr algn="just">
              <a:lnSpc>
                <a:spcPct val="170000"/>
              </a:lnSpc>
            </a:pPr>
            <a:r>
              <a:rPr lang="ar-SA" sz="1800" dirty="0">
                <a:cs typeface="B Nazanin" pitchFamily="2" charset="-78"/>
              </a:rPr>
              <a:t>همان لحظه سراغ خودکشی نروید حرف ها و نگرانی های والدین را بشنوید</a:t>
            </a:r>
            <a:endParaRPr lang="fa-IR" sz="1800" dirty="0">
              <a:cs typeface="B Nazanin" pitchFamily="2" charset="-78"/>
            </a:endParaRPr>
          </a:p>
          <a:p>
            <a:pPr algn="just">
              <a:lnSpc>
                <a:spcPct val="170000"/>
              </a:lnSpc>
            </a:pPr>
            <a:r>
              <a:rPr lang="ar-SA" sz="1800" dirty="0">
                <a:cs typeface="B Nazanin" pitchFamily="2" charset="-78"/>
              </a:rPr>
              <a:t> گوش دهید همدلی کنید</a:t>
            </a:r>
            <a:endParaRPr lang="fa-IR" sz="1800" dirty="0">
              <a:cs typeface="B Nazanin" pitchFamily="2" charset="-78"/>
            </a:endParaRPr>
          </a:p>
          <a:p>
            <a:pPr algn="just">
              <a:lnSpc>
                <a:spcPct val="170000"/>
              </a:lnSpc>
            </a:pPr>
            <a:r>
              <a:rPr lang="ar-SA" sz="1800" dirty="0">
                <a:cs typeface="B Nazanin" pitchFamily="2" charset="-78"/>
              </a:rPr>
              <a:t> نقش والد را تایید کنید و احتمال افکار خودکشی را به والدین بگویید</a:t>
            </a:r>
            <a:endParaRPr lang="fa-IR" sz="1800"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pPr algn="just">
              <a:lnSpc>
                <a:spcPct val="170000"/>
              </a:lnSpc>
            </a:pPr>
            <a:r>
              <a:rPr lang="ar-SA" dirty="0">
                <a:cs typeface="B Nazanin" pitchFamily="2" charset="-78"/>
              </a:rPr>
              <a:t>مداخله روانشناس با مراجع </a:t>
            </a:r>
            <a:r>
              <a:rPr lang="fa-IR" dirty="0">
                <a:cs typeface="B Nazanin" pitchFamily="2" charset="-78"/>
              </a:rPr>
              <a:t> </a:t>
            </a:r>
          </a:p>
          <a:p>
            <a:pPr algn="just">
              <a:lnSpc>
                <a:spcPct val="170000"/>
              </a:lnSpc>
            </a:pPr>
            <a:r>
              <a:rPr lang="fa-IR" dirty="0">
                <a:cs typeface="B Nazanin" pitchFamily="2" charset="-78"/>
              </a:rPr>
              <a:t>1-</a:t>
            </a:r>
            <a:r>
              <a:rPr lang="ar-SA" dirty="0">
                <a:cs typeface="B Nazanin" pitchFamily="2" charset="-78"/>
              </a:rPr>
              <a:t>حل مسئله </a:t>
            </a:r>
            <a:endParaRPr lang="fa-IR" dirty="0">
              <a:cs typeface="B Nazanin" pitchFamily="2" charset="-78"/>
            </a:endParaRPr>
          </a:p>
          <a:p>
            <a:pPr algn="just">
              <a:lnSpc>
                <a:spcPct val="170000"/>
              </a:lnSpc>
            </a:pPr>
            <a:r>
              <a:rPr lang="fa-IR" dirty="0">
                <a:cs typeface="B Nazanin" pitchFamily="2" charset="-78"/>
              </a:rPr>
              <a:t>2- اختلالات ( </a:t>
            </a:r>
            <a:r>
              <a:rPr lang="ar-SA" dirty="0">
                <a:cs typeface="B Nazanin" pitchFamily="2" charset="-78"/>
              </a:rPr>
              <a:t>افسردگی</a:t>
            </a:r>
            <a:r>
              <a:rPr lang="fa-IR" dirty="0">
                <a:cs typeface="B Nazanin" pitchFamily="2" charset="-78"/>
              </a:rPr>
              <a:t> و......</a:t>
            </a:r>
            <a:r>
              <a:rPr lang="ar-SA" dirty="0">
                <a:cs typeface="B Nazanin" pitchFamily="2" charset="-78"/>
              </a:rPr>
              <a:t> </a:t>
            </a:r>
            <a:r>
              <a:rPr lang="fa-IR" dirty="0">
                <a:cs typeface="B Nazanin" pitchFamily="2" charset="-78"/>
              </a:rPr>
              <a:t>زیرا والد </a:t>
            </a:r>
            <a:r>
              <a:rPr lang="ar-SA" dirty="0">
                <a:cs typeface="B Nazanin" pitchFamily="2" charset="-78"/>
              </a:rPr>
              <a:t>نمی تواند افسردگی را حل کند</a:t>
            </a:r>
            <a:r>
              <a:rPr lang="fa-IR" dirty="0">
                <a:cs typeface="B Nazanin" pitchFamily="2" charset="-78"/>
              </a:rPr>
              <a:t>)</a:t>
            </a:r>
          </a:p>
          <a:p>
            <a:pPr algn="just">
              <a:lnSpc>
                <a:spcPct val="170000"/>
              </a:lnSpc>
            </a:pPr>
            <a:r>
              <a:rPr lang="fa-IR" dirty="0">
                <a:cs typeface="B Nazanin" pitchFamily="2" charset="-78"/>
              </a:rPr>
              <a:t>3-</a:t>
            </a:r>
            <a:r>
              <a:rPr lang="ar-SA" dirty="0">
                <a:cs typeface="B Nazanin" pitchFamily="2" charset="-78"/>
              </a:rPr>
              <a:t> </a:t>
            </a:r>
            <a:r>
              <a:rPr lang="fa-IR" dirty="0">
                <a:cs typeface="B Nazanin" pitchFamily="2" charset="-78"/>
              </a:rPr>
              <a:t> </a:t>
            </a:r>
            <a:r>
              <a:rPr lang="ar-SA" dirty="0">
                <a:cs typeface="B Nazanin" pitchFamily="2" charset="-78"/>
              </a:rPr>
              <a:t>آموزش </a:t>
            </a:r>
            <a:r>
              <a:rPr lang="fa-IR" dirty="0">
                <a:cs typeface="B Nazanin" pitchFamily="2" charset="-78"/>
              </a:rPr>
              <a:t> </a:t>
            </a:r>
            <a:r>
              <a:rPr lang="ar-SA" dirty="0">
                <a:cs typeface="B Nazanin" pitchFamily="2" charset="-78"/>
              </a:rPr>
              <a:t> بایدها و نبایدها </a:t>
            </a:r>
            <a:r>
              <a:rPr lang="fa-IR" dirty="0">
                <a:cs typeface="B Nazanin" pitchFamily="2" charset="-78"/>
              </a:rPr>
              <a:t> </a:t>
            </a:r>
            <a:r>
              <a:rPr lang="ar-SA" dirty="0">
                <a:cs typeface="B Nazanin" pitchFamily="2" charset="-78"/>
              </a:rPr>
              <a:t>به والدین </a:t>
            </a:r>
            <a:r>
              <a:rPr lang="fa-IR" dirty="0">
                <a:cs typeface="B Nazanin" pitchFamily="2" charset="-78"/>
              </a:rPr>
              <a:t>  </a:t>
            </a:r>
            <a:endParaRPr lang="en-US" dirty="0">
              <a:cs typeface="B Nazanin" pitchFamily="2" charset="-78"/>
            </a:endParaRPr>
          </a:p>
          <a:p>
            <a:pPr algn="just">
              <a:lnSpc>
                <a:spcPct val="170000"/>
              </a:lnSpc>
            </a:pPr>
            <a:r>
              <a:rPr lang="fa-IR" dirty="0">
                <a:cs typeface="B Nazanin" pitchFamily="2" charset="-78"/>
              </a:rPr>
              <a:t> </a:t>
            </a:r>
            <a:endParaRPr lang="en-US" dirty="0">
              <a:cs typeface="B Nazanin" pitchFamily="2" charset="-78"/>
            </a:endParaRPr>
          </a:p>
          <a:p>
            <a:pPr algn="just">
              <a:lnSpc>
                <a:spcPct val="170000"/>
              </a:lnSpc>
            </a:pPr>
            <a:endParaRPr lang="fa-IR" dirty="0">
              <a:cs typeface="B Nazanin" pitchFamily="2" charset="-78"/>
            </a:endParaRPr>
          </a:p>
          <a:p>
            <a:endParaRPr lang="fa-IR" dirty="0"/>
          </a:p>
          <a:p>
            <a:endParaRPr lang="fa-IR"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467600" cy="1143000"/>
          </a:xfrm>
        </p:spPr>
        <p:txBody>
          <a:bodyPr/>
          <a:lstStyle/>
          <a:p>
            <a:pPr algn="ctr"/>
            <a:r>
              <a:rPr lang="ar-SA" dirty="0">
                <a:cs typeface="B Nazanin" pitchFamily="2" charset="-78"/>
              </a:rPr>
              <a:t>باید</a:t>
            </a:r>
            <a:r>
              <a:rPr lang="fa-IR" dirty="0">
                <a:cs typeface="B Nazanin" pitchFamily="2" charset="-78"/>
              </a:rPr>
              <a:t> ونباید </a:t>
            </a:r>
            <a:r>
              <a:rPr lang="ar-SA" dirty="0">
                <a:cs typeface="B Nazanin" pitchFamily="2" charset="-78"/>
              </a:rPr>
              <a:t> اول</a:t>
            </a:r>
            <a:endParaRPr lang="fa-IR" dirty="0"/>
          </a:p>
        </p:txBody>
      </p:sp>
      <p:sp>
        <p:nvSpPr>
          <p:cNvPr id="3" name="Content Placeholder 2"/>
          <p:cNvSpPr>
            <a:spLocks noGrp="1"/>
          </p:cNvSpPr>
          <p:nvPr>
            <p:ph sz="quarter" idx="1"/>
          </p:nvPr>
        </p:nvSpPr>
        <p:spPr>
          <a:xfrm>
            <a:off x="457200" y="1196752"/>
            <a:ext cx="8075240" cy="5277200"/>
          </a:xfrm>
        </p:spPr>
        <p:txBody>
          <a:bodyPr>
            <a:noAutofit/>
          </a:bodyPr>
          <a:lstStyle/>
          <a:p>
            <a:pPr algn="just">
              <a:lnSpc>
                <a:spcPct val="160000"/>
              </a:lnSpc>
            </a:pPr>
            <a:r>
              <a:rPr lang="ar-SA" sz="1800" b="1" dirty="0">
                <a:solidFill>
                  <a:srgbClr val="FF0000"/>
                </a:solidFill>
                <a:cs typeface="B Nazanin" pitchFamily="2" charset="-78"/>
              </a:rPr>
              <a:t>باید اول </a:t>
            </a:r>
            <a:r>
              <a:rPr lang="fa-IR" sz="1800" b="1" dirty="0">
                <a:solidFill>
                  <a:srgbClr val="FF0000"/>
                </a:solidFill>
                <a:cs typeface="B Nazanin" pitchFamily="2" charset="-78"/>
              </a:rPr>
              <a:t>:</a:t>
            </a:r>
          </a:p>
          <a:p>
            <a:pPr algn="just">
              <a:lnSpc>
                <a:spcPct val="160000"/>
              </a:lnSpc>
            </a:pPr>
            <a:r>
              <a:rPr lang="fa-IR" sz="1600" b="1" dirty="0">
                <a:cs typeface="B Nazanin" pitchFamily="2" charset="-78"/>
              </a:rPr>
              <a:t> </a:t>
            </a:r>
            <a:r>
              <a:rPr lang="ar-SA" sz="1600" b="1" dirty="0">
                <a:cs typeface="B Nazanin" pitchFamily="2" charset="-78"/>
              </a:rPr>
              <a:t> تهدید </a:t>
            </a:r>
            <a:r>
              <a:rPr lang="fa-IR" sz="1600" b="1" dirty="0">
                <a:cs typeface="B Nazanin" pitchFamily="2" charset="-78"/>
              </a:rPr>
              <a:t>به خودکشی </a:t>
            </a:r>
            <a:r>
              <a:rPr lang="ar-SA" sz="1600" b="1" dirty="0">
                <a:cs typeface="B Nazanin" pitchFamily="2" charset="-78"/>
              </a:rPr>
              <a:t>را جدی بگیرید و سرراست باز و صادق باشید </a:t>
            </a:r>
            <a:endParaRPr lang="fa-IR" sz="1600" b="1" dirty="0">
              <a:cs typeface="B Nazanin" pitchFamily="2" charset="-78"/>
            </a:endParaRPr>
          </a:p>
          <a:p>
            <a:pPr algn="just">
              <a:lnSpc>
                <a:spcPct val="160000"/>
              </a:lnSpc>
            </a:pPr>
            <a:r>
              <a:rPr lang="ar-SA" sz="1600" b="1" dirty="0">
                <a:cs typeface="B Nazanin" pitchFamily="2" charset="-78"/>
              </a:rPr>
              <a:t>وقتی در مورد خودکشی حرف می زند باید پای صحبت او بنشینید و </a:t>
            </a:r>
            <a:r>
              <a:rPr lang="fa-IR" sz="1600" b="1" dirty="0">
                <a:cs typeface="B Nazanin" pitchFamily="2" charset="-78"/>
              </a:rPr>
              <a:t> </a:t>
            </a:r>
            <a:r>
              <a:rPr lang="ar-SA" sz="1600" b="1" dirty="0">
                <a:cs typeface="B Nazanin" pitchFamily="2" charset="-78"/>
              </a:rPr>
              <a:t> جملاتی شبیه این را بگویید</a:t>
            </a:r>
            <a:r>
              <a:rPr lang="fa-IR" sz="1600" b="1" dirty="0">
                <a:cs typeface="B Nazanin" pitchFamily="2" charset="-78"/>
              </a:rPr>
              <a:t>:</a:t>
            </a:r>
          </a:p>
          <a:p>
            <a:pPr algn="just">
              <a:lnSpc>
                <a:spcPct val="160000"/>
              </a:lnSpc>
            </a:pPr>
            <a:r>
              <a:rPr lang="ar-SA" sz="1600" b="1" dirty="0">
                <a:cs typeface="B Nazanin" pitchFamily="2" charset="-78"/>
              </a:rPr>
              <a:t> </a:t>
            </a:r>
            <a:r>
              <a:rPr lang="ar-SA" sz="1600" b="1" dirty="0">
                <a:solidFill>
                  <a:srgbClr val="FF0000"/>
                </a:solidFill>
                <a:cs typeface="B Nazanin" pitchFamily="2" charset="-78"/>
              </a:rPr>
              <a:t>من نگران تو هستم</a:t>
            </a:r>
            <a:r>
              <a:rPr lang="ar-SA" sz="1600" b="1" dirty="0">
                <a:cs typeface="B Nazanin" pitchFamily="2" charset="-78"/>
              </a:rPr>
              <a:t> </a:t>
            </a:r>
            <a:endParaRPr lang="fa-IR" sz="1600" b="1" dirty="0">
              <a:cs typeface="B Nazanin" pitchFamily="2" charset="-78"/>
            </a:endParaRPr>
          </a:p>
          <a:p>
            <a:pPr algn="just">
              <a:lnSpc>
                <a:spcPct val="160000"/>
              </a:lnSpc>
            </a:pPr>
            <a:r>
              <a:rPr lang="ar-SA" sz="1600" b="1" dirty="0">
                <a:cs typeface="B Nazanin" pitchFamily="2" charset="-78"/>
              </a:rPr>
              <a:t>میدانم تو این </a:t>
            </a:r>
            <a:r>
              <a:rPr lang="ar-SA" sz="1600" b="1" dirty="0">
                <a:solidFill>
                  <a:srgbClr val="FF0000"/>
                </a:solidFill>
                <a:cs typeface="B Nazanin" pitchFamily="2" charset="-78"/>
              </a:rPr>
              <a:t>احساسات را </a:t>
            </a:r>
            <a:r>
              <a:rPr lang="ar-SA" sz="1600" b="1" dirty="0">
                <a:cs typeface="B Nazanin" pitchFamily="2" charset="-78"/>
              </a:rPr>
              <a:t>داری</a:t>
            </a:r>
            <a:endParaRPr lang="fa-IR" sz="1600" b="1" dirty="0">
              <a:cs typeface="B Nazanin" pitchFamily="2" charset="-78"/>
            </a:endParaRPr>
          </a:p>
          <a:p>
            <a:pPr algn="just">
              <a:lnSpc>
                <a:spcPct val="160000"/>
              </a:lnSpc>
            </a:pPr>
            <a:r>
              <a:rPr lang="ar-SA" sz="1600" b="1" dirty="0">
                <a:cs typeface="B Nazanin" pitchFamily="2" charset="-78"/>
              </a:rPr>
              <a:t> تو برایم بسیار </a:t>
            </a:r>
            <a:r>
              <a:rPr lang="ar-SA" sz="1600" b="1" dirty="0">
                <a:solidFill>
                  <a:srgbClr val="FF0000"/>
                </a:solidFill>
                <a:cs typeface="B Nazanin" pitchFamily="2" charset="-78"/>
              </a:rPr>
              <a:t>مهم هستید و با او حرف </a:t>
            </a:r>
            <a:r>
              <a:rPr lang="ar-SA" sz="1600" b="1" dirty="0">
                <a:cs typeface="B Nazanin" pitchFamily="2" charset="-78"/>
              </a:rPr>
              <a:t>بزنید</a:t>
            </a:r>
            <a:endParaRPr lang="fa-IR" sz="1600" b="1" dirty="0">
              <a:cs typeface="B Nazanin" pitchFamily="2" charset="-78"/>
            </a:endParaRPr>
          </a:p>
          <a:p>
            <a:pPr algn="just">
              <a:lnSpc>
                <a:spcPct val="160000"/>
              </a:lnSpc>
            </a:pPr>
            <a:r>
              <a:rPr lang="ar-SA" sz="1800" b="1" dirty="0">
                <a:solidFill>
                  <a:srgbClr val="FF0000"/>
                </a:solidFill>
                <a:cs typeface="B Nazanin" pitchFamily="2" charset="-78"/>
              </a:rPr>
              <a:t>نباید اول </a:t>
            </a:r>
            <a:r>
              <a:rPr lang="fa-IR" sz="1800" b="1" dirty="0">
                <a:solidFill>
                  <a:srgbClr val="FF0000"/>
                </a:solidFill>
                <a:cs typeface="B Nazanin" pitchFamily="2" charset="-78"/>
              </a:rPr>
              <a:t>: </a:t>
            </a:r>
            <a:r>
              <a:rPr lang="fa-IR" sz="1600" b="1" dirty="0">
                <a:cs typeface="B Nazanin" pitchFamily="2" charset="-78"/>
              </a:rPr>
              <a:t>وقتی </a:t>
            </a:r>
            <a:r>
              <a:rPr lang="ar-SA" sz="1600" b="1" dirty="0">
                <a:cs typeface="B Nazanin" pitchFamily="2" charset="-78"/>
              </a:rPr>
              <a:t>که خطر جان فرزندتان را تهدید می‌کند او را </a:t>
            </a:r>
            <a:r>
              <a:rPr lang="ar-SA" sz="1600" b="1" u="sng" dirty="0">
                <a:solidFill>
                  <a:srgbClr val="FF0000"/>
                </a:solidFill>
                <a:cs typeface="B Nazanin" pitchFamily="2" charset="-78"/>
              </a:rPr>
              <a:t>نباید تنها بگذارید </a:t>
            </a:r>
            <a:endParaRPr lang="fa-IR" sz="1600" b="1" u="sng" dirty="0">
              <a:solidFill>
                <a:srgbClr val="FF0000"/>
              </a:solidFill>
              <a:cs typeface="B Nazanin" pitchFamily="2" charset="-78"/>
            </a:endParaRPr>
          </a:p>
          <a:p>
            <a:pPr algn="just">
              <a:lnSpc>
                <a:spcPct val="160000"/>
              </a:lnSpc>
            </a:pPr>
            <a:r>
              <a:rPr lang="ar-SA" sz="1600" b="1" dirty="0">
                <a:cs typeface="B Nazanin" pitchFamily="2" charset="-78"/>
              </a:rPr>
              <a:t>مهم این است که شما </a:t>
            </a:r>
            <a:r>
              <a:rPr lang="ar-SA" sz="1600" b="1" u="sng" dirty="0">
                <a:cs typeface="B Nazanin" pitchFamily="2" charset="-78"/>
              </a:rPr>
              <a:t>در خانه حضور </a:t>
            </a:r>
            <a:r>
              <a:rPr lang="ar-SA" sz="1600" b="1" dirty="0">
                <a:cs typeface="B Nazanin" pitchFamily="2" charset="-78"/>
              </a:rPr>
              <a:t>داشته باشید</a:t>
            </a:r>
            <a:endParaRPr lang="fa-IR" sz="1600" b="1" dirty="0">
              <a:cs typeface="B Nazanin" pitchFamily="2" charset="-78"/>
            </a:endParaRPr>
          </a:p>
          <a:p>
            <a:pPr algn="just">
              <a:lnSpc>
                <a:spcPct val="160000"/>
              </a:lnSpc>
            </a:pPr>
            <a:r>
              <a:rPr lang="fa-IR" sz="1600" b="1" dirty="0">
                <a:cs typeface="B Nazanin" pitchFamily="2" charset="-78"/>
              </a:rPr>
              <a:t>شاغل هستید </a:t>
            </a:r>
            <a:r>
              <a:rPr lang="fa-IR" sz="1600" b="1" dirty="0">
                <a:solidFill>
                  <a:srgbClr val="FF0000"/>
                </a:solidFill>
                <a:cs typeface="B Nazanin" pitchFamily="2" charset="-78"/>
              </a:rPr>
              <a:t>،</a:t>
            </a:r>
            <a:r>
              <a:rPr lang="ar-SA" sz="1600" b="1" dirty="0">
                <a:solidFill>
                  <a:srgbClr val="FF0000"/>
                </a:solidFill>
                <a:cs typeface="B Nazanin" pitchFamily="2" charset="-78"/>
              </a:rPr>
              <a:t>مرخصی</a:t>
            </a:r>
            <a:r>
              <a:rPr lang="fa-IR" sz="1600" b="1" dirty="0">
                <a:solidFill>
                  <a:srgbClr val="FF0000"/>
                </a:solidFill>
                <a:cs typeface="B Nazanin" pitchFamily="2" charset="-78"/>
              </a:rPr>
              <a:t> </a:t>
            </a:r>
            <a:r>
              <a:rPr lang="fa-IR" sz="1600" b="1" dirty="0">
                <a:cs typeface="B Nazanin" pitchFamily="2" charset="-78"/>
              </a:rPr>
              <a:t>بگیرید </a:t>
            </a:r>
            <a:r>
              <a:rPr lang="ar-SA" sz="1600" b="1" dirty="0">
                <a:cs typeface="B Nazanin" pitchFamily="2" charset="-78"/>
              </a:rPr>
              <a:t> </a:t>
            </a:r>
            <a:r>
              <a:rPr lang="fa-IR" sz="1600" b="1" dirty="0">
                <a:cs typeface="B Nazanin" pitchFamily="2" charset="-78"/>
              </a:rPr>
              <a:t> </a:t>
            </a:r>
            <a:r>
              <a:rPr lang="ar-SA" sz="1600" b="1" dirty="0">
                <a:cs typeface="B Nazanin" pitchFamily="2" charset="-78"/>
              </a:rPr>
              <a:t>حضور فیزیکی خود را در </a:t>
            </a:r>
            <a:r>
              <a:rPr lang="ar-SA" sz="1600" b="1" dirty="0">
                <a:solidFill>
                  <a:srgbClr val="FF0000"/>
                </a:solidFill>
                <a:cs typeface="B Nazanin" pitchFamily="2" charset="-78"/>
              </a:rPr>
              <a:t>خانه بیشتر </a:t>
            </a:r>
            <a:r>
              <a:rPr lang="ar-SA" sz="1600" b="1" dirty="0">
                <a:cs typeface="B Nazanin" pitchFamily="2" charset="-78"/>
              </a:rPr>
              <a:t>کنید</a:t>
            </a:r>
            <a:endParaRPr lang="fa-IR" sz="1600" b="1" dirty="0">
              <a:cs typeface="B Nazanin" pitchFamily="2" charset="-78"/>
            </a:endParaRPr>
          </a:p>
          <a:p>
            <a:pPr algn="just">
              <a:lnSpc>
                <a:spcPct val="160000"/>
              </a:lnSpc>
            </a:pPr>
            <a:r>
              <a:rPr lang="ar-SA" sz="1600" b="1" dirty="0">
                <a:cs typeface="B Nazanin" pitchFamily="2" charset="-78"/>
              </a:rPr>
              <a:t> اگر </a:t>
            </a:r>
            <a:r>
              <a:rPr lang="ar-SA" sz="1600" b="1" dirty="0">
                <a:solidFill>
                  <a:srgbClr val="FF0000"/>
                </a:solidFill>
                <a:cs typeface="B Nazanin" pitchFamily="2" charset="-78"/>
              </a:rPr>
              <a:t>مادربزرگ طبقه پایین </a:t>
            </a:r>
            <a:r>
              <a:rPr lang="ar-SA" sz="1600" b="1" dirty="0">
                <a:cs typeface="B Nazanin" pitchFamily="2" charset="-78"/>
              </a:rPr>
              <a:t>زندگی می کند به او بگویید بیاید بالا بماند</a:t>
            </a:r>
            <a:endParaRPr lang="fa-IR" sz="1600" b="1" dirty="0">
              <a:cs typeface="B Nazanin" pitchFamily="2" charset="-78"/>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3C33-7F39-4106-945B-225C71475F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B49184-438C-400B-BD0C-061F62608E07}"/>
              </a:ext>
            </a:extLst>
          </p:cNvPr>
          <p:cNvSpPr>
            <a:spLocks noGrp="1"/>
          </p:cNvSpPr>
          <p:nvPr>
            <p:ph sz="quarter" idx="1"/>
          </p:nvPr>
        </p:nvSpPr>
        <p:spPr/>
        <p:txBody>
          <a:bodyPr/>
          <a:lstStyle/>
          <a:p>
            <a:pPr algn="just">
              <a:lnSpc>
                <a:spcPct val="160000"/>
              </a:lnSpc>
            </a:pPr>
            <a:endParaRPr lang="fa-IR" b="1" dirty="0">
              <a:cs typeface="B Nazanin" pitchFamily="2" charset="-78"/>
            </a:endParaRPr>
          </a:p>
          <a:p>
            <a:pPr algn="just">
              <a:lnSpc>
                <a:spcPct val="160000"/>
              </a:lnSpc>
            </a:pPr>
            <a:r>
              <a:rPr lang="ar-SA" b="1" dirty="0">
                <a:cs typeface="B Nazanin" pitchFamily="2" charset="-78"/>
              </a:rPr>
              <a:t>حضور فیزیکی نه اینکه </a:t>
            </a:r>
            <a:r>
              <a:rPr lang="ar-SA" b="1" dirty="0">
                <a:solidFill>
                  <a:srgbClr val="FF0000"/>
                </a:solidFill>
                <a:cs typeface="B Nazanin" pitchFamily="2" charset="-78"/>
              </a:rPr>
              <a:t>شلوغ کاری </a:t>
            </a:r>
            <a:r>
              <a:rPr lang="ar-SA" b="1" dirty="0">
                <a:cs typeface="B Nazanin" pitchFamily="2" charset="-78"/>
              </a:rPr>
              <a:t>کنید و بروید توی اتاق بچه بنشینید و ن</a:t>
            </a:r>
            <a:r>
              <a:rPr lang="fa-IR" b="1" dirty="0">
                <a:cs typeface="B Nazanin" pitchFamily="2" charset="-78"/>
              </a:rPr>
              <a:t>گ</a:t>
            </a:r>
            <a:r>
              <a:rPr lang="ar-SA" b="1" dirty="0">
                <a:cs typeface="B Nazanin" pitchFamily="2" charset="-78"/>
              </a:rPr>
              <a:t>ذاری</a:t>
            </a:r>
            <a:r>
              <a:rPr lang="fa-IR" b="1" dirty="0">
                <a:cs typeface="B Nazanin" pitchFamily="2" charset="-78"/>
              </a:rPr>
              <a:t>د</a:t>
            </a:r>
            <a:r>
              <a:rPr lang="ar-SA" b="1" dirty="0">
                <a:cs typeface="B Nazanin" pitchFamily="2" charset="-78"/>
              </a:rPr>
              <a:t> تنها بر</a:t>
            </a:r>
            <a:r>
              <a:rPr lang="fa-IR" b="1" dirty="0">
                <a:cs typeface="B Nazanin" pitchFamily="2" charset="-78"/>
              </a:rPr>
              <a:t>ود </a:t>
            </a:r>
            <a:r>
              <a:rPr lang="ar-SA" b="1" dirty="0">
                <a:cs typeface="B Nazanin" pitchFamily="2" charset="-78"/>
              </a:rPr>
              <a:t> تو اتاقش تنها تو اتاق اتفاقی نمی‌افتد خانه نباید خالی باشد</a:t>
            </a:r>
            <a:endParaRPr lang="fa-IR" b="1" dirty="0">
              <a:cs typeface="B Nazanin" pitchFamily="2" charset="-78"/>
            </a:endParaRPr>
          </a:p>
          <a:p>
            <a:pPr algn="just">
              <a:lnSpc>
                <a:spcPct val="160000"/>
              </a:lnSpc>
            </a:pPr>
            <a:r>
              <a:rPr lang="ar-SA" b="1" dirty="0">
                <a:cs typeface="B Nazanin" pitchFamily="2" charset="-78"/>
              </a:rPr>
              <a:t> حضور فیزیکی را در خانه بیشتر کنید</a:t>
            </a:r>
            <a:endParaRPr lang="fa-IR" b="1" dirty="0">
              <a:cs typeface="B Nazanin" pitchFamily="2" charset="-78"/>
            </a:endParaRPr>
          </a:p>
          <a:p>
            <a:pPr algn="just">
              <a:lnSpc>
                <a:spcPct val="160000"/>
              </a:lnSpc>
            </a:pPr>
            <a:r>
              <a:rPr lang="ar-SA" b="1" dirty="0">
                <a:cs typeface="B Nazanin" pitchFamily="2" charset="-78"/>
              </a:rPr>
              <a:t> تا احساس امنیت بیشتری کند و کمک می‌کند شما مراقبت های سالم تری داشته باشید</a:t>
            </a:r>
            <a:endParaRPr lang="fa-IR" b="1" dirty="0">
              <a:cs typeface="B Nazanin" pitchFamily="2" charset="-78"/>
            </a:endParaRPr>
          </a:p>
          <a:p>
            <a:endParaRPr lang="en-US" dirty="0"/>
          </a:p>
        </p:txBody>
      </p:sp>
    </p:spTree>
    <p:extLst>
      <p:ext uri="{BB962C8B-B14F-4D97-AF65-F5344CB8AC3E}">
        <p14:creationId xmlns:p14="http://schemas.microsoft.com/office/powerpoint/2010/main" val="263567332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499176" cy="418058"/>
          </a:xfrm>
        </p:spPr>
        <p:txBody>
          <a:bodyPr>
            <a:normAutofit fontScale="90000"/>
          </a:bodyPr>
          <a:lstStyle/>
          <a:p>
            <a:pPr algn="ctr"/>
            <a:r>
              <a:rPr lang="ar-SA" dirty="0">
                <a:cs typeface="B Nazanin" pitchFamily="2" charset="-78"/>
              </a:rPr>
              <a:t>باید</a:t>
            </a:r>
            <a:r>
              <a:rPr lang="fa-IR" dirty="0">
                <a:cs typeface="B Nazanin" pitchFamily="2" charset="-78"/>
              </a:rPr>
              <a:t> ونباید </a:t>
            </a:r>
            <a:r>
              <a:rPr lang="ar-SA" dirty="0">
                <a:cs typeface="B Nazanin" pitchFamily="2" charset="-78"/>
              </a:rPr>
              <a:t> </a:t>
            </a:r>
            <a:r>
              <a:rPr lang="fa-IR" dirty="0">
                <a:cs typeface="B Nazanin" pitchFamily="2" charset="-78"/>
              </a:rPr>
              <a:t>دوم </a:t>
            </a:r>
            <a:endParaRPr lang="fa-IR" dirty="0"/>
          </a:p>
        </p:txBody>
      </p:sp>
      <p:sp>
        <p:nvSpPr>
          <p:cNvPr id="3" name="Content Placeholder 2"/>
          <p:cNvSpPr>
            <a:spLocks noGrp="1"/>
          </p:cNvSpPr>
          <p:nvPr>
            <p:ph sz="quarter" idx="1"/>
          </p:nvPr>
        </p:nvSpPr>
        <p:spPr>
          <a:xfrm>
            <a:off x="457200" y="1052736"/>
            <a:ext cx="7931224" cy="5421216"/>
          </a:xfrm>
        </p:spPr>
        <p:txBody>
          <a:bodyPr>
            <a:normAutofit lnSpcReduction="10000"/>
          </a:bodyPr>
          <a:lstStyle/>
          <a:p>
            <a:pPr algn="just">
              <a:lnSpc>
                <a:spcPct val="170000"/>
              </a:lnSpc>
            </a:pPr>
            <a:r>
              <a:rPr lang="ar-SA" sz="1800" b="1" dirty="0">
                <a:solidFill>
                  <a:srgbClr val="FF0000"/>
                </a:solidFill>
                <a:cs typeface="B Nazanin" pitchFamily="2" charset="-78"/>
              </a:rPr>
              <a:t>باید دوم</a:t>
            </a:r>
            <a:r>
              <a:rPr lang="fa-IR" sz="1800" b="1" dirty="0">
                <a:solidFill>
                  <a:srgbClr val="FF0000"/>
                </a:solidFill>
                <a:cs typeface="B Nazanin" pitchFamily="2" charset="-78"/>
              </a:rPr>
              <a:t>:</a:t>
            </a:r>
          </a:p>
          <a:p>
            <a:pPr algn="just">
              <a:lnSpc>
                <a:spcPct val="170000"/>
              </a:lnSpc>
            </a:pPr>
            <a:r>
              <a:rPr lang="ar-SA" sz="1600" b="1" dirty="0">
                <a:cs typeface="B Nazanin" pitchFamily="2" charset="-78"/>
              </a:rPr>
              <a:t> به آنها گوش بسپارید </a:t>
            </a:r>
            <a:endParaRPr lang="fa-IR" sz="1600" b="1" dirty="0">
              <a:cs typeface="B Nazanin" pitchFamily="2" charset="-78"/>
            </a:endParaRPr>
          </a:p>
          <a:p>
            <a:pPr algn="just">
              <a:lnSpc>
                <a:spcPct val="170000"/>
              </a:lnSpc>
            </a:pPr>
            <a:r>
              <a:rPr lang="ar-SA" sz="1600" b="1" dirty="0">
                <a:cs typeface="B Nazanin" pitchFamily="2" charset="-78"/>
              </a:rPr>
              <a:t>و اجازه دهید احساساتشان را بیان کنند</a:t>
            </a:r>
            <a:endParaRPr lang="fa-IR" sz="1600" b="1" dirty="0">
              <a:cs typeface="B Nazanin" pitchFamily="2" charset="-78"/>
            </a:endParaRPr>
          </a:p>
          <a:p>
            <a:pPr algn="just">
              <a:lnSpc>
                <a:spcPct val="170000"/>
              </a:lnSpc>
            </a:pPr>
            <a:r>
              <a:rPr lang="ar-SA" sz="1600" b="1" dirty="0">
                <a:cs typeface="B Nazanin" pitchFamily="2" charset="-78"/>
              </a:rPr>
              <a:t> از راهی که عاری </a:t>
            </a:r>
            <a:r>
              <a:rPr lang="ar-SA" sz="1600" b="1" dirty="0">
                <a:solidFill>
                  <a:srgbClr val="FF0000"/>
                </a:solidFill>
                <a:cs typeface="B Nazanin" pitchFamily="2" charset="-78"/>
              </a:rPr>
              <a:t>از قضاوت </a:t>
            </a:r>
            <a:r>
              <a:rPr lang="ar-SA" sz="1600" b="1" dirty="0">
                <a:cs typeface="B Nazanin" pitchFamily="2" charset="-78"/>
              </a:rPr>
              <a:t>کردن</a:t>
            </a:r>
            <a:r>
              <a:rPr lang="fa-IR" sz="1600" b="1" dirty="0">
                <a:cs typeface="B Nazanin" pitchFamily="2" charset="-78"/>
              </a:rPr>
              <a:t> </a:t>
            </a:r>
          </a:p>
          <a:p>
            <a:pPr algn="just">
              <a:lnSpc>
                <a:spcPct val="170000"/>
              </a:lnSpc>
            </a:pPr>
            <a:r>
              <a:rPr lang="fa-IR" sz="1600" b="1" dirty="0">
                <a:cs typeface="B Nazanin" pitchFamily="2" charset="-78"/>
              </a:rPr>
              <a:t>و</a:t>
            </a:r>
            <a:r>
              <a:rPr lang="ar-SA" sz="1600" b="1" dirty="0">
                <a:cs typeface="B Nazanin" pitchFamily="2" charset="-78"/>
              </a:rPr>
              <a:t>نگرانی تان را بیان کنیدبه حرف های او گوش دهید </a:t>
            </a:r>
            <a:endParaRPr lang="fa-IR" sz="1600" b="1" dirty="0">
              <a:cs typeface="B Nazanin" pitchFamily="2" charset="-78"/>
            </a:endParaRPr>
          </a:p>
          <a:p>
            <a:pPr algn="just">
              <a:lnSpc>
                <a:spcPct val="170000"/>
              </a:lnSpc>
            </a:pPr>
            <a:r>
              <a:rPr lang="ar-SA" sz="1600" b="1" dirty="0">
                <a:cs typeface="B Nazanin" pitchFamily="2" charset="-78"/>
              </a:rPr>
              <a:t>مهارت های گوش دادن و مهارت های گفتگو </a:t>
            </a:r>
            <a:r>
              <a:rPr lang="fa-IR" sz="1600" b="1" dirty="0">
                <a:cs typeface="B Nazanin" pitchFamily="2" charset="-78"/>
              </a:rPr>
              <a:t>را</a:t>
            </a:r>
            <a:r>
              <a:rPr lang="ar-SA" sz="1600" b="1" dirty="0">
                <a:cs typeface="B Nazanin" pitchFamily="2" charset="-78"/>
              </a:rPr>
              <a:t> به والد یا د</a:t>
            </a:r>
            <a:r>
              <a:rPr lang="fa-IR" sz="1600" b="1" dirty="0">
                <a:cs typeface="B Nazanin" pitchFamily="2" charset="-78"/>
              </a:rPr>
              <a:t> </a:t>
            </a:r>
            <a:r>
              <a:rPr lang="ar-SA" sz="1600" b="1" dirty="0">
                <a:cs typeface="B Nazanin" pitchFamily="2" charset="-78"/>
              </a:rPr>
              <a:t>هید</a:t>
            </a:r>
            <a:endParaRPr lang="fa-IR" sz="1600" b="1" dirty="0">
              <a:cs typeface="B Nazanin" pitchFamily="2" charset="-78"/>
            </a:endParaRPr>
          </a:p>
          <a:p>
            <a:pPr algn="just">
              <a:lnSpc>
                <a:spcPct val="170000"/>
              </a:lnSpc>
            </a:pPr>
            <a:r>
              <a:rPr lang="ar-SA" sz="1600" b="1" dirty="0">
                <a:cs typeface="B Nazanin" pitchFamily="2" charset="-78"/>
              </a:rPr>
              <a:t> </a:t>
            </a:r>
            <a:r>
              <a:rPr lang="fa-IR" sz="1600" b="1" dirty="0">
                <a:cs typeface="B Nazanin" pitchFamily="2" charset="-78"/>
              </a:rPr>
              <a:t>احساسات را </a:t>
            </a:r>
            <a:r>
              <a:rPr lang="ar-SA" sz="1600" b="1" dirty="0">
                <a:cs typeface="B Nazanin" pitchFamily="2" charset="-78"/>
              </a:rPr>
              <a:t>انعکاس دهید و پای صحبت فرزندتان بنشینید</a:t>
            </a:r>
            <a:endParaRPr lang="fa-IR" sz="1600" b="1" dirty="0">
              <a:cs typeface="B Nazanin" pitchFamily="2" charset="-78"/>
            </a:endParaRPr>
          </a:p>
          <a:p>
            <a:pPr algn="just">
              <a:lnSpc>
                <a:spcPct val="180000"/>
              </a:lnSpc>
            </a:pPr>
            <a:r>
              <a:rPr lang="ar-SA" sz="1800" b="1" dirty="0">
                <a:solidFill>
                  <a:srgbClr val="FF0000"/>
                </a:solidFill>
                <a:cs typeface="B Nazanin" pitchFamily="2" charset="-78"/>
              </a:rPr>
              <a:t>نباید دوم </a:t>
            </a:r>
            <a:r>
              <a:rPr lang="fa-IR" sz="1800" b="1" dirty="0">
                <a:solidFill>
                  <a:srgbClr val="FF0000"/>
                </a:solidFill>
                <a:cs typeface="B Nazanin" pitchFamily="2" charset="-78"/>
              </a:rPr>
              <a:t>:</a:t>
            </a:r>
          </a:p>
          <a:p>
            <a:pPr algn="just">
              <a:lnSpc>
                <a:spcPct val="170000"/>
              </a:lnSpc>
            </a:pPr>
            <a:r>
              <a:rPr lang="ar-SA" sz="1600" b="1" dirty="0">
                <a:cs typeface="B Nazanin" pitchFamily="2" charset="-78"/>
              </a:rPr>
              <a:t>تهدید آنها را دست کم نگیرید حتی اگر آنها در مورد آن شوخی کنند</a:t>
            </a:r>
            <a:endParaRPr lang="fa-IR" sz="1600" b="1" dirty="0">
              <a:cs typeface="B Nazanin" pitchFamily="2" charset="-78"/>
            </a:endParaRPr>
          </a:p>
          <a:p>
            <a:pPr algn="just">
              <a:lnSpc>
                <a:spcPct val="170000"/>
              </a:lnSpc>
            </a:pPr>
            <a:r>
              <a:rPr lang="ar-SA" sz="1600" b="1" dirty="0">
                <a:cs typeface="B Nazanin" pitchFamily="2" charset="-78"/>
              </a:rPr>
              <a:t>او را </a:t>
            </a:r>
            <a:r>
              <a:rPr lang="ar-SA" sz="1600" b="1" dirty="0">
                <a:solidFill>
                  <a:srgbClr val="FF0000"/>
                </a:solidFill>
                <a:cs typeface="B Nazanin" pitchFamily="2" charset="-78"/>
              </a:rPr>
              <a:t>مسخره </a:t>
            </a:r>
            <a:r>
              <a:rPr lang="fa-IR" sz="1600" b="1" dirty="0">
                <a:solidFill>
                  <a:srgbClr val="FF0000"/>
                </a:solidFill>
                <a:cs typeface="B Nazanin" pitchFamily="2" charset="-78"/>
              </a:rPr>
              <a:t>ن</a:t>
            </a:r>
            <a:r>
              <a:rPr lang="ar-SA" sz="1600" b="1" dirty="0">
                <a:solidFill>
                  <a:srgbClr val="FF0000"/>
                </a:solidFill>
                <a:cs typeface="B Nazanin" pitchFamily="2" charset="-78"/>
              </a:rPr>
              <a:t>کنید </a:t>
            </a:r>
            <a:r>
              <a:rPr lang="ar-SA" sz="1600" b="1" dirty="0">
                <a:cs typeface="B Nazanin" pitchFamily="2" charset="-78"/>
              </a:rPr>
              <a:t>شوخی نکنید</a:t>
            </a:r>
            <a:r>
              <a:rPr lang="fa-IR" sz="1600" b="1" dirty="0">
                <a:cs typeface="B Nazanin" pitchFamily="2" charset="-78"/>
              </a:rPr>
              <a:t>: </a:t>
            </a:r>
            <a:r>
              <a:rPr lang="ar-SA" sz="1600" b="1" dirty="0">
                <a:cs typeface="B Nazanin" pitchFamily="2" charset="-78"/>
              </a:rPr>
              <a:t> بابا از </a:t>
            </a:r>
            <a:r>
              <a:rPr lang="ar-SA" sz="1600" b="1" u="sng" dirty="0">
                <a:solidFill>
                  <a:srgbClr val="FF0000"/>
                </a:solidFill>
                <a:cs typeface="B Nazanin" pitchFamily="2" charset="-78"/>
              </a:rPr>
              <a:t>سوسک میترسی </a:t>
            </a:r>
            <a:r>
              <a:rPr lang="fa-IR" sz="1600" b="1" dirty="0">
                <a:cs typeface="B Nazanin" pitchFamily="2" charset="-78"/>
              </a:rPr>
              <a:t>نمیتونی سوسک رو بکشی می خوای خودتو بکشی</a:t>
            </a:r>
          </a:p>
          <a:p>
            <a:pPr algn="just">
              <a:lnSpc>
                <a:spcPct val="170000"/>
              </a:lnSpc>
            </a:pPr>
            <a:r>
              <a:rPr lang="ar-SA" sz="1600" b="1" dirty="0">
                <a:cs typeface="B Nazanin" pitchFamily="2" charset="-78"/>
              </a:rPr>
              <a:t>اصلا نمی </a:t>
            </a:r>
            <a:r>
              <a:rPr lang="ar-SA" sz="1600" b="1" dirty="0">
                <a:solidFill>
                  <a:srgbClr val="FF0000"/>
                </a:solidFill>
                <a:cs typeface="B Nazanin" pitchFamily="2" charset="-78"/>
              </a:rPr>
              <a:t>دونی چاقو رو چطور </a:t>
            </a:r>
            <a:r>
              <a:rPr lang="ar-SA" sz="1600" b="1" dirty="0">
                <a:cs typeface="B Nazanin" pitchFamily="2" charset="-78"/>
              </a:rPr>
              <a:t>دست میگیر</a:t>
            </a:r>
            <a:r>
              <a:rPr lang="fa-IR" sz="1600" b="1" dirty="0">
                <a:cs typeface="B Nazanin" pitchFamily="2" charset="-78"/>
              </a:rPr>
              <a:t>ن </a:t>
            </a:r>
            <a:r>
              <a:rPr lang="ar-SA" sz="1600" b="1" dirty="0">
                <a:cs typeface="B Nazanin" pitchFamily="2" charset="-78"/>
              </a:rPr>
              <a:t>ول کن</a:t>
            </a:r>
            <a:r>
              <a:rPr lang="fa-IR" sz="1600" b="1" dirty="0">
                <a:cs typeface="B Nazanin" pitchFamily="2" charset="-78"/>
              </a:rPr>
              <a:t>  این </a:t>
            </a:r>
            <a:r>
              <a:rPr lang="ar-SA" sz="1600" b="1" dirty="0">
                <a:cs typeface="B Nazanin" pitchFamily="2" charset="-78"/>
              </a:rPr>
              <a:t> بچه بازی</a:t>
            </a:r>
            <a:r>
              <a:rPr lang="fa-IR" sz="1600" b="1" dirty="0">
                <a:cs typeface="B Nazanin" pitchFamily="2" charset="-78"/>
              </a:rPr>
              <a:t>ها </a:t>
            </a:r>
            <a:r>
              <a:rPr lang="ar-SA" sz="1600" b="1" dirty="0">
                <a:cs typeface="B Nazanin" pitchFamily="2" charset="-78"/>
              </a:rPr>
              <a:t>رو</a:t>
            </a:r>
            <a:endParaRPr lang="en-US" sz="1600" b="1" dirty="0">
              <a:cs typeface="B Nazanin" pitchFamily="2" charset="-78"/>
            </a:endParaRPr>
          </a:p>
          <a:p>
            <a:pPr algn="just">
              <a:lnSpc>
                <a:spcPct val="170000"/>
              </a:lnSpc>
            </a:pPr>
            <a:endParaRPr lang="fa-IR" sz="1600" b="1" dirty="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3733"/>
            <a:ext cx="7643192" cy="652934"/>
          </a:xfrm>
        </p:spPr>
        <p:txBody>
          <a:bodyPr>
            <a:noAutofit/>
          </a:bodyPr>
          <a:lstStyle/>
          <a:p>
            <a:pPr algn="ctr"/>
            <a:r>
              <a:rPr lang="ar-SA" sz="4000" dirty="0">
                <a:cs typeface="B Nazanin" pitchFamily="2" charset="-78"/>
              </a:rPr>
              <a:t>اما </a:t>
            </a:r>
            <a:r>
              <a:rPr lang="ar-SA" sz="4000" dirty="0">
                <a:solidFill>
                  <a:srgbClr val="FF0000"/>
                </a:solidFill>
                <a:cs typeface="B Nazanin" pitchFamily="2" charset="-78"/>
              </a:rPr>
              <a:t>جمله بسیار مهم </a:t>
            </a:r>
            <a:r>
              <a:rPr lang="fa-IR" sz="4000" dirty="0">
                <a:cs typeface="B Nazanin" pitchFamily="2" charset="-78"/>
              </a:rPr>
              <a:t>:</a:t>
            </a:r>
            <a:br>
              <a:rPr lang="fa-IR" sz="4000" dirty="0">
                <a:cs typeface="B Nazanin" pitchFamily="2" charset="-78"/>
              </a:rPr>
            </a:br>
            <a:endParaRPr lang="fa-IR" sz="4000" dirty="0"/>
          </a:p>
        </p:txBody>
      </p:sp>
      <p:sp>
        <p:nvSpPr>
          <p:cNvPr id="3" name="Content Placeholder 2"/>
          <p:cNvSpPr>
            <a:spLocks noGrp="1"/>
          </p:cNvSpPr>
          <p:nvPr>
            <p:ph sz="quarter" idx="1"/>
          </p:nvPr>
        </p:nvSpPr>
        <p:spPr/>
        <p:txBody>
          <a:bodyPr>
            <a:normAutofit/>
          </a:bodyPr>
          <a:lstStyle/>
          <a:p>
            <a:pPr algn="just">
              <a:lnSpc>
                <a:spcPct val="200000"/>
              </a:lnSpc>
            </a:pPr>
            <a:r>
              <a:rPr lang="ar-SA" dirty="0">
                <a:cs typeface="B Nazanin" pitchFamily="2" charset="-78"/>
              </a:rPr>
              <a:t>رفتار های پرخطر و خود آسیب</a:t>
            </a:r>
            <a:r>
              <a:rPr lang="fa-IR" dirty="0">
                <a:cs typeface="B Nazanin" pitchFamily="2" charset="-78"/>
              </a:rPr>
              <a:t> </a:t>
            </a:r>
            <a:r>
              <a:rPr lang="ar-SA" dirty="0">
                <a:cs typeface="B Nazanin" pitchFamily="2" charset="-78"/>
              </a:rPr>
              <a:t>رسان</a:t>
            </a:r>
            <a:r>
              <a:rPr lang="fa-IR" dirty="0">
                <a:cs typeface="B Nazanin" pitchFamily="2" charset="-78"/>
              </a:rPr>
              <a:t> </a:t>
            </a:r>
            <a:r>
              <a:rPr lang="ar-SA" dirty="0">
                <a:cs typeface="B Nazanin" pitchFamily="2" charset="-78"/>
              </a:rPr>
              <a:t> </a:t>
            </a:r>
            <a:r>
              <a:rPr lang="ar-SA" dirty="0">
                <a:solidFill>
                  <a:srgbClr val="FF0000"/>
                </a:solidFill>
                <a:cs typeface="B Nazanin" pitchFamily="2" charset="-78"/>
              </a:rPr>
              <a:t>گونه ای از حل</a:t>
            </a:r>
            <a:r>
              <a:rPr lang="ar-SA" u="sng" dirty="0">
                <a:solidFill>
                  <a:srgbClr val="FF0000"/>
                </a:solidFill>
                <a:cs typeface="B Nazanin" pitchFamily="2" charset="-78"/>
              </a:rPr>
              <a:t> مسئله </a:t>
            </a:r>
            <a:r>
              <a:rPr lang="ar-SA" dirty="0">
                <a:solidFill>
                  <a:srgbClr val="FF0000"/>
                </a:solidFill>
                <a:cs typeface="B Nazanin" pitchFamily="2" charset="-78"/>
              </a:rPr>
              <a:t>ناشی از احساس </a:t>
            </a:r>
            <a:r>
              <a:rPr lang="ar-SA" u="sng" dirty="0">
                <a:solidFill>
                  <a:srgbClr val="FF0000"/>
                </a:solidFill>
                <a:cs typeface="B Nazanin" pitchFamily="2" charset="-78"/>
              </a:rPr>
              <a:t>درماندگی و ناامیدی</a:t>
            </a:r>
            <a:r>
              <a:rPr lang="ar-SA" u="sng" dirty="0">
                <a:cs typeface="B Nazanin" pitchFamily="2" charset="-78"/>
              </a:rPr>
              <a:t> </a:t>
            </a:r>
            <a:r>
              <a:rPr lang="ar-SA" dirty="0">
                <a:cs typeface="B Nazanin" pitchFamily="2" charset="-78"/>
              </a:rPr>
              <a:t>فردیانوجوان است</a:t>
            </a:r>
            <a:r>
              <a:rPr lang="fa-IR" dirty="0">
                <a:cs typeface="B Nazanin" pitchFamily="2" charset="-78"/>
              </a:rPr>
              <a:t> </a:t>
            </a:r>
            <a:r>
              <a:rPr lang="ar-SA" dirty="0">
                <a:cs typeface="B Nazanin" pitchFamily="2" charset="-78"/>
              </a:rPr>
              <a:t>برای رهایی </a:t>
            </a:r>
            <a:r>
              <a:rPr lang="ar-SA" dirty="0">
                <a:solidFill>
                  <a:srgbClr val="FF0000"/>
                </a:solidFill>
                <a:cs typeface="B Nazanin" pitchFamily="2" charset="-78"/>
              </a:rPr>
              <a:t>از </a:t>
            </a:r>
            <a:r>
              <a:rPr lang="ar-SA" u="sng" dirty="0">
                <a:solidFill>
                  <a:srgbClr val="FF0000"/>
                </a:solidFill>
                <a:cs typeface="B Nazanin" pitchFamily="2" charset="-78"/>
              </a:rPr>
              <a:t>یک مسئله </a:t>
            </a:r>
            <a:r>
              <a:rPr lang="ar-SA" dirty="0">
                <a:solidFill>
                  <a:srgbClr val="FF0000"/>
                </a:solidFill>
                <a:cs typeface="B Nazanin" pitchFamily="2" charset="-78"/>
              </a:rPr>
              <a:t>یا یک بحران </a:t>
            </a:r>
            <a:r>
              <a:rPr lang="ar-SA" dirty="0">
                <a:cs typeface="B Nazanin" pitchFamily="2" charset="-78"/>
              </a:rPr>
              <a:t>است</a:t>
            </a:r>
            <a:r>
              <a:rPr lang="fa-IR" dirty="0">
                <a:cs typeface="B Nazanin" pitchFamily="2" charset="-78"/>
              </a:rPr>
              <a:t> </a:t>
            </a:r>
            <a:r>
              <a:rPr lang="ar-SA" dirty="0">
                <a:cs typeface="B Nazanin" pitchFamily="2" charset="-78"/>
              </a:rPr>
              <a:t> این نگاه قشنگی  است </a:t>
            </a:r>
            <a:endParaRPr lang="fa-IR" dirty="0">
              <a:cs typeface="B Nazanin" pitchFamily="2" charset="-78"/>
            </a:endParaRPr>
          </a:p>
          <a:p>
            <a:pPr algn="just">
              <a:lnSpc>
                <a:spcPct val="200000"/>
              </a:lnSpc>
            </a:pPr>
            <a:endParaRPr lang="fa-IR" dirty="0">
              <a:cs typeface="B Nazanin" pitchFamily="2" charset="-78"/>
            </a:endParaRPr>
          </a:p>
          <a:p>
            <a:pPr algn="just">
              <a:lnSpc>
                <a:spcPct val="200000"/>
              </a:lnSpc>
            </a:pPr>
            <a:endParaRPr lang="fa-IR" dirty="0">
              <a:cs typeface="B Nazanin" pitchFamily="2" charset="-78"/>
            </a:endParaRPr>
          </a:p>
          <a:p>
            <a:pPr algn="l">
              <a:lnSpc>
                <a:spcPct val="200000"/>
              </a:lnSpc>
            </a:pPr>
            <a:r>
              <a:rPr lang="fa-IR" sz="2800" b="1" dirty="0">
                <a:cs typeface="B Nazanin" pitchFamily="2" charset="-78"/>
              </a:rPr>
              <a:t>(سوال شود )</a:t>
            </a:r>
            <a:endParaRPr lang="en-US" sz="2800" b="1" dirty="0">
              <a:cs typeface="B Nazanin" pitchFamily="2" charset="-78"/>
            </a:endParaRPr>
          </a:p>
          <a:p>
            <a:pPr algn="just">
              <a:lnSpc>
                <a:spcPct val="200000"/>
              </a:lnSpc>
              <a:buNone/>
            </a:pPr>
            <a:endParaRPr lang="fa-IR" dirty="0">
              <a:cs typeface="B Nazanin" pitchFamily="2" charset="-78"/>
            </a:endParaRPr>
          </a:p>
          <a:p>
            <a:pPr>
              <a:lnSpc>
                <a:spcPct val="200000"/>
              </a:lnSpc>
            </a:pPr>
            <a:endParaRPr lang="fa-IR"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itchFamily="2" charset="-78"/>
              </a:rPr>
              <a:t>باید</a:t>
            </a:r>
            <a:r>
              <a:rPr lang="fa-IR" b="1" dirty="0">
                <a:cs typeface="B Nazanin" pitchFamily="2" charset="-78"/>
              </a:rPr>
              <a:t> ونباید </a:t>
            </a:r>
            <a:r>
              <a:rPr lang="ar-SA" b="1" dirty="0">
                <a:cs typeface="B Nazanin" pitchFamily="2" charset="-78"/>
              </a:rPr>
              <a:t> </a:t>
            </a:r>
            <a:r>
              <a:rPr lang="fa-IR" b="1" dirty="0">
                <a:cs typeface="B Nazanin" pitchFamily="2" charset="-78"/>
              </a:rPr>
              <a:t>سوم</a:t>
            </a:r>
            <a:endParaRPr lang="fa-IR" b="1" dirty="0"/>
          </a:p>
        </p:txBody>
      </p:sp>
      <p:sp>
        <p:nvSpPr>
          <p:cNvPr id="3" name="Content Placeholder 2"/>
          <p:cNvSpPr>
            <a:spLocks noGrp="1"/>
          </p:cNvSpPr>
          <p:nvPr>
            <p:ph sz="quarter" idx="1"/>
          </p:nvPr>
        </p:nvSpPr>
        <p:spPr>
          <a:xfrm>
            <a:off x="457200" y="1600200"/>
            <a:ext cx="8219256" cy="5257800"/>
          </a:xfrm>
        </p:spPr>
        <p:txBody>
          <a:bodyPr>
            <a:normAutofit fontScale="62500" lnSpcReduction="20000"/>
          </a:bodyPr>
          <a:lstStyle/>
          <a:p>
            <a:pPr algn="just">
              <a:lnSpc>
                <a:spcPct val="170000"/>
              </a:lnSpc>
            </a:pPr>
            <a:r>
              <a:rPr lang="ar-SA" sz="2900" b="1" dirty="0">
                <a:solidFill>
                  <a:srgbClr val="FF0000"/>
                </a:solidFill>
                <a:cs typeface="B Nazanin" pitchFamily="2" charset="-78"/>
              </a:rPr>
              <a:t>باید </a:t>
            </a:r>
            <a:r>
              <a:rPr lang="fa-IR" sz="2900" b="1" dirty="0">
                <a:solidFill>
                  <a:srgbClr val="FF0000"/>
                </a:solidFill>
                <a:cs typeface="B Nazanin" pitchFamily="2" charset="-78"/>
              </a:rPr>
              <a:t>:</a:t>
            </a:r>
          </a:p>
          <a:p>
            <a:pPr algn="just">
              <a:lnSpc>
                <a:spcPct val="170000"/>
              </a:lnSpc>
            </a:pPr>
            <a:r>
              <a:rPr lang="fa-IR" b="1" dirty="0">
                <a:cs typeface="B Nazanin" pitchFamily="2" charset="-78"/>
              </a:rPr>
              <a:t>اینگونه </a:t>
            </a:r>
            <a:r>
              <a:rPr lang="ar-SA" b="1" dirty="0">
                <a:cs typeface="B Nazanin" pitchFamily="2" charset="-78"/>
              </a:rPr>
              <a:t>سخن</a:t>
            </a:r>
            <a:r>
              <a:rPr lang="fa-IR" b="1" dirty="0">
                <a:cs typeface="B Nazanin" pitchFamily="2" charset="-78"/>
              </a:rPr>
              <a:t> </a:t>
            </a:r>
            <a:r>
              <a:rPr lang="ar-SA" b="1" dirty="0">
                <a:cs typeface="B Nazanin" pitchFamily="2" charset="-78"/>
              </a:rPr>
              <a:t>بگویید </a:t>
            </a:r>
            <a:r>
              <a:rPr lang="fa-IR" b="1" dirty="0">
                <a:cs typeface="B Nazanin" pitchFamily="2" charset="-78"/>
              </a:rPr>
              <a:t>: </a:t>
            </a:r>
            <a:r>
              <a:rPr lang="ar-SA" b="1" u="sng" dirty="0">
                <a:solidFill>
                  <a:srgbClr val="FF0000"/>
                </a:solidFill>
                <a:cs typeface="B Nazanin" pitchFamily="2" charset="-78"/>
              </a:rPr>
              <a:t>من </a:t>
            </a:r>
            <a:r>
              <a:rPr lang="fa-IR" b="1" u="sng" dirty="0">
                <a:solidFill>
                  <a:srgbClr val="FF0000"/>
                </a:solidFill>
                <a:cs typeface="B Nazanin" pitchFamily="2" charset="-78"/>
              </a:rPr>
              <a:t>به خاطر </a:t>
            </a:r>
            <a:r>
              <a:rPr lang="ar-SA" b="1" u="sng" dirty="0">
                <a:solidFill>
                  <a:srgbClr val="FF0000"/>
                </a:solidFill>
                <a:cs typeface="B Nazanin" pitchFamily="2" charset="-78"/>
              </a:rPr>
              <a:t> تو اینجا هستم بیا صحبت کنیم من نگرانم که چه بر سر تو می آید </a:t>
            </a:r>
            <a:endParaRPr lang="fa-IR" b="1" u="sng" dirty="0">
              <a:solidFill>
                <a:srgbClr val="FF0000"/>
              </a:solidFill>
              <a:cs typeface="B Nazanin" pitchFamily="2" charset="-78"/>
            </a:endParaRPr>
          </a:p>
          <a:p>
            <a:pPr algn="just">
              <a:lnSpc>
                <a:spcPct val="170000"/>
              </a:lnSpc>
            </a:pPr>
            <a:r>
              <a:rPr lang="ar-SA" b="1" dirty="0">
                <a:cs typeface="B Nazanin" pitchFamily="2" charset="-78"/>
              </a:rPr>
              <a:t>سخنان</a:t>
            </a:r>
            <a:r>
              <a:rPr lang="fa-IR" b="1" dirty="0">
                <a:cs typeface="B Nazanin" pitchFamily="2" charset="-78"/>
              </a:rPr>
              <a:t>ی</a:t>
            </a:r>
            <a:r>
              <a:rPr lang="ar-SA" b="1" dirty="0">
                <a:cs typeface="B Nazanin" pitchFamily="2" charset="-78"/>
              </a:rPr>
              <a:t> بگویید که احساس کند </a:t>
            </a:r>
            <a:r>
              <a:rPr lang="ar-SA" b="1" u="sng" dirty="0">
                <a:solidFill>
                  <a:srgbClr val="FF0000"/>
                </a:solidFill>
                <a:cs typeface="B Nazanin" pitchFamily="2" charset="-78"/>
              </a:rPr>
              <a:t>برایش مهم هستید</a:t>
            </a:r>
            <a:endParaRPr lang="fa-IR" b="1" u="sng" dirty="0">
              <a:solidFill>
                <a:srgbClr val="FF0000"/>
              </a:solidFill>
              <a:cs typeface="B Nazanin" pitchFamily="2" charset="-78"/>
            </a:endParaRPr>
          </a:p>
          <a:p>
            <a:pPr algn="just">
              <a:lnSpc>
                <a:spcPct val="170000"/>
              </a:lnSpc>
            </a:pPr>
            <a:r>
              <a:rPr lang="ar-SA" b="1" dirty="0">
                <a:cs typeface="B Nazanin" pitchFamily="2" charset="-78"/>
              </a:rPr>
              <a:t> مثل </a:t>
            </a:r>
            <a:r>
              <a:rPr lang="fa-IR" b="1" dirty="0">
                <a:cs typeface="B Nazanin" pitchFamily="2" charset="-78"/>
              </a:rPr>
              <a:t>: </a:t>
            </a:r>
            <a:r>
              <a:rPr lang="ar-SA" b="1" dirty="0">
                <a:cs typeface="B Nazanin" pitchFamily="2" charset="-78"/>
              </a:rPr>
              <a:t>من نگرانم می خواهم به تو کمک کنم اگر دوست داشتی میتونی با من حرف بزنی اگر فکر می کنی مشکلت رو میتونی با من مطرح کنی میتونم صحبت ها تو بشنوم</a:t>
            </a:r>
            <a:endParaRPr lang="fa-IR" b="1" dirty="0">
              <a:cs typeface="B Nazanin" pitchFamily="2" charset="-78"/>
            </a:endParaRPr>
          </a:p>
          <a:p>
            <a:pPr algn="just">
              <a:lnSpc>
                <a:spcPct val="170000"/>
              </a:lnSpc>
            </a:pPr>
            <a:r>
              <a:rPr lang="ar-SA" sz="2500" b="1" dirty="0">
                <a:solidFill>
                  <a:srgbClr val="FF0000"/>
                </a:solidFill>
                <a:cs typeface="B Nazanin" pitchFamily="2" charset="-78"/>
              </a:rPr>
              <a:t> این جملات را روزانه بگویید تو برای من مهم</a:t>
            </a:r>
            <a:r>
              <a:rPr lang="fa-IR" sz="2500" b="1" dirty="0">
                <a:solidFill>
                  <a:srgbClr val="FF0000"/>
                </a:solidFill>
                <a:cs typeface="B Nazanin" pitchFamily="2" charset="-78"/>
              </a:rPr>
              <a:t>ی</a:t>
            </a:r>
          </a:p>
          <a:p>
            <a:pPr algn="just">
              <a:lnSpc>
                <a:spcPct val="170000"/>
              </a:lnSpc>
            </a:pPr>
            <a:r>
              <a:rPr lang="ar-SA" sz="2900" b="1" dirty="0">
                <a:solidFill>
                  <a:srgbClr val="FF0000"/>
                </a:solidFill>
                <a:cs typeface="B Nazanin" pitchFamily="2" charset="-78"/>
              </a:rPr>
              <a:t>نباید سوم</a:t>
            </a:r>
            <a:r>
              <a:rPr lang="fa-IR" sz="2900" b="1" dirty="0">
                <a:solidFill>
                  <a:srgbClr val="FF0000"/>
                </a:solidFill>
                <a:cs typeface="B Nazanin" pitchFamily="2" charset="-78"/>
              </a:rPr>
              <a:t>:</a:t>
            </a:r>
          </a:p>
          <a:p>
            <a:pPr algn="just">
              <a:lnSpc>
                <a:spcPct val="170000"/>
              </a:lnSpc>
            </a:pPr>
            <a:r>
              <a:rPr lang="ar-SA" b="1" dirty="0">
                <a:cs typeface="B Nazanin" pitchFamily="2" charset="-78"/>
              </a:rPr>
              <a:t> </a:t>
            </a:r>
            <a:r>
              <a:rPr lang="ar-SA" b="1" u="sng" dirty="0">
                <a:solidFill>
                  <a:srgbClr val="FF0000"/>
                </a:solidFill>
                <a:cs typeface="B Nazanin" pitchFamily="2" charset="-78"/>
              </a:rPr>
              <a:t>شوکه شده یا محکومان عمل نکنید</a:t>
            </a:r>
            <a:r>
              <a:rPr lang="fa-IR" b="1" u="sng" dirty="0">
                <a:solidFill>
                  <a:srgbClr val="FF0000"/>
                </a:solidFill>
                <a:cs typeface="B Nazanin" pitchFamily="2" charset="-78"/>
              </a:rPr>
              <a:t>: </a:t>
            </a:r>
          </a:p>
          <a:p>
            <a:pPr algn="just">
              <a:lnSpc>
                <a:spcPct val="170000"/>
              </a:lnSpc>
            </a:pPr>
            <a:r>
              <a:rPr lang="ar-SA" b="1" u="sng" dirty="0">
                <a:solidFill>
                  <a:srgbClr val="FF0000"/>
                </a:solidFill>
                <a:cs typeface="B Nazanin" pitchFamily="2" charset="-78"/>
              </a:rPr>
              <a:t> </a:t>
            </a:r>
            <a:r>
              <a:rPr lang="ar-SA" b="1" dirty="0">
                <a:cs typeface="B Nazanin" pitchFamily="2" charset="-78"/>
              </a:rPr>
              <a:t>شاید او راه دیگری برای کمک خواهی نمی داند </a:t>
            </a:r>
            <a:r>
              <a:rPr lang="fa-IR" b="1" dirty="0">
                <a:cs typeface="B Nazanin" pitchFamily="2" charset="-78"/>
              </a:rPr>
              <a:t>.</a:t>
            </a:r>
            <a:r>
              <a:rPr lang="ar-SA" b="1" dirty="0">
                <a:cs typeface="B Nazanin" pitchFamily="2" charset="-78"/>
              </a:rPr>
              <a:t>از آن طرف اگر حرف می‌زنید محکومش نکنید مثل اینکه بچه خجالت بکش بابا </a:t>
            </a:r>
            <a:r>
              <a:rPr lang="fa-IR" b="1" dirty="0">
                <a:cs typeface="B Nazanin" pitchFamily="2" charset="-78"/>
              </a:rPr>
              <a:t>ت </a:t>
            </a:r>
            <a:r>
              <a:rPr lang="ar-SA" b="1" dirty="0">
                <a:cs typeface="B Nazanin" pitchFamily="2" charset="-78"/>
              </a:rPr>
              <a:t>ینقدر زحمت میکشه که تو این حرف ها رو بزنید خدا قهرش می</a:t>
            </a:r>
            <a:r>
              <a:rPr lang="fa-IR" b="1" dirty="0">
                <a:cs typeface="B Nazanin" pitchFamily="2" charset="-78"/>
              </a:rPr>
              <a:t> </a:t>
            </a:r>
            <a:r>
              <a:rPr lang="ar-SA" b="1" dirty="0">
                <a:cs typeface="B Nazanin" pitchFamily="2" charset="-78"/>
              </a:rPr>
              <a:t>گی</a:t>
            </a:r>
            <a:r>
              <a:rPr lang="fa-IR" b="1" dirty="0">
                <a:cs typeface="B Nazanin" pitchFamily="2" charset="-78"/>
              </a:rPr>
              <a:t>رد</a:t>
            </a:r>
            <a:r>
              <a:rPr lang="ar-SA" b="1" dirty="0">
                <a:cs typeface="B Nazanin" pitchFamily="2" charset="-78"/>
              </a:rPr>
              <a:t> ما یک خانواده مذهبی هستیم با آبرو هستیم این کاری که تو می کنی می خوای آبروی ما را ببرید این حرف‌ها چیست که تو می زنی</a:t>
            </a:r>
            <a:r>
              <a:rPr lang="fa-IR" b="1" dirty="0">
                <a:cs typeface="B Nazanin" pitchFamily="2" charset="-78"/>
              </a:rPr>
              <a:t>         </a:t>
            </a:r>
          </a:p>
          <a:p>
            <a:pPr algn="just">
              <a:lnSpc>
                <a:spcPct val="170000"/>
              </a:lnSpc>
            </a:pPr>
            <a:r>
              <a:rPr lang="fa-IR" b="1" dirty="0">
                <a:cs typeface="B Nazanin" pitchFamily="2" charset="-78"/>
              </a:rPr>
              <a:t>            </a:t>
            </a:r>
            <a:r>
              <a:rPr lang="ar-SA" b="1" dirty="0">
                <a:solidFill>
                  <a:srgbClr val="FF0000"/>
                </a:solidFill>
                <a:cs typeface="B Nazanin" pitchFamily="2" charset="-78"/>
              </a:rPr>
              <a:t>گفتن این سخن آن ممنوع است</a:t>
            </a:r>
            <a:endParaRPr lang="fa-IR" b="1" dirty="0">
              <a:solidFill>
                <a:srgbClr val="FF0000"/>
              </a:solidFill>
              <a:cs typeface="B Nazanin" pitchFamily="2" charset="-78"/>
            </a:endParaRPr>
          </a:p>
          <a:p>
            <a:endParaRPr lang="fa-IR"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باید و نباید چهارم</a:t>
            </a:r>
            <a:br>
              <a:rPr lang="fa-IR" dirty="0"/>
            </a:br>
            <a:endParaRPr lang="fa-IR" dirty="0"/>
          </a:p>
        </p:txBody>
      </p:sp>
      <p:sp>
        <p:nvSpPr>
          <p:cNvPr id="3" name="Content Placeholder 2"/>
          <p:cNvSpPr>
            <a:spLocks noGrp="1"/>
          </p:cNvSpPr>
          <p:nvPr>
            <p:ph sz="quarter" idx="1"/>
          </p:nvPr>
        </p:nvSpPr>
        <p:spPr>
          <a:xfrm>
            <a:off x="457200" y="1196752"/>
            <a:ext cx="8147248" cy="5277200"/>
          </a:xfrm>
        </p:spPr>
        <p:txBody>
          <a:bodyPr>
            <a:normAutofit fontScale="85000" lnSpcReduction="10000"/>
          </a:bodyPr>
          <a:lstStyle/>
          <a:p>
            <a:pPr algn="just">
              <a:lnSpc>
                <a:spcPct val="160000"/>
              </a:lnSpc>
            </a:pPr>
            <a:r>
              <a:rPr lang="ar-SA" b="1" dirty="0">
                <a:cs typeface="B Nazanin" pitchFamily="2" charset="-78"/>
              </a:rPr>
              <a:t>باید چهارم </a:t>
            </a:r>
            <a:r>
              <a:rPr lang="fa-IR" b="1" dirty="0">
                <a:cs typeface="B Nazanin" pitchFamily="2" charset="-78"/>
              </a:rPr>
              <a:t>: </a:t>
            </a:r>
            <a:r>
              <a:rPr lang="ar-SA" b="1" dirty="0">
                <a:cs typeface="B Nazanin" pitchFamily="2" charset="-78"/>
              </a:rPr>
              <a:t>باید بپرسید آیا </a:t>
            </a:r>
            <a:r>
              <a:rPr lang="ar-SA" b="1" u="sng" dirty="0">
                <a:solidFill>
                  <a:srgbClr val="FF0000"/>
                </a:solidFill>
                <a:cs typeface="B Nazanin" pitchFamily="2" charset="-78"/>
              </a:rPr>
              <a:t>فکر خودکشی </a:t>
            </a:r>
            <a:r>
              <a:rPr lang="ar-SA" b="1" dirty="0">
                <a:cs typeface="B Nazanin" pitchFamily="2" charset="-78"/>
              </a:rPr>
              <a:t>در سر دارید؟</a:t>
            </a:r>
            <a:endParaRPr lang="fa-IR" b="1" dirty="0">
              <a:cs typeface="B Nazanin" pitchFamily="2" charset="-78"/>
            </a:endParaRPr>
          </a:p>
          <a:p>
            <a:pPr algn="just">
              <a:lnSpc>
                <a:spcPct val="160000"/>
              </a:lnSpc>
            </a:pPr>
            <a:r>
              <a:rPr lang="ar-SA" b="1" dirty="0">
                <a:cs typeface="B Nazanin" pitchFamily="2" charset="-78"/>
              </a:rPr>
              <a:t> داشتن یک </a:t>
            </a:r>
            <a:r>
              <a:rPr lang="ar-SA" b="1" u="sng" dirty="0">
                <a:solidFill>
                  <a:srgbClr val="FF0000"/>
                </a:solidFill>
                <a:cs typeface="B Nazanin" pitchFamily="2" charset="-78"/>
              </a:rPr>
              <a:t>نقشه حاکی </a:t>
            </a:r>
            <a:r>
              <a:rPr lang="ar-SA" b="1" dirty="0">
                <a:cs typeface="B Nazanin" pitchFamily="2" charset="-78"/>
              </a:rPr>
              <a:t>از خطرناک بودن زیاد است </a:t>
            </a:r>
            <a:r>
              <a:rPr lang="ar-SA" b="1" u="sng" dirty="0">
                <a:solidFill>
                  <a:srgbClr val="FF0000"/>
                </a:solidFill>
                <a:cs typeface="B Nazanin" pitchFamily="2" charset="-78"/>
              </a:rPr>
              <a:t>مستقیماً با فرزند </a:t>
            </a:r>
            <a:r>
              <a:rPr lang="ar-SA" b="1" dirty="0">
                <a:cs typeface="B Nazanin" pitchFamily="2" charset="-78"/>
              </a:rPr>
              <a:t>خود راجع به خودکشی حرف بزنید </a:t>
            </a:r>
            <a:endParaRPr lang="fa-IR" b="1" dirty="0">
              <a:cs typeface="B Nazanin" pitchFamily="2" charset="-78"/>
            </a:endParaRPr>
          </a:p>
          <a:p>
            <a:pPr algn="just">
              <a:lnSpc>
                <a:spcPct val="160000"/>
              </a:lnSpc>
            </a:pPr>
            <a:r>
              <a:rPr lang="ar-SA" b="1" dirty="0">
                <a:cs typeface="B Nazanin" pitchFamily="2" charset="-78"/>
              </a:rPr>
              <a:t>مثال </a:t>
            </a:r>
            <a:r>
              <a:rPr lang="fa-IR" b="1" dirty="0">
                <a:cs typeface="B Nazanin" pitchFamily="2" charset="-78"/>
              </a:rPr>
              <a:t>: </a:t>
            </a:r>
            <a:r>
              <a:rPr lang="ar-SA" b="1" dirty="0">
                <a:cs typeface="B Nazanin" pitchFamily="2" charset="-78"/>
              </a:rPr>
              <a:t>پسرم شده تا </a:t>
            </a:r>
            <a:r>
              <a:rPr lang="ar-SA" b="1" u="sng" dirty="0">
                <a:solidFill>
                  <a:srgbClr val="FF0000"/>
                </a:solidFill>
                <a:cs typeface="B Nazanin" pitchFamily="2" charset="-78"/>
              </a:rPr>
              <a:t>حالا به مرگ فکر </a:t>
            </a:r>
            <a:r>
              <a:rPr lang="ar-SA" b="1" dirty="0">
                <a:cs typeface="B Nazanin" pitchFamily="2" charset="-78"/>
              </a:rPr>
              <a:t>کنی</a:t>
            </a:r>
            <a:r>
              <a:rPr lang="fa-IR" b="1" dirty="0">
                <a:cs typeface="B Nazanin" pitchFamily="2" charset="-78"/>
              </a:rPr>
              <a:t>                     </a:t>
            </a:r>
            <a:r>
              <a:rPr lang="ar-SA" b="1" dirty="0">
                <a:cs typeface="B Nazanin" pitchFamily="2" charset="-78"/>
              </a:rPr>
              <a:t> احساس می کنم </a:t>
            </a:r>
            <a:r>
              <a:rPr lang="ar-SA" b="1" u="sng" dirty="0">
                <a:solidFill>
                  <a:srgbClr val="FF0000"/>
                </a:solidFill>
                <a:cs typeface="B Nazanin" pitchFamily="2" charset="-78"/>
              </a:rPr>
              <a:t>تو خودت </a:t>
            </a:r>
            <a:r>
              <a:rPr lang="ar-SA" b="1" dirty="0">
                <a:cs typeface="B Nazanin" pitchFamily="2" charset="-78"/>
              </a:rPr>
              <a:t>هستی، </a:t>
            </a:r>
            <a:endParaRPr lang="fa-IR" b="1" dirty="0">
              <a:cs typeface="B Nazanin" pitchFamily="2" charset="-78"/>
            </a:endParaRPr>
          </a:p>
          <a:p>
            <a:pPr algn="just">
              <a:lnSpc>
                <a:spcPct val="160000"/>
              </a:lnSpc>
            </a:pPr>
            <a:r>
              <a:rPr lang="ar-SA" b="1" dirty="0">
                <a:cs typeface="B Nazanin" pitchFamily="2" charset="-78"/>
              </a:rPr>
              <a:t>برخی </a:t>
            </a:r>
            <a:r>
              <a:rPr lang="ar-SA" b="1" u="sng" dirty="0">
                <a:solidFill>
                  <a:srgbClr val="FF0000"/>
                </a:solidFill>
                <a:cs typeface="B Nazanin" pitchFamily="2" charset="-78"/>
              </a:rPr>
              <a:t>مواقع نگرانت </a:t>
            </a:r>
            <a:r>
              <a:rPr lang="ar-SA" b="1" dirty="0">
                <a:cs typeface="B Nazanin" pitchFamily="2" charset="-78"/>
              </a:rPr>
              <a:t>می شوم </a:t>
            </a:r>
            <a:r>
              <a:rPr lang="fa-IR" b="1" dirty="0">
                <a:cs typeface="B Nazanin" pitchFamily="2" charset="-78"/>
              </a:rPr>
              <a:t>                                       </a:t>
            </a:r>
            <a:r>
              <a:rPr lang="ar-SA" b="1" dirty="0">
                <a:cs typeface="B Nazanin" pitchFamily="2" charset="-78"/>
              </a:rPr>
              <a:t> احساس می کنم به </a:t>
            </a:r>
            <a:r>
              <a:rPr lang="ar-SA" b="1" u="sng" dirty="0">
                <a:solidFill>
                  <a:srgbClr val="FF0000"/>
                </a:solidFill>
                <a:cs typeface="B Nazanin" pitchFamily="2" charset="-78"/>
              </a:rPr>
              <a:t>یک چیز داری فکر </a:t>
            </a:r>
            <a:r>
              <a:rPr lang="ar-SA" b="1" dirty="0">
                <a:cs typeface="B Nazanin" pitchFamily="2" charset="-78"/>
              </a:rPr>
              <a:t>می کنی</a:t>
            </a:r>
            <a:endParaRPr lang="fa-IR" b="1" dirty="0">
              <a:cs typeface="B Nazanin" pitchFamily="2" charset="-78"/>
            </a:endParaRPr>
          </a:p>
          <a:p>
            <a:pPr algn="just">
              <a:lnSpc>
                <a:spcPct val="160000"/>
              </a:lnSpc>
            </a:pPr>
            <a:r>
              <a:rPr lang="ar-SA" b="1" dirty="0">
                <a:cs typeface="B Nazanin" pitchFamily="2" charset="-78"/>
              </a:rPr>
              <a:t> تا </a:t>
            </a:r>
            <a:r>
              <a:rPr lang="ar-SA" b="1" u="sng" dirty="0">
                <a:solidFill>
                  <a:srgbClr val="FF0000"/>
                </a:solidFill>
                <a:cs typeface="B Nazanin" pitchFamily="2" charset="-78"/>
              </a:rPr>
              <a:t>بد</a:t>
            </a:r>
            <a:r>
              <a:rPr lang="fa-IR" b="1" u="sng" dirty="0">
                <a:solidFill>
                  <a:srgbClr val="FF0000"/>
                </a:solidFill>
                <a:cs typeface="B Nazanin" pitchFamily="2" charset="-78"/>
              </a:rPr>
              <a:t>اند</a:t>
            </a:r>
            <a:r>
              <a:rPr lang="ar-SA" b="1" u="sng" dirty="0">
                <a:solidFill>
                  <a:srgbClr val="FF0000"/>
                </a:solidFill>
                <a:cs typeface="B Nazanin" pitchFamily="2" charset="-78"/>
              </a:rPr>
              <a:t> برای شما مهم </a:t>
            </a:r>
            <a:r>
              <a:rPr lang="ar-SA" b="1" dirty="0">
                <a:cs typeface="B Nazanin" pitchFamily="2" charset="-78"/>
              </a:rPr>
              <a:t>و با اهمیت است </a:t>
            </a:r>
            <a:endParaRPr lang="fa-IR" b="1" dirty="0">
              <a:cs typeface="B Nazanin" pitchFamily="2" charset="-78"/>
            </a:endParaRPr>
          </a:p>
          <a:p>
            <a:pPr algn="just">
              <a:lnSpc>
                <a:spcPct val="160000"/>
              </a:lnSpc>
            </a:pPr>
            <a:r>
              <a:rPr lang="ar-SA" b="1" dirty="0">
                <a:cs typeface="B Nazanin" pitchFamily="2" charset="-78"/>
              </a:rPr>
              <a:t>در این زمان </a:t>
            </a:r>
            <a:r>
              <a:rPr lang="ar-SA" b="1" u="sng" dirty="0">
                <a:solidFill>
                  <a:srgbClr val="FF0000"/>
                </a:solidFill>
                <a:cs typeface="B Nazanin" pitchFamily="2" charset="-78"/>
              </a:rPr>
              <a:t>فضای گفتگو با فرد </a:t>
            </a:r>
            <a:r>
              <a:rPr lang="ar-SA" b="1" dirty="0">
                <a:cs typeface="B Nazanin" pitchFamily="2" charset="-78"/>
              </a:rPr>
              <a:t>فراهم می‌شود</a:t>
            </a:r>
            <a:endParaRPr lang="fa-IR" b="1" dirty="0">
              <a:cs typeface="B Nazanin" pitchFamily="2" charset="-78"/>
            </a:endParaRPr>
          </a:p>
          <a:p>
            <a:pPr algn="just">
              <a:lnSpc>
                <a:spcPct val="160000"/>
              </a:lnSpc>
            </a:pPr>
            <a:r>
              <a:rPr lang="ar-SA" b="1" dirty="0">
                <a:cs typeface="B Nazanin" pitchFamily="2" charset="-78"/>
              </a:rPr>
              <a:t> نباید چهارم </a:t>
            </a:r>
            <a:r>
              <a:rPr lang="fa-IR" b="1" dirty="0">
                <a:cs typeface="B Nazanin" pitchFamily="2" charset="-78"/>
              </a:rPr>
              <a:t>: </a:t>
            </a:r>
            <a:r>
              <a:rPr lang="ar-SA" b="1" u="sng" dirty="0">
                <a:solidFill>
                  <a:srgbClr val="FF0000"/>
                </a:solidFill>
                <a:cs typeface="B Nazanin" pitchFamily="2" charset="-78"/>
              </a:rPr>
              <a:t>قسم نخورید که رازدار </a:t>
            </a:r>
            <a:r>
              <a:rPr lang="ar-SA" b="1" dirty="0">
                <a:cs typeface="B Nazanin" pitchFamily="2" charset="-78"/>
              </a:rPr>
              <a:t>باشید همچنین </a:t>
            </a:r>
            <a:r>
              <a:rPr lang="ar-SA" b="1" u="sng" dirty="0">
                <a:solidFill>
                  <a:srgbClr val="FF0000"/>
                </a:solidFill>
                <a:cs typeface="B Nazanin" pitchFamily="2" charset="-78"/>
              </a:rPr>
              <a:t>نگران نباشید که بی</a:t>
            </a:r>
            <a:r>
              <a:rPr lang="fa-IR" b="1" u="sng" dirty="0">
                <a:solidFill>
                  <a:srgbClr val="FF0000"/>
                </a:solidFill>
                <a:cs typeface="B Nazanin" pitchFamily="2" charset="-78"/>
              </a:rPr>
              <a:t> </a:t>
            </a:r>
            <a:r>
              <a:rPr lang="ar-SA" b="1" u="sng" dirty="0">
                <a:solidFill>
                  <a:srgbClr val="FF0000"/>
                </a:solidFill>
                <a:cs typeface="B Nazanin" pitchFamily="2" charset="-78"/>
              </a:rPr>
              <a:t>وفا قلم قلمداد </a:t>
            </a:r>
            <a:r>
              <a:rPr lang="ar-SA" b="1" dirty="0">
                <a:cs typeface="B Nazanin" pitchFamily="2" charset="-78"/>
              </a:rPr>
              <a:t>شوید</a:t>
            </a:r>
            <a:endParaRPr lang="fa-IR" b="1" dirty="0">
              <a:cs typeface="B Nazanin" pitchFamily="2" charset="-78"/>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C53E-43DB-4378-B98F-F723E38310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AD3FC8-DEEB-4941-B9D3-D280012E2C1C}"/>
              </a:ext>
            </a:extLst>
          </p:cNvPr>
          <p:cNvSpPr>
            <a:spLocks noGrp="1"/>
          </p:cNvSpPr>
          <p:nvPr>
            <p:ph sz="quarter" idx="1"/>
          </p:nvPr>
        </p:nvSpPr>
        <p:spPr>
          <a:xfrm>
            <a:off x="457200" y="1600200"/>
            <a:ext cx="8075240" cy="4873752"/>
          </a:xfrm>
        </p:spPr>
        <p:txBody>
          <a:bodyPr>
            <a:normAutofit fontScale="85000" lnSpcReduction="10000"/>
          </a:bodyPr>
          <a:lstStyle/>
          <a:p>
            <a:pPr algn="just">
              <a:lnSpc>
                <a:spcPct val="160000"/>
              </a:lnSpc>
            </a:pPr>
            <a:r>
              <a:rPr lang="ar-SA" b="1" dirty="0">
                <a:cs typeface="B Nazanin" pitchFamily="2" charset="-78"/>
              </a:rPr>
              <a:t>مثال</a:t>
            </a:r>
            <a:r>
              <a:rPr lang="fa-IR" b="1" dirty="0">
                <a:cs typeface="B Nazanin" pitchFamily="2" charset="-78"/>
              </a:rPr>
              <a:t>: </a:t>
            </a:r>
            <a:r>
              <a:rPr lang="ar-SA" b="1" dirty="0">
                <a:cs typeface="B Nazanin" pitchFamily="2" charset="-78"/>
              </a:rPr>
              <a:t> پسرم ببین اگر فکر کنم کسی می تواند در خصوص افکار خودکشی تو </a:t>
            </a:r>
            <a:r>
              <a:rPr lang="fa-IR" b="1" dirty="0">
                <a:cs typeface="B Nazanin" pitchFamily="2" charset="-78"/>
              </a:rPr>
              <a:t>، </a:t>
            </a:r>
            <a:r>
              <a:rPr lang="ar-SA" b="1" dirty="0">
                <a:cs typeface="B Nazanin" pitchFamily="2" charset="-78"/>
              </a:rPr>
              <a:t>به من کمک کند با کمک تو از او کمک می‌گیرم</a:t>
            </a:r>
            <a:endParaRPr lang="fa-IR" b="1" dirty="0">
              <a:cs typeface="B Nazanin" pitchFamily="2" charset="-78"/>
            </a:endParaRPr>
          </a:p>
          <a:p>
            <a:pPr algn="just">
              <a:lnSpc>
                <a:spcPct val="160000"/>
              </a:lnSpc>
            </a:pPr>
            <a:r>
              <a:rPr lang="ar-SA" b="1" dirty="0">
                <a:cs typeface="B Nazanin" pitchFamily="2" charset="-78"/>
              </a:rPr>
              <a:t> مثلاً شما به عنوان روانشناس هم همین را می توانید به نوجوانان بگویید </a:t>
            </a:r>
            <a:r>
              <a:rPr lang="fa-IR" b="1" dirty="0">
                <a:cs typeface="B Nazanin" pitchFamily="2" charset="-78"/>
              </a:rPr>
              <a:t>.</a:t>
            </a:r>
          </a:p>
          <a:p>
            <a:pPr algn="just">
              <a:lnSpc>
                <a:spcPct val="160000"/>
              </a:lnSpc>
            </a:pPr>
            <a:r>
              <a:rPr lang="ar-SA" b="1" dirty="0">
                <a:cs typeface="B Nazanin" pitchFamily="2" charset="-78"/>
              </a:rPr>
              <a:t>به عنوان روانشناس از </a:t>
            </a:r>
            <a:r>
              <a:rPr lang="ar-SA" b="1" dirty="0">
                <a:solidFill>
                  <a:srgbClr val="FF0000"/>
                </a:solidFill>
                <a:cs typeface="B Nazanin" pitchFamily="2" charset="-78"/>
              </a:rPr>
              <a:t>نوجوان اجازه </a:t>
            </a:r>
            <a:r>
              <a:rPr lang="ar-SA" b="1" dirty="0">
                <a:cs typeface="B Nazanin" pitchFamily="2" charset="-78"/>
              </a:rPr>
              <a:t>بگیرید</a:t>
            </a:r>
            <a:r>
              <a:rPr lang="fa-IR" b="1" dirty="0">
                <a:cs typeface="B Nazanin" pitchFamily="2" charset="-78"/>
              </a:rPr>
              <a:t>: </a:t>
            </a:r>
            <a:r>
              <a:rPr lang="ar-SA" b="1" dirty="0">
                <a:cs typeface="B Nazanin" pitchFamily="2" charset="-78"/>
              </a:rPr>
              <a:t> چون من نگران شما هستم باید </a:t>
            </a:r>
            <a:r>
              <a:rPr lang="ar-SA" b="1" dirty="0">
                <a:solidFill>
                  <a:srgbClr val="FF0000"/>
                </a:solidFill>
                <a:cs typeface="B Nazanin" pitchFamily="2" charset="-78"/>
              </a:rPr>
              <a:t>با پدر و مادرت در مورد </a:t>
            </a:r>
            <a:r>
              <a:rPr lang="ar-SA" b="1" dirty="0">
                <a:cs typeface="B Nazanin" pitchFamily="2" charset="-78"/>
              </a:rPr>
              <a:t>این موضوع صحبت کنم </a:t>
            </a:r>
            <a:endParaRPr lang="en-US" b="1" dirty="0">
              <a:cs typeface="B Nazanin" pitchFamily="2" charset="-78"/>
            </a:endParaRPr>
          </a:p>
          <a:p>
            <a:pPr algn="just">
              <a:lnSpc>
                <a:spcPct val="160000"/>
              </a:lnSpc>
            </a:pPr>
            <a:r>
              <a:rPr lang="ar-SA" b="1" dirty="0">
                <a:cs typeface="B Nazanin" pitchFamily="2" charset="-78"/>
              </a:rPr>
              <a:t>مراجع،: والدینم نمی‌فهمند </a:t>
            </a:r>
            <a:endParaRPr lang="fa-IR" b="1" dirty="0">
              <a:cs typeface="B Nazanin" pitchFamily="2" charset="-78"/>
            </a:endParaRPr>
          </a:p>
          <a:p>
            <a:pPr algn="just">
              <a:lnSpc>
                <a:spcPct val="160000"/>
              </a:lnSpc>
            </a:pPr>
            <a:r>
              <a:rPr lang="ar-SA" b="1" dirty="0">
                <a:cs typeface="B Nazanin" pitchFamily="2" charset="-78"/>
              </a:rPr>
              <a:t>روانشناس</a:t>
            </a:r>
            <a:r>
              <a:rPr lang="fa-IR" b="1" dirty="0">
                <a:cs typeface="B Nazanin" pitchFamily="2" charset="-78"/>
              </a:rPr>
              <a:t>:</a:t>
            </a:r>
            <a:r>
              <a:rPr lang="ar-SA" b="1" dirty="0">
                <a:cs typeface="B Nazanin" pitchFamily="2" charset="-78"/>
              </a:rPr>
              <a:t> تلاش می کنم رضایت آنها را جلب کنم و کمک می‌کنم و آنها هم نمی دانند با این موضوع چگونه برخورد کنند شما هم به من اعتماد کن سعی کنید اعتماد نوجوان یا آن فرد را جلب کنید و اگر قبول نکرد وقتی احساس خطر کردید </a:t>
            </a:r>
            <a:r>
              <a:rPr lang="ar-SA" b="1" dirty="0">
                <a:solidFill>
                  <a:srgbClr val="FF0000"/>
                </a:solidFill>
                <a:cs typeface="B Nazanin" pitchFamily="2" charset="-78"/>
              </a:rPr>
              <a:t>باید به والدینش </a:t>
            </a:r>
            <a:r>
              <a:rPr lang="fa-IR" b="1" dirty="0">
                <a:cs typeface="B Nazanin" pitchFamily="2" charset="-78"/>
              </a:rPr>
              <a:t>طلاع دهید</a:t>
            </a:r>
          </a:p>
          <a:p>
            <a:endParaRPr lang="en-US" dirty="0"/>
          </a:p>
        </p:txBody>
      </p:sp>
    </p:spTree>
    <p:extLst>
      <p:ext uri="{BB962C8B-B14F-4D97-AF65-F5344CB8AC3E}">
        <p14:creationId xmlns:p14="http://schemas.microsoft.com/office/powerpoint/2010/main" val="185259893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باید و نباید</a:t>
            </a:r>
            <a:r>
              <a:rPr lang="fa-IR" dirty="0"/>
              <a:t>پنجم</a:t>
            </a:r>
            <a:br>
              <a:rPr lang="fa-IR" dirty="0"/>
            </a:br>
            <a:endParaRPr lang="fa-IR" dirty="0"/>
          </a:p>
        </p:txBody>
      </p:sp>
      <p:sp>
        <p:nvSpPr>
          <p:cNvPr id="3" name="Content Placeholder 2"/>
          <p:cNvSpPr>
            <a:spLocks noGrp="1"/>
          </p:cNvSpPr>
          <p:nvPr>
            <p:ph sz="quarter" idx="1"/>
          </p:nvPr>
        </p:nvSpPr>
        <p:spPr>
          <a:xfrm>
            <a:off x="457200" y="1600200"/>
            <a:ext cx="8075240" cy="4873752"/>
          </a:xfrm>
        </p:spPr>
        <p:txBody>
          <a:bodyPr>
            <a:normAutofit fontScale="85000" lnSpcReduction="20000"/>
          </a:bodyPr>
          <a:lstStyle/>
          <a:p>
            <a:pPr algn="just">
              <a:lnSpc>
                <a:spcPct val="170000"/>
              </a:lnSpc>
            </a:pPr>
            <a:r>
              <a:rPr lang="ar-SA" dirty="0">
                <a:cs typeface="B Nazanin" pitchFamily="2" charset="-78"/>
              </a:rPr>
              <a:t>باید پنجم </a:t>
            </a:r>
            <a:r>
              <a:rPr lang="fa-IR" dirty="0">
                <a:cs typeface="B Nazanin" pitchFamily="2" charset="-78"/>
              </a:rPr>
              <a:t>:</a:t>
            </a:r>
            <a:r>
              <a:rPr lang="ar-SA" dirty="0">
                <a:cs typeface="B Nazanin" pitchFamily="2" charset="-78"/>
              </a:rPr>
              <a:t>کاری بکنید، </a:t>
            </a:r>
            <a:r>
              <a:rPr lang="ar-SA" u="sng" dirty="0">
                <a:solidFill>
                  <a:srgbClr val="FF0000"/>
                </a:solidFill>
                <a:cs typeface="B Nazanin" pitchFamily="2" charset="-78"/>
              </a:rPr>
              <a:t>فوراً به دنبال کمک از سوی یک متخصص باشید </a:t>
            </a:r>
            <a:endParaRPr lang="fa-IR" u="sng" dirty="0">
              <a:solidFill>
                <a:srgbClr val="FF0000"/>
              </a:solidFill>
              <a:cs typeface="B Nazanin" pitchFamily="2" charset="-78"/>
            </a:endParaRPr>
          </a:p>
          <a:p>
            <a:pPr algn="just">
              <a:lnSpc>
                <a:spcPct val="170000"/>
              </a:lnSpc>
            </a:pPr>
            <a:r>
              <a:rPr lang="ar-SA" dirty="0">
                <a:cs typeface="B Nazanin" pitchFamily="2" charset="-78"/>
              </a:rPr>
              <a:t>باید اقدام کنید نوجوان را </a:t>
            </a:r>
            <a:r>
              <a:rPr lang="ar-SA" dirty="0">
                <a:solidFill>
                  <a:srgbClr val="FF0000"/>
                </a:solidFill>
                <a:cs typeface="B Nazanin" pitchFamily="2" charset="-78"/>
              </a:rPr>
              <a:t>نزد مشاور ببرید </a:t>
            </a:r>
            <a:r>
              <a:rPr lang="ar-SA" dirty="0">
                <a:cs typeface="B Nazanin" pitchFamily="2" charset="-78"/>
              </a:rPr>
              <a:t>و او را ترغیب کنید </a:t>
            </a:r>
            <a:r>
              <a:rPr lang="ar-SA" dirty="0">
                <a:solidFill>
                  <a:srgbClr val="FF0000"/>
                </a:solidFill>
                <a:cs typeface="B Nazanin" pitchFamily="2" charset="-78"/>
              </a:rPr>
              <a:t>پیش مشاور </a:t>
            </a:r>
            <a:r>
              <a:rPr lang="ar-SA" dirty="0">
                <a:cs typeface="B Nazanin" pitchFamily="2" charset="-78"/>
              </a:rPr>
              <a:t>بیاید</a:t>
            </a:r>
            <a:endParaRPr lang="fa-IR" dirty="0">
              <a:cs typeface="B Nazanin" pitchFamily="2" charset="-78"/>
            </a:endParaRPr>
          </a:p>
          <a:p>
            <a:pPr algn="just">
              <a:lnSpc>
                <a:spcPct val="170000"/>
              </a:lnSpc>
            </a:pPr>
            <a:r>
              <a:rPr lang="ar-SA" dirty="0">
                <a:cs typeface="B Nazanin" pitchFamily="2" charset="-78"/>
              </a:rPr>
              <a:t>پس نزد متخصص مشاور یا روان پزشک ببرید داروهایش را تنظیم و توصیه کنید که استفاده کند او </a:t>
            </a:r>
            <a:r>
              <a:rPr lang="ar-SA" dirty="0">
                <a:solidFill>
                  <a:srgbClr val="FF0000"/>
                </a:solidFill>
                <a:cs typeface="B Nazanin" pitchFamily="2" charset="-78"/>
              </a:rPr>
              <a:t>را رها نکنید </a:t>
            </a:r>
            <a:r>
              <a:rPr lang="ar-SA" dirty="0">
                <a:cs typeface="B Nazanin" pitchFamily="2" charset="-78"/>
              </a:rPr>
              <a:t>و انتظار نداشته باشید او خودش پیش روانشناس برود یا داروهایش را بخورد </a:t>
            </a:r>
            <a:endParaRPr lang="en-US" dirty="0">
              <a:cs typeface="B Nazanin" pitchFamily="2" charset="-78"/>
            </a:endParaRPr>
          </a:p>
          <a:p>
            <a:pPr algn="just">
              <a:lnSpc>
                <a:spcPct val="170000"/>
              </a:lnSpc>
            </a:pPr>
            <a:r>
              <a:rPr lang="ar-SA" dirty="0">
                <a:cs typeface="B Nazanin" pitchFamily="2" charset="-78"/>
              </a:rPr>
              <a:t>نباید پنجم</a:t>
            </a:r>
            <a:r>
              <a:rPr lang="fa-IR" dirty="0">
                <a:cs typeface="B Nazanin" pitchFamily="2" charset="-78"/>
              </a:rPr>
              <a:t>: </a:t>
            </a:r>
            <a:r>
              <a:rPr lang="ar-SA" dirty="0">
                <a:cs typeface="B Nazanin" pitchFamily="2" charset="-78"/>
              </a:rPr>
              <a:t> راه </a:t>
            </a:r>
            <a:r>
              <a:rPr lang="ar-SA" dirty="0">
                <a:solidFill>
                  <a:srgbClr val="FF0000"/>
                </a:solidFill>
                <a:cs typeface="B Nazanin" pitchFamily="2" charset="-78"/>
              </a:rPr>
              <a:t>حلهای ساده ارائه ندهید، </a:t>
            </a:r>
            <a:endParaRPr lang="fa-IR" dirty="0">
              <a:solidFill>
                <a:srgbClr val="FF0000"/>
              </a:solidFill>
              <a:cs typeface="B Nazanin" pitchFamily="2" charset="-78"/>
            </a:endParaRPr>
          </a:p>
          <a:p>
            <a:pPr algn="just">
              <a:lnSpc>
                <a:spcPct val="170000"/>
              </a:lnSpc>
            </a:pPr>
            <a:r>
              <a:rPr lang="ar-SA" dirty="0">
                <a:cs typeface="B Nazanin" pitchFamily="2" charset="-78"/>
              </a:rPr>
              <a:t>راه حل های ساده به جوان یا به آن فرد ندهید</a:t>
            </a:r>
            <a:endParaRPr lang="fa-IR" dirty="0">
              <a:cs typeface="B Nazanin" pitchFamily="2" charset="-78"/>
            </a:endParaRPr>
          </a:p>
          <a:p>
            <a:pPr algn="just">
              <a:lnSpc>
                <a:spcPct val="170000"/>
              </a:lnSpc>
            </a:pPr>
            <a:r>
              <a:rPr lang="ar-SA" dirty="0">
                <a:cs typeface="B Nazanin" pitchFamily="2" charset="-78"/>
              </a:rPr>
              <a:t> مثال درست میشه </a:t>
            </a:r>
            <a:r>
              <a:rPr lang="fa-IR" dirty="0">
                <a:cs typeface="B Nazanin" pitchFamily="2" charset="-78"/>
              </a:rPr>
              <a:t>                                   </a:t>
            </a:r>
            <a:r>
              <a:rPr lang="ar-SA" dirty="0">
                <a:cs typeface="B Nazanin" pitchFamily="2" charset="-78"/>
              </a:rPr>
              <a:t>صبور باش مشکلی نیست</a:t>
            </a:r>
            <a:endParaRPr lang="fa-IR" dirty="0">
              <a:cs typeface="B Nazanin" pitchFamily="2" charset="-78"/>
            </a:endParaRPr>
          </a:p>
          <a:p>
            <a:pPr algn="just">
              <a:lnSpc>
                <a:spcPct val="170000"/>
              </a:lnSpc>
            </a:pPr>
            <a:r>
              <a:rPr lang="ar-SA" dirty="0">
                <a:cs typeface="B Nazanin" pitchFamily="2" charset="-78"/>
              </a:rPr>
              <a:t>   این همه دختر این همه پسر </a:t>
            </a:r>
            <a:r>
              <a:rPr lang="fa-IR" dirty="0">
                <a:cs typeface="B Nazanin" pitchFamily="2" charset="-78"/>
              </a:rPr>
              <a:t>، </a:t>
            </a:r>
            <a:r>
              <a:rPr lang="ar-SA" dirty="0">
                <a:cs typeface="B Nazanin" pitchFamily="2" charset="-78"/>
              </a:rPr>
              <a:t>بچه بازی درنیار</a:t>
            </a:r>
            <a:r>
              <a:rPr lang="fa-IR" dirty="0">
                <a:cs typeface="B Nazanin" pitchFamily="2" charset="-78"/>
              </a:rPr>
              <a:t>                                                      </a:t>
            </a:r>
          </a:p>
          <a:p>
            <a:pPr algn="just">
              <a:lnSpc>
                <a:spcPct val="170000"/>
              </a:lnSpc>
            </a:pPr>
            <a:r>
              <a:rPr lang="ar-SA" dirty="0">
                <a:cs typeface="B Nazanin" pitchFamily="2" charset="-78"/>
              </a:rPr>
              <a:t> درست می</a:t>
            </a:r>
            <a:r>
              <a:rPr lang="fa-IR" dirty="0">
                <a:cs typeface="B Nazanin" pitchFamily="2" charset="-78"/>
              </a:rPr>
              <a:t> </a:t>
            </a:r>
            <a:r>
              <a:rPr lang="ar-SA" dirty="0">
                <a:cs typeface="B Nazanin" pitchFamily="2" charset="-78"/>
              </a:rPr>
              <a:t>ش</a:t>
            </a:r>
            <a:r>
              <a:rPr lang="fa-IR" dirty="0">
                <a:cs typeface="B Nazanin" pitchFamily="2" charset="-78"/>
              </a:rPr>
              <a:t>ود</a:t>
            </a:r>
            <a:r>
              <a:rPr lang="ar-SA" dirty="0">
                <a:cs typeface="B Nazanin" pitchFamily="2" charset="-78"/>
              </a:rPr>
              <a:t> بزرگ می</a:t>
            </a:r>
            <a:r>
              <a:rPr lang="fa-IR" dirty="0">
                <a:cs typeface="B Nazanin" pitchFamily="2" charset="-78"/>
              </a:rPr>
              <a:t> </a:t>
            </a:r>
            <a:r>
              <a:rPr lang="ar-SA" dirty="0">
                <a:cs typeface="B Nazanin" pitchFamily="2" charset="-78"/>
              </a:rPr>
              <a:t>ش</a:t>
            </a:r>
            <a:r>
              <a:rPr lang="fa-IR" dirty="0">
                <a:cs typeface="B Nazanin" pitchFamily="2" charset="-78"/>
              </a:rPr>
              <a:t>و</a:t>
            </a:r>
            <a:r>
              <a:rPr lang="ar-SA" dirty="0">
                <a:cs typeface="B Nazanin" pitchFamily="2" charset="-78"/>
              </a:rPr>
              <a:t>ی یادت میر</a:t>
            </a:r>
            <a:r>
              <a:rPr lang="fa-IR" dirty="0">
                <a:cs typeface="B Nazanin" pitchFamily="2" charset="-78"/>
              </a:rPr>
              <a:t>ود</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باید و نباید</a:t>
            </a:r>
            <a:r>
              <a:rPr lang="fa-IR" dirty="0"/>
              <a:t>ششم</a:t>
            </a:r>
            <a:br>
              <a:rPr lang="fa-IR" dirty="0"/>
            </a:br>
            <a:endParaRPr lang="fa-IR" dirty="0"/>
          </a:p>
        </p:txBody>
      </p:sp>
      <p:sp>
        <p:nvSpPr>
          <p:cNvPr id="3" name="Content Placeholder 2"/>
          <p:cNvSpPr>
            <a:spLocks noGrp="1"/>
          </p:cNvSpPr>
          <p:nvPr>
            <p:ph sz="quarter" idx="1"/>
          </p:nvPr>
        </p:nvSpPr>
        <p:spPr>
          <a:xfrm>
            <a:off x="457200" y="1600200"/>
            <a:ext cx="8147248" cy="4873752"/>
          </a:xfrm>
        </p:spPr>
        <p:txBody>
          <a:bodyPr>
            <a:normAutofit/>
          </a:bodyPr>
          <a:lstStyle/>
          <a:p>
            <a:pPr algn="just">
              <a:lnSpc>
                <a:spcPct val="170000"/>
              </a:lnSpc>
              <a:buNone/>
            </a:pPr>
            <a:r>
              <a:rPr lang="ar-SA" dirty="0">
                <a:cs typeface="B Nazanin" pitchFamily="2" charset="-78"/>
              </a:rPr>
              <a:t>باید ششم </a:t>
            </a:r>
            <a:r>
              <a:rPr lang="fa-IR" dirty="0">
                <a:cs typeface="B Nazanin" pitchFamily="2" charset="-78"/>
              </a:rPr>
              <a:t>:</a:t>
            </a:r>
          </a:p>
          <a:p>
            <a:pPr algn="just">
              <a:lnSpc>
                <a:spcPct val="170000"/>
              </a:lnSpc>
              <a:buNone/>
            </a:pPr>
            <a:r>
              <a:rPr lang="ar-SA" dirty="0">
                <a:cs typeface="B Nazanin" pitchFamily="2" charset="-78"/>
              </a:rPr>
              <a:t>وسایل کشنده مانند دارو سم و غیره را از دسترس او دور نگه دارید</a:t>
            </a:r>
            <a:endParaRPr lang="fa-IR" dirty="0">
              <a:cs typeface="B Nazanin" pitchFamily="2" charset="-78"/>
            </a:endParaRPr>
          </a:p>
          <a:p>
            <a:pPr algn="just">
              <a:lnSpc>
                <a:spcPct val="170000"/>
              </a:lnSpc>
              <a:buNone/>
            </a:pPr>
            <a:r>
              <a:rPr lang="ar-SA" dirty="0">
                <a:cs typeface="B Nazanin" pitchFamily="2" charset="-78"/>
              </a:rPr>
              <a:t>وسائل کشنده مثل تیغ چاقو و سم را تا جایی که می‌توانید از دسترس دور نگه دارید </a:t>
            </a:r>
            <a:endParaRPr lang="fa-IR" dirty="0">
              <a:cs typeface="B Nazanin" pitchFamily="2" charset="-78"/>
            </a:endParaRPr>
          </a:p>
          <a:p>
            <a:pPr algn="just">
              <a:lnSpc>
                <a:spcPct val="170000"/>
              </a:lnSpc>
              <a:buNone/>
            </a:pPr>
            <a:r>
              <a:rPr lang="ar-SA" dirty="0">
                <a:cs typeface="B Nazanin" pitchFamily="2" charset="-78"/>
              </a:rPr>
              <a:t> نباید ششم</a:t>
            </a:r>
            <a:r>
              <a:rPr lang="fa-IR" dirty="0">
                <a:cs typeface="B Nazanin" pitchFamily="2" charset="-78"/>
              </a:rPr>
              <a:t>:</a:t>
            </a:r>
            <a:r>
              <a:rPr lang="ar-SA" dirty="0">
                <a:cs typeface="B Nazanin" pitchFamily="2" charset="-78"/>
              </a:rPr>
              <a:t>مصرف مواد یا الکل را پیشنهاد نکنید </a:t>
            </a:r>
            <a:endParaRPr lang="en-US" dirty="0">
              <a:cs typeface="B Nazanin" pitchFamily="2" charset="-78"/>
            </a:endParaRPr>
          </a:p>
          <a:p>
            <a:pPr algn="just">
              <a:lnSpc>
                <a:spcPct val="170000"/>
              </a:lnSpc>
            </a:pPr>
            <a:r>
              <a:rPr lang="ar-SA" dirty="0">
                <a:cs typeface="B Nazanin" pitchFamily="2" charset="-78"/>
              </a:rPr>
              <a:t>از آن طرف توصیه‌های اشتباه نکنید مثل حالا یه سیگار بکش آروم بشی یه آهنگ غمگین گوش بده حالت بهتر بشه یا الکل مصرف کند بهتر می شوی</a:t>
            </a:r>
            <a:endParaRPr lang="fa-IR" dirty="0">
              <a:cs typeface="B Nazanin" pitchFamily="2" charset="-78"/>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باید و نباید شماره ۷</a:t>
            </a:r>
            <a:endParaRPr lang="fa-IR" dirty="0"/>
          </a:p>
        </p:txBody>
      </p:sp>
      <p:sp>
        <p:nvSpPr>
          <p:cNvPr id="3" name="Content Placeholder 2"/>
          <p:cNvSpPr>
            <a:spLocks noGrp="1"/>
          </p:cNvSpPr>
          <p:nvPr>
            <p:ph sz="quarter" idx="1"/>
          </p:nvPr>
        </p:nvSpPr>
        <p:spPr>
          <a:xfrm>
            <a:off x="457200" y="1600200"/>
            <a:ext cx="8075240" cy="4873752"/>
          </a:xfrm>
        </p:spPr>
        <p:txBody>
          <a:bodyPr>
            <a:normAutofit fontScale="70000" lnSpcReduction="20000"/>
          </a:bodyPr>
          <a:lstStyle/>
          <a:p>
            <a:pPr algn="just">
              <a:lnSpc>
                <a:spcPct val="170000"/>
              </a:lnSpc>
              <a:buNone/>
            </a:pPr>
            <a:r>
              <a:rPr lang="ar-SA" b="1" dirty="0">
                <a:cs typeface="B Nazanin" pitchFamily="2" charset="-78"/>
              </a:rPr>
              <a:t> باید هفتم </a:t>
            </a:r>
            <a:r>
              <a:rPr lang="fa-IR" b="1" dirty="0">
                <a:cs typeface="B Nazanin" pitchFamily="2" charset="-78"/>
              </a:rPr>
              <a:t>:</a:t>
            </a:r>
          </a:p>
          <a:p>
            <a:pPr algn="just">
              <a:lnSpc>
                <a:spcPct val="170000"/>
              </a:lnSpc>
              <a:buNone/>
            </a:pPr>
            <a:r>
              <a:rPr lang="ar-SA" b="1" dirty="0">
                <a:cs typeface="B Nazanin" pitchFamily="2" charset="-78"/>
              </a:rPr>
              <a:t>نگران نباشید که آنها فکر کنند شما بی</a:t>
            </a:r>
            <a:r>
              <a:rPr lang="fa-IR" b="1" dirty="0">
                <a:cs typeface="B Nazanin" pitchFamily="2" charset="-78"/>
              </a:rPr>
              <a:t> </a:t>
            </a:r>
            <a:r>
              <a:rPr lang="ar-SA" b="1" dirty="0">
                <a:cs typeface="B Nazanin" pitchFamily="2" charset="-78"/>
              </a:rPr>
              <a:t>وفا هستید </a:t>
            </a:r>
            <a:r>
              <a:rPr lang="ar-SA" b="1" dirty="0">
                <a:solidFill>
                  <a:srgbClr val="FF0000"/>
                </a:solidFill>
                <a:cs typeface="B Nazanin" pitchFamily="2" charset="-78"/>
              </a:rPr>
              <a:t>با بستگان یا دوستان نزدیک آنها حتماً </a:t>
            </a:r>
            <a:r>
              <a:rPr lang="ar-SA" b="1" dirty="0">
                <a:cs typeface="B Nazanin" pitchFamily="2" charset="-78"/>
              </a:rPr>
              <a:t>تماس بگیرید</a:t>
            </a:r>
            <a:endParaRPr lang="en-US" b="1" dirty="0">
              <a:cs typeface="B Nazanin" pitchFamily="2" charset="-78"/>
            </a:endParaRPr>
          </a:p>
          <a:p>
            <a:pPr algn="just">
              <a:lnSpc>
                <a:spcPct val="170000"/>
              </a:lnSpc>
            </a:pPr>
            <a:r>
              <a:rPr lang="ar-SA" b="1" dirty="0">
                <a:cs typeface="B Nazanin" pitchFamily="2" charset="-78"/>
              </a:rPr>
              <a:t>حتی اگر نوجوان مخالف است با آدم‌هایی که می دانید می توانند کمک کنند مثل مشاوره مدرسه روانپزشک و روانشناس صحبت کنید نوجوان می‌گوید نباید می گفتی چرا گفتی نوجوان تو فضای بحران است و می‌دانید معلم یا مشاورش می‌تواند به او کمک کند با معلمش درباره موضوع </a:t>
            </a:r>
            <a:r>
              <a:rPr lang="fa-IR" b="1" dirty="0">
                <a:cs typeface="B Nazanin" pitchFamily="2" charset="-78"/>
              </a:rPr>
              <a:t>حرف </a:t>
            </a:r>
            <a:r>
              <a:rPr lang="ar-SA" b="1" dirty="0">
                <a:cs typeface="B Nazanin" pitchFamily="2" charset="-78"/>
              </a:rPr>
              <a:t>بزنید کسی که می‌تواند کمک کند برخی مواقع والدین به </a:t>
            </a:r>
            <a:r>
              <a:rPr lang="ar-SA" b="1" dirty="0">
                <a:solidFill>
                  <a:srgbClr val="FF0000"/>
                </a:solidFill>
                <a:cs typeface="B Nazanin" pitchFamily="2" charset="-78"/>
              </a:rPr>
              <a:t>کسانی می گویند که اوضاع را بدتر </a:t>
            </a:r>
            <a:r>
              <a:rPr lang="ar-SA" b="1" dirty="0">
                <a:cs typeface="B Nazanin" pitchFamily="2" charset="-78"/>
              </a:rPr>
              <a:t>می‌کند کسی که می‌تواند کمک کند درباره خودکشی نوجوان با او صحبت کنید چون پس از اینکه بحران گذشت </a:t>
            </a:r>
            <a:r>
              <a:rPr lang="ar-SA" b="1" dirty="0">
                <a:solidFill>
                  <a:srgbClr val="FF0000"/>
                </a:solidFill>
                <a:cs typeface="B Nazanin" pitchFamily="2" charset="-78"/>
              </a:rPr>
              <a:t>خود نوجوان تشکر </a:t>
            </a:r>
            <a:r>
              <a:rPr lang="ar-SA" b="1" dirty="0">
                <a:cs typeface="B Nazanin" pitchFamily="2" charset="-78"/>
              </a:rPr>
              <a:t>می‌کند که به من کمک کردید </a:t>
            </a:r>
            <a:endParaRPr lang="en-US" b="1" dirty="0">
              <a:cs typeface="B Nazanin" pitchFamily="2" charset="-78"/>
            </a:endParaRPr>
          </a:p>
          <a:p>
            <a:pPr algn="just">
              <a:lnSpc>
                <a:spcPct val="170000"/>
              </a:lnSpc>
              <a:buNone/>
            </a:pPr>
            <a:r>
              <a:rPr lang="ar-SA" b="1" dirty="0">
                <a:cs typeface="B Nazanin" pitchFamily="2" charset="-78"/>
              </a:rPr>
              <a:t>نباید</a:t>
            </a:r>
            <a:r>
              <a:rPr lang="fa-IR" b="1" dirty="0">
                <a:cs typeface="B Nazanin" pitchFamily="2" charset="-78"/>
              </a:rPr>
              <a:t>:</a:t>
            </a:r>
          </a:p>
          <a:p>
            <a:pPr algn="just">
              <a:lnSpc>
                <a:spcPct val="170000"/>
              </a:lnSpc>
              <a:buNone/>
            </a:pPr>
            <a:r>
              <a:rPr lang="fa-IR" b="1" dirty="0">
                <a:cs typeface="B Nazanin" pitchFamily="2" charset="-78"/>
              </a:rPr>
              <a:t>نباید: </a:t>
            </a:r>
            <a:r>
              <a:rPr lang="ar-SA" b="1" dirty="0">
                <a:cs typeface="B Nazanin" pitchFamily="2" charset="-78"/>
              </a:rPr>
              <a:t>  به آنها تلقین </a:t>
            </a:r>
            <a:r>
              <a:rPr lang="fa-IR" b="1" dirty="0">
                <a:cs typeface="B Nazanin" pitchFamily="2" charset="-78"/>
              </a:rPr>
              <a:t>ن</a:t>
            </a:r>
            <a:r>
              <a:rPr lang="ar-SA" b="1" dirty="0">
                <a:cs typeface="B Nazanin" pitchFamily="2" charset="-78"/>
              </a:rPr>
              <a:t>کنید که آنها چقدر از دیگران بهتر هستند چون این کار احساس گناه و بی ارزشی را در آنها تقویت می‌کند</a:t>
            </a:r>
            <a:endParaRPr lang="fa-IR" b="1" dirty="0">
              <a:cs typeface="B Nazanin" pitchFamily="2" charset="-78"/>
            </a:endParaRPr>
          </a:p>
          <a:p>
            <a:pPr algn="just">
              <a:lnSpc>
                <a:spcPct val="170000"/>
              </a:lnSpc>
            </a:pPr>
            <a:endParaRPr lang="fa-IR" b="1" dirty="0">
              <a:cs typeface="B Nazanin" pitchFamily="2" charset="-78"/>
            </a:endParaRPr>
          </a:p>
          <a:p>
            <a:pPr algn="just">
              <a:lnSpc>
                <a:spcPct val="170000"/>
              </a:lnSpc>
            </a:pPr>
            <a:endParaRPr lang="fa-IR" b="1"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باید و نباید شماره ۷</a:t>
            </a:r>
            <a:endParaRPr lang="fa-IR" dirty="0"/>
          </a:p>
        </p:txBody>
      </p:sp>
      <p:sp>
        <p:nvSpPr>
          <p:cNvPr id="3" name="Content Placeholder 2"/>
          <p:cNvSpPr>
            <a:spLocks noGrp="1"/>
          </p:cNvSpPr>
          <p:nvPr>
            <p:ph sz="quarter" idx="1"/>
          </p:nvPr>
        </p:nvSpPr>
        <p:spPr/>
        <p:txBody>
          <a:bodyPr>
            <a:normAutofit fontScale="85000" lnSpcReduction="10000"/>
          </a:bodyPr>
          <a:lstStyle/>
          <a:p>
            <a:pPr algn="just">
              <a:lnSpc>
                <a:spcPct val="170000"/>
              </a:lnSpc>
            </a:pPr>
            <a:r>
              <a:rPr lang="ar-SA" dirty="0">
                <a:cs typeface="B Nazanin" pitchFamily="2" charset="-78"/>
              </a:rPr>
              <a:t>نباید هفتم </a:t>
            </a:r>
            <a:r>
              <a:rPr lang="fa-IR" dirty="0">
                <a:cs typeface="B Nazanin" pitchFamily="2" charset="-78"/>
              </a:rPr>
              <a:t>:</a:t>
            </a:r>
          </a:p>
          <a:p>
            <a:pPr algn="just">
              <a:lnSpc>
                <a:spcPct val="170000"/>
              </a:lnSpc>
            </a:pPr>
            <a:r>
              <a:rPr lang="ar-SA" dirty="0">
                <a:cs typeface="B Nazanin" pitchFamily="2" charset="-78"/>
              </a:rPr>
              <a:t>اینکه تو ضعیفی تو ناتوانی آدمهای ضعیف این فکرها را می‌کند </a:t>
            </a:r>
            <a:r>
              <a:rPr lang="ar-SA" dirty="0">
                <a:solidFill>
                  <a:srgbClr val="FF0000"/>
                </a:solidFill>
                <a:cs typeface="B Nazanin" pitchFamily="2" charset="-78"/>
              </a:rPr>
              <a:t>بحث و جدل الکی </a:t>
            </a:r>
            <a:r>
              <a:rPr lang="ar-SA" dirty="0">
                <a:cs typeface="B Nazanin" pitchFamily="2" charset="-78"/>
              </a:rPr>
              <a:t>هم نکنید </a:t>
            </a:r>
            <a:endParaRPr lang="fa-IR" dirty="0">
              <a:cs typeface="B Nazanin" pitchFamily="2" charset="-78"/>
            </a:endParaRPr>
          </a:p>
          <a:p>
            <a:pPr algn="just">
              <a:lnSpc>
                <a:spcPct val="170000"/>
              </a:lnSpc>
            </a:pPr>
            <a:r>
              <a:rPr lang="ar-SA" dirty="0">
                <a:cs typeface="B Nazanin" pitchFamily="2" charset="-78"/>
              </a:rPr>
              <a:t>اگر خودکشی کرده چی میشه در مورد موضوع بحث نکنید اما گوش بدهید همدردی کنید همراهی کنید حرف بزنید پاسخ های محبت آمیز بگویید تکرار کنید که نگران تون هستم و نگرانی را به آنها بیان کنید خانه را ا</a:t>
            </a:r>
            <a:r>
              <a:rPr lang="fa-IR" dirty="0">
                <a:cs typeface="B Nazanin" pitchFamily="2" charset="-78"/>
              </a:rPr>
              <a:t>من</a:t>
            </a:r>
            <a:r>
              <a:rPr lang="ar-SA" dirty="0">
                <a:cs typeface="B Nazanin" pitchFamily="2" charset="-78"/>
              </a:rPr>
              <a:t> کنید تنهایش نگذارید و نبایدها را حتما رعایت کنید</a:t>
            </a:r>
            <a:endParaRPr lang="en-US" dirty="0">
              <a:cs typeface="B Nazanin" pitchFamily="2" charset="-78"/>
            </a:endParaRPr>
          </a:p>
          <a:p>
            <a:pPr algn="just">
              <a:lnSpc>
                <a:spcPct val="170000"/>
              </a:lnSpc>
            </a:pPr>
            <a:r>
              <a:rPr lang="ar-SA" dirty="0">
                <a:cs typeface="B Nazanin" pitchFamily="2" charset="-78"/>
              </a:rPr>
              <a:t>نکته</a:t>
            </a:r>
            <a:r>
              <a:rPr lang="fa-IR" dirty="0">
                <a:cs typeface="B Nazanin" pitchFamily="2" charset="-78"/>
              </a:rPr>
              <a:t>:</a:t>
            </a:r>
            <a:r>
              <a:rPr lang="ar-SA" dirty="0">
                <a:cs typeface="B Nazanin" pitchFamily="2" charset="-78"/>
              </a:rPr>
              <a:t> واقعاً والدین مستاصل هستند را </a:t>
            </a:r>
            <a:r>
              <a:rPr lang="fa-IR" dirty="0">
                <a:cs typeface="B Nazanin" pitchFamily="2" charset="-78"/>
              </a:rPr>
              <a:t>ه</a:t>
            </a:r>
            <a:r>
              <a:rPr lang="ar-SA" dirty="0">
                <a:cs typeface="B Nazanin" pitchFamily="2" charset="-78"/>
              </a:rPr>
              <a:t>کارها همین</a:t>
            </a:r>
            <a:r>
              <a:rPr lang="fa-IR" dirty="0">
                <a:cs typeface="B Nazanin" pitchFamily="2" charset="-78"/>
              </a:rPr>
              <a:t> ه</a:t>
            </a:r>
            <a:r>
              <a:rPr lang="ar-SA" dirty="0">
                <a:cs typeface="B Nazanin" pitchFamily="2" charset="-78"/>
              </a:rPr>
              <a:t>ا هست باور </a:t>
            </a:r>
            <a:r>
              <a:rPr lang="ar-SA" b="1" u="sng" dirty="0">
                <a:solidFill>
                  <a:srgbClr val="FF0000"/>
                </a:solidFill>
                <a:cs typeface="B Nazanin" pitchFamily="2" charset="-78"/>
              </a:rPr>
              <a:t>کنید راهکارها برای والدین همین باید و نبایدهای بود </a:t>
            </a:r>
            <a:r>
              <a:rPr lang="ar-SA" dirty="0">
                <a:cs typeface="B Nazanin" pitchFamily="2" charset="-78"/>
              </a:rPr>
              <a:t>که گفتم و بسیار برای کیس های خودکشی و خودزنی بسیار مفید</a:t>
            </a:r>
            <a:r>
              <a:rPr lang="fa-IR" dirty="0">
                <a:cs typeface="B Nazanin" pitchFamily="2" charset="-78"/>
              </a:rPr>
              <a:t>است</a:t>
            </a:r>
            <a:r>
              <a:rPr lang="fa-IR" sz="3300" dirty="0">
                <a:solidFill>
                  <a:srgbClr val="FF0000"/>
                </a:solidFill>
                <a:cs typeface="B Nazanin" pitchFamily="2" charset="-78"/>
              </a:rPr>
              <a:t> (کلیپ)</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راه کارهای مربوط به </a:t>
            </a:r>
            <a:r>
              <a:rPr lang="ar-SA" b="1" u="sng" dirty="0">
                <a:solidFill>
                  <a:srgbClr val="FF0000"/>
                </a:solidFill>
                <a:cs typeface="B Nazanin" pitchFamily="2" charset="-78"/>
              </a:rPr>
              <a:t>نوجوانان یا فردی </a:t>
            </a:r>
            <a:r>
              <a:rPr lang="ar-SA" dirty="0">
                <a:cs typeface="B Nazanin" pitchFamily="2" charset="-78"/>
              </a:rPr>
              <a:t>که  قصد خودکشی و افکار خودکشی دارد</a:t>
            </a:r>
            <a:endParaRPr lang="fa-IR" dirty="0"/>
          </a:p>
        </p:txBody>
      </p:sp>
      <p:sp>
        <p:nvSpPr>
          <p:cNvPr id="3" name="Content Placeholder 2"/>
          <p:cNvSpPr>
            <a:spLocks noGrp="1"/>
          </p:cNvSpPr>
          <p:nvPr>
            <p:ph sz="quarter" idx="1"/>
          </p:nvPr>
        </p:nvSpPr>
        <p:spPr/>
        <p:txBody>
          <a:bodyPr>
            <a:normAutofit fontScale="92500" lnSpcReduction="10000"/>
          </a:bodyPr>
          <a:lstStyle/>
          <a:p>
            <a:pPr algn="just">
              <a:lnSpc>
                <a:spcPct val="170000"/>
              </a:lnSpc>
            </a:pPr>
            <a:r>
              <a:rPr lang="ar-SA" dirty="0">
                <a:cs typeface="B Nazanin" pitchFamily="2" charset="-78"/>
              </a:rPr>
              <a:t>با نوجوانی که افکار خودکشی دارد</a:t>
            </a:r>
            <a:endParaRPr lang="fa-IR" dirty="0">
              <a:cs typeface="B Nazanin" pitchFamily="2" charset="-78"/>
            </a:endParaRPr>
          </a:p>
          <a:p>
            <a:pPr algn="just">
              <a:lnSpc>
                <a:spcPct val="170000"/>
              </a:lnSpc>
            </a:pPr>
            <a:r>
              <a:rPr lang="ar-SA" dirty="0">
                <a:cs typeface="B Nazanin" pitchFamily="2" charset="-78"/>
              </a:rPr>
              <a:t> یا تمایلات خودکشی دارد </a:t>
            </a:r>
            <a:endParaRPr lang="fa-IR" dirty="0">
              <a:cs typeface="B Nazanin" pitchFamily="2" charset="-78"/>
            </a:endParaRPr>
          </a:p>
          <a:p>
            <a:pPr algn="just">
              <a:lnSpc>
                <a:spcPct val="170000"/>
              </a:lnSpc>
            </a:pPr>
            <a:r>
              <a:rPr lang="ar-SA" dirty="0">
                <a:cs typeface="B Nazanin" pitchFamily="2" charset="-78"/>
              </a:rPr>
              <a:t>و اقدام به خودکشی کرده است</a:t>
            </a:r>
            <a:endParaRPr lang="fa-IR" dirty="0">
              <a:cs typeface="B Nazanin" pitchFamily="2" charset="-78"/>
            </a:endParaRPr>
          </a:p>
          <a:p>
            <a:pPr algn="just">
              <a:lnSpc>
                <a:spcPct val="170000"/>
              </a:lnSpc>
            </a:pPr>
            <a:r>
              <a:rPr lang="ar-SA" dirty="0">
                <a:cs typeface="B Nazanin" pitchFamily="2" charset="-78"/>
              </a:rPr>
              <a:t> یا خود زنی داشته چه کار می توان کرد</a:t>
            </a:r>
            <a:endParaRPr lang="fa-IR" dirty="0">
              <a:cs typeface="B Nazanin" pitchFamily="2" charset="-78"/>
            </a:endParaRPr>
          </a:p>
          <a:p>
            <a:pPr algn="just">
              <a:lnSpc>
                <a:spcPct val="170000"/>
              </a:lnSpc>
            </a:pPr>
            <a:r>
              <a:rPr lang="ar-SA" dirty="0">
                <a:cs typeface="B Nazanin" pitchFamily="2" charset="-78"/>
              </a:rPr>
              <a:t> به عنوان </a:t>
            </a:r>
            <a:r>
              <a:rPr lang="ar-SA" b="1" u="sng" dirty="0">
                <a:solidFill>
                  <a:srgbClr val="FF0000"/>
                </a:solidFill>
                <a:cs typeface="B Nazanin" pitchFamily="2" charset="-78"/>
              </a:rPr>
              <a:t>روانشناس و یاری رسان</a:t>
            </a:r>
            <a:endParaRPr lang="fa-IR" b="1" u="sng" dirty="0">
              <a:solidFill>
                <a:srgbClr val="FF0000"/>
              </a:solidFill>
              <a:cs typeface="B Nazanin" pitchFamily="2" charset="-78"/>
            </a:endParaRPr>
          </a:p>
          <a:p>
            <a:pPr algn="just">
              <a:lnSpc>
                <a:spcPct val="170000"/>
              </a:lnSpc>
            </a:pPr>
            <a:r>
              <a:rPr lang="ar-SA" b="1" u="sng" dirty="0">
                <a:solidFill>
                  <a:srgbClr val="FF0000"/>
                </a:solidFill>
                <a:cs typeface="B Nazanin" pitchFamily="2" charset="-78"/>
              </a:rPr>
              <a:t> </a:t>
            </a:r>
            <a:r>
              <a:rPr lang="ar-SA" dirty="0">
                <a:cs typeface="B Nazanin" pitchFamily="2" charset="-78"/>
              </a:rPr>
              <a:t>بدانید کار شما </a:t>
            </a:r>
            <a:r>
              <a:rPr lang="ar-SA" u="sng" dirty="0">
                <a:solidFill>
                  <a:srgbClr val="FF0000"/>
                </a:solidFill>
                <a:cs typeface="B Nazanin" pitchFamily="2" charset="-78"/>
              </a:rPr>
              <a:t>مداخله در بحران </a:t>
            </a:r>
            <a:r>
              <a:rPr lang="ar-SA" dirty="0">
                <a:cs typeface="B Nazanin" pitchFamily="2" charset="-78"/>
              </a:rPr>
              <a:t>است</a:t>
            </a:r>
            <a:endParaRPr lang="fa-IR" dirty="0">
              <a:cs typeface="B Nazanin" pitchFamily="2" charset="-78"/>
            </a:endParaRPr>
          </a:p>
          <a:p>
            <a:pPr algn="just">
              <a:lnSpc>
                <a:spcPct val="170000"/>
              </a:lnSpc>
            </a:pPr>
            <a:r>
              <a:rPr lang="ar-SA" dirty="0">
                <a:cs typeface="B Nazanin" pitchFamily="2" charset="-78"/>
              </a:rPr>
              <a:t> خودکشی بحران است یعنی اوضاع بسیار بد است کسی که می</a:t>
            </a:r>
            <a:r>
              <a:rPr lang="fa-IR" dirty="0">
                <a:cs typeface="B Nazanin" pitchFamily="2" charset="-78"/>
              </a:rPr>
              <a:t> </a:t>
            </a:r>
            <a:r>
              <a:rPr lang="ar-SA" dirty="0">
                <a:cs typeface="B Nazanin" pitchFamily="2" charset="-78"/>
              </a:rPr>
              <a:t>خواهد مداخله در بحران و مداخله در خودکشی کند </a:t>
            </a:r>
            <a:r>
              <a:rPr lang="ar-SA" u="sng" dirty="0">
                <a:solidFill>
                  <a:srgbClr val="FF0000"/>
                </a:solidFill>
                <a:cs typeface="B Nazanin" pitchFamily="2" charset="-78"/>
              </a:rPr>
              <a:t>باید چه ویژگی هایی داشته باشد </a:t>
            </a:r>
            <a:r>
              <a:rPr lang="fa-IR" dirty="0">
                <a:cs typeface="B Nazanin" pitchFamily="2" charset="-78"/>
              </a:rPr>
              <a:t> </a:t>
            </a:r>
            <a:endParaRPr lang="fa-IR"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917" y="836712"/>
            <a:ext cx="7467600" cy="792088"/>
          </a:xfrm>
        </p:spPr>
        <p:txBody>
          <a:bodyPr>
            <a:normAutofit fontScale="90000"/>
          </a:bodyPr>
          <a:lstStyle/>
          <a:p>
            <a:pPr algn="ctr"/>
            <a:r>
              <a:rPr lang="ar-SA" b="1" dirty="0">
                <a:cs typeface="B Nazanin" pitchFamily="2" charset="-78"/>
              </a:rPr>
              <a:t>ویژگی های روانشناس یا یاری رسان مداخله در بحران چیست؟ </a:t>
            </a:r>
            <a:br>
              <a:rPr lang="en-US" b="1" dirty="0">
                <a:cs typeface="B Nazanin" pitchFamily="2" charset="-78"/>
              </a:rPr>
            </a:br>
            <a:endParaRPr lang="fa-IR" b="1" dirty="0"/>
          </a:p>
        </p:txBody>
      </p:sp>
      <p:sp>
        <p:nvSpPr>
          <p:cNvPr id="3" name="Content Placeholder 2"/>
          <p:cNvSpPr>
            <a:spLocks noGrp="1"/>
          </p:cNvSpPr>
          <p:nvPr>
            <p:ph sz="quarter" idx="1"/>
          </p:nvPr>
        </p:nvSpPr>
        <p:spPr>
          <a:xfrm>
            <a:off x="224987" y="1628800"/>
            <a:ext cx="8379461" cy="4464496"/>
          </a:xfrm>
        </p:spPr>
        <p:txBody>
          <a:bodyPr>
            <a:noAutofit/>
          </a:bodyPr>
          <a:lstStyle/>
          <a:p>
            <a:pPr algn="just">
              <a:lnSpc>
                <a:spcPct val="170000"/>
              </a:lnSpc>
            </a:pPr>
            <a:r>
              <a:rPr lang="fa-IR" sz="1600" b="1" dirty="0">
                <a:cs typeface="B Nazanin" pitchFamily="2" charset="-78"/>
              </a:rPr>
              <a:t>1-</a:t>
            </a:r>
            <a:r>
              <a:rPr lang="ar-SA" sz="1600" b="1" dirty="0">
                <a:cs typeface="B Nazanin" pitchFamily="2" charset="-78"/>
              </a:rPr>
              <a:t> صادق باشد</a:t>
            </a:r>
            <a:endParaRPr lang="fa-IR" sz="1600" b="1" dirty="0">
              <a:cs typeface="B Nazanin" pitchFamily="2" charset="-78"/>
            </a:endParaRPr>
          </a:p>
          <a:p>
            <a:pPr algn="just">
              <a:lnSpc>
                <a:spcPct val="170000"/>
              </a:lnSpc>
            </a:pPr>
            <a:r>
              <a:rPr lang="fa-IR" sz="1600" b="1" dirty="0">
                <a:cs typeface="B Nazanin" pitchFamily="2" charset="-78"/>
              </a:rPr>
              <a:t>احساس ونگرانی های خود را صادقانه به نوجوان بگویید :</a:t>
            </a:r>
          </a:p>
          <a:p>
            <a:pPr algn="just">
              <a:lnSpc>
                <a:spcPct val="170000"/>
              </a:lnSpc>
            </a:pPr>
            <a:r>
              <a:rPr lang="fa-IR" sz="1600" b="1" dirty="0">
                <a:cs typeface="B Nazanin" pitchFamily="2" charset="-78"/>
              </a:rPr>
              <a:t>من نگرانت هستم </a:t>
            </a:r>
          </a:p>
          <a:p>
            <a:pPr algn="just">
              <a:lnSpc>
                <a:spcPct val="170000"/>
              </a:lnSpc>
            </a:pPr>
            <a:r>
              <a:rPr lang="fa-IR" sz="1600" b="1" dirty="0">
                <a:cs typeface="B Nazanin" pitchFamily="2" charset="-78"/>
              </a:rPr>
              <a:t>رازدار تو هستم </a:t>
            </a:r>
          </a:p>
          <a:p>
            <a:pPr algn="just">
              <a:lnSpc>
                <a:spcPct val="170000"/>
              </a:lnSpc>
            </a:pPr>
            <a:r>
              <a:rPr lang="fa-IR" sz="1600" b="1" dirty="0">
                <a:cs typeface="B Nazanin" pitchFamily="2" charset="-78"/>
              </a:rPr>
              <a:t>وقتی اتفاقات افتاده راشفاف می گویید ودرخصوص رازداری اجازه می گیریداینها نشون میده ادم قابل اعتمادی هستید</a:t>
            </a:r>
          </a:p>
          <a:p>
            <a:pPr algn="just">
              <a:lnSpc>
                <a:spcPct val="170000"/>
              </a:lnSpc>
            </a:pPr>
            <a:r>
              <a:rPr lang="fa-IR" sz="1600" b="1" dirty="0">
                <a:cs typeface="B Nazanin" pitchFamily="2" charset="-78"/>
              </a:rPr>
              <a:t>2-</a:t>
            </a:r>
            <a:r>
              <a:rPr lang="ar-SA" sz="1600" b="1" dirty="0">
                <a:cs typeface="B Nazanin" pitchFamily="2" charset="-78"/>
              </a:rPr>
              <a:t> همدل باشد</a:t>
            </a:r>
            <a:r>
              <a:rPr lang="fa-IR" sz="1600" b="1" dirty="0">
                <a:cs typeface="B Nazanin" pitchFamily="2" charset="-78"/>
              </a:rPr>
              <a:t> </a:t>
            </a:r>
          </a:p>
          <a:p>
            <a:pPr algn="just">
              <a:lnSpc>
                <a:spcPct val="170000"/>
              </a:lnSpc>
            </a:pPr>
            <a:r>
              <a:rPr lang="ar-SA" sz="1600" b="1" dirty="0">
                <a:cs typeface="B Nazanin" pitchFamily="2" charset="-78"/>
              </a:rPr>
              <a:t>بسیار همدلانه با او صحبت کنید </a:t>
            </a:r>
            <a:r>
              <a:rPr lang="fa-IR" sz="1600" b="1" dirty="0">
                <a:cs typeface="B Nazanin" pitchFamily="2" charset="-78"/>
              </a:rPr>
              <a:t>(می تونم درک کنم چه شرایط سختی روسپری کردی)</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03B0-1E1C-477F-9638-5A90CA6930A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FC97B70-C7A2-4BEE-A2AA-63E1F4259C93}"/>
              </a:ext>
            </a:extLst>
          </p:cNvPr>
          <p:cNvSpPr>
            <a:spLocks noGrp="1"/>
          </p:cNvSpPr>
          <p:nvPr>
            <p:ph sz="quarter" idx="1"/>
          </p:nvPr>
        </p:nvSpPr>
        <p:spPr>
          <a:xfrm>
            <a:off x="457200" y="1417638"/>
            <a:ext cx="8075240" cy="5056314"/>
          </a:xfrm>
        </p:spPr>
        <p:txBody>
          <a:bodyPr>
            <a:noAutofit/>
          </a:bodyPr>
          <a:lstStyle/>
          <a:p>
            <a:pPr algn="just">
              <a:lnSpc>
                <a:spcPct val="170000"/>
              </a:lnSpc>
            </a:pPr>
            <a:r>
              <a:rPr lang="fa-IR" sz="1800" b="1" dirty="0">
                <a:cs typeface="B Nazanin" pitchFamily="2" charset="-78"/>
              </a:rPr>
              <a:t>3-</a:t>
            </a:r>
            <a:r>
              <a:rPr lang="ar-SA" sz="1800" b="1" dirty="0">
                <a:cs typeface="B Nazanin" pitchFamily="2" charset="-78"/>
              </a:rPr>
              <a:t>غیر قضاوت کننده باشد</a:t>
            </a:r>
            <a:endParaRPr lang="fa-IR" sz="1800" b="1" dirty="0">
              <a:cs typeface="B Nazanin" pitchFamily="2" charset="-78"/>
            </a:endParaRPr>
          </a:p>
          <a:p>
            <a:pPr algn="just">
              <a:lnSpc>
                <a:spcPct val="170000"/>
              </a:lnSpc>
            </a:pPr>
            <a:r>
              <a:rPr lang="ar-SA" sz="1800" b="1" dirty="0">
                <a:cs typeface="B Nazanin" pitchFamily="2" charset="-78"/>
              </a:rPr>
              <a:t>او را به هیچ وجه سرزنش نکنید قضاوت نکنید </a:t>
            </a:r>
            <a:endParaRPr lang="fa-IR" sz="1800" b="1" dirty="0">
              <a:cs typeface="B Nazanin" pitchFamily="2" charset="-78"/>
            </a:endParaRPr>
          </a:p>
          <a:p>
            <a:pPr algn="just">
              <a:lnSpc>
                <a:spcPct val="170000"/>
              </a:lnSpc>
            </a:pPr>
            <a:r>
              <a:rPr lang="ar-SA" sz="1800" b="1" dirty="0">
                <a:cs typeface="B Nazanin" pitchFamily="2" charset="-78"/>
              </a:rPr>
              <a:t> </a:t>
            </a:r>
            <a:r>
              <a:rPr lang="fa-IR" sz="1800" b="1" dirty="0">
                <a:cs typeface="B Nazanin" pitchFamily="2" charset="-78"/>
              </a:rPr>
              <a:t>4-</a:t>
            </a:r>
            <a:r>
              <a:rPr lang="ar-SA" sz="1800" b="1" dirty="0">
                <a:cs typeface="B Nazanin" pitchFamily="2" charset="-78"/>
              </a:rPr>
              <a:t> مقتدر باشد </a:t>
            </a:r>
            <a:endParaRPr lang="en-US" sz="1800" b="1" dirty="0">
              <a:cs typeface="B Nazanin" pitchFamily="2" charset="-78"/>
            </a:endParaRPr>
          </a:p>
          <a:p>
            <a:pPr algn="just">
              <a:lnSpc>
                <a:spcPct val="170000"/>
              </a:lnSpc>
            </a:pPr>
            <a:r>
              <a:rPr lang="ar-SA" sz="1800" b="1" dirty="0">
                <a:cs typeface="B Nazanin" pitchFamily="2" charset="-78"/>
              </a:rPr>
              <a:t>مثال</a:t>
            </a:r>
            <a:r>
              <a:rPr lang="fa-IR" sz="1800" b="1" dirty="0">
                <a:cs typeface="B Nazanin" pitchFamily="2" charset="-78"/>
              </a:rPr>
              <a:t>:</a:t>
            </a:r>
            <a:r>
              <a:rPr lang="ar-SA" sz="1800" b="1" dirty="0">
                <a:cs typeface="B Nazanin" pitchFamily="2" charset="-78"/>
              </a:rPr>
              <a:t> بذار صحبتم تمام بشه</a:t>
            </a:r>
            <a:endParaRPr lang="fa-IR" sz="1800" b="1" dirty="0">
              <a:cs typeface="B Nazanin" pitchFamily="2" charset="-78"/>
            </a:endParaRPr>
          </a:p>
          <a:p>
            <a:pPr algn="just">
              <a:lnSpc>
                <a:spcPct val="170000"/>
              </a:lnSpc>
            </a:pPr>
            <a:r>
              <a:rPr lang="ar-SA" sz="1800" b="1" dirty="0">
                <a:cs typeface="B Nazanin" pitchFamily="2" charset="-78"/>
              </a:rPr>
              <a:t>اینجا با تو موافق نیستم </a:t>
            </a:r>
            <a:endParaRPr lang="fa-IR" sz="1800" b="1" dirty="0">
              <a:cs typeface="B Nazanin" pitchFamily="2" charset="-78"/>
            </a:endParaRPr>
          </a:p>
          <a:p>
            <a:pPr algn="just">
              <a:lnSpc>
                <a:spcPct val="170000"/>
              </a:lnSpc>
            </a:pPr>
            <a:r>
              <a:rPr lang="ar-SA" sz="1800" b="1" dirty="0">
                <a:cs typeface="B Nazanin" pitchFamily="2" charset="-78"/>
              </a:rPr>
              <a:t>جاهایی که لازم است او</a:t>
            </a:r>
            <a:r>
              <a:rPr lang="ar-SA" sz="1800" b="1" dirty="0">
                <a:solidFill>
                  <a:srgbClr val="FF0000"/>
                </a:solidFill>
                <a:cs typeface="B Nazanin" pitchFamily="2" charset="-78"/>
              </a:rPr>
              <a:t> اتوریتی </a:t>
            </a:r>
            <a:r>
              <a:rPr lang="ar-SA" sz="1800" b="1" dirty="0">
                <a:cs typeface="B Nazanin" pitchFamily="2" charset="-78"/>
              </a:rPr>
              <a:t>داشته باشید و صراحتاً بگویید نه من با این </a:t>
            </a:r>
            <a:r>
              <a:rPr lang="ar-SA" sz="1800" b="1" dirty="0">
                <a:solidFill>
                  <a:srgbClr val="FF0000"/>
                </a:solidFill>
                <a:cs typeface="B Nazanin" pitchFamily="2" charset="-78"/>
              </a:rPr>
              <a:t>دیدگاه مخالفم </a:t>
            </a:r>
            <a:r>
              <a:rPr lang="fa-IR" sz="1800" b="1" dirty="0">
                <a:cs typeface="B Nazanin" pitchFamily="2" charset="-78"/>
              </a:rPr>
              <a:t>.</a:t>
            </a:r>
          </a:p>
          <a:p>
            <a:pPr algn="just">
              <a:lnSpc>
                <a:spcPct val="170000"/>
              </a:lnSpc>
            </a:pPr>
            <a:r>
              <a:rPr lang="ar-SA" sz="1800" b="1" dirty="0">
                <a:cs typeface="B Nazanin" pitchFamily="2" charset="-78"/>
              </a:rPr>
              <a:t>بزارید اول این مسئله را حل کنیم </a:t>
            </a:r>
            <a:endParaRPr lang="fa-IR" sz="1800" b="1" dirty="0">
              <a:cs typeface="B Nazanin" pitchFamily="2" charset="-78"/>
            </a:endParaRPr>
          </a:p>
          <a:p>
            <a:pPr algn="just">
              <a:lnSpc>
                <a:spcPct val="170000"/>
              </a:lnSpc>
            </a:pPr>
            <a:r>
              <a:rPr lang="ar-SA" sz="1800" b="1" dirty="0">
                <a:cs typeface="B Nazanin" pitchFamily="2" charset="-78"/>
              </a:rPr>
              <a:t>یه جا تاکید کنید </a:t>
            </a:r>
            <a:endParaRPr lang="fa-IR" sz="1800" b="1" dirty="0">
              <a:cs typeface="B Nazanin" pitchFamily="2" charset="-78"/>
            </a:endParaRPr>
          </a:p>
          <a:p>
            <a:pPr algn="just">
              <a:lnSpc>
                <a:spcPct val="170000"/>
              </a:lnSpc>
            </a:pPr>
            <a:r>
              <a:rPr lang="ar-SA" sz="1800" b="1" dirty="0">
                <a:cs typeface="B Nazanin" pitchFamily="2" charset="-78"/>
              </a:rPr>
              <a:t>یه جا قاطعانه جواب دهید یه جا نظرتون رو با قاطعیت بیان کنید</a:t>
            </a:r>
            <a:endParaRPr lang="fa-IR" sz="1800" b="1" dirty="0">
              <a:cs typeface="B Nazanin" pitchFamily="2" charset="-78"/>
            </a:endParaRPr>
          </a:p>
          <a:p>
            <a:pPr algn="just">
              <a:lnSpc>
                <a:spcPct val="170000"/>
              </a:lnSpc>
            </a:pPr>
            <a:r>
              <a:rPr lang="ar-SA" sz="1800" b="1" dirty="0">
                <a:cs typeface="B Nazanin" pitchFamily="2" charset="-78"/>
              </a:rPr>
              <a:t> یک جا قاطعانه جلوی نظر نوجوان نیستید </a:t>
            </a:r>
            <a:r>
              <a:rPr lang="ar-SA" sz="1800" b="1" dirty="0">
                <a:solidFill>
                  <a:srgbClr val="FF0000"/>
                </a:solidFill>
                <a:cs typeface="B Nazanin" pitchFamily="2" charset="-78"/>
              </a:rPr>
              <a:t>می فهمد که شما با تجربه و متخصص </a:t>
            </a:r>
            <a:r>
              <a:rPr lang="ar-SA" sz="1800" b="1" dirty="0">
                <a:cs typeface="B Nazanin" pitchFamily="2" charset="-78"/>
              </a:rPr>
              <a:t>هستید</a:t>
            </a:r>
            <a:endParaRPr lang="fa-IR" sz="1800" b="1" dirty="0">
              <a:cs typeface="B Nazanin" pitchFamily="2" charset="-78"/>
            </a:endParaRPr>
          </a:p>
          <a:p>
            <a:endParaRPr lang="en-US" sz="1800" b="1" dirty="0"/>
          </a:p>
        </p:txBody>
      </p:sp>
    </p:spTree>
    <p:extLst>
      <p:ext uri="{BB962C8B-B14F-4D97-AF65-F5344CB8AC3E}">
        <p14:creationId xmlns:p14="http://schemas.microsoft.com/office/powerpoint/2010/main" val="22487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lstStyle/>
          <a:p>
            <a:pPr algn="just">
              <a:lnSpc>
                <a:spcPct val="150000"/>
              </a:lnSpc>
            </a:pPr>
            <a:r>
              <a:rPr lang="ar-SA" dirty="0">
                <a:cs typeface="B Nazanin" pitchFamily="2" charset="-78"/>
              </a:rPr>
              <a:t>وقتی</a:t>
            </a:r>
            <a:r>
              <a:rPr lang="fa-IR" dirty="0">
                <a:cs typeface="B Nazanin" pitchFamily="2" charset="-78"/>
              </a:rPr>
              <a:t> فردی</a:t>
            </a:r>
            <a:r>
              <a:rPr lang="ar-SA" dirty="0">
                <a:cs typeface="B Nazanin" pitchFamily="2" charset="-78"/>
              </a:rPr>
              <a:t> </a:t>
            </a:r>
            <a:r>
              <a:rPr lang="fa-IR" dirty="0">
                <a:cs typeface="B Nazanin" pitchFamily="2" charset="-78"/>
              </a:rPr>
              <a:t>یا </a:t>
            </a:r>
            <a:r>
              <a:rPr lang="ar-SA" dirty="0">
                <a:cs typeface="B Nazanin" pitchFamily="2" charset="-78"/>
              </a:rPr>
              <a:t> نوجوان با رفتار پرخطر به ما مراجعه می‌کند ما </a:t>
            </a:r>
            <a:r>
              <a:rPr lang="ar-SA" dirty="0">
                <a:solidFill>
                  <a:srgbClr val="FF0000"/>
                </a:solidFill>
                <a:cs typeface="B Nazanin" pitchFamily="2" charset="-78"/>
              </a:rPr>
              <a:t>باید</a:t>
            </a:r>
            <a:r>
              <a:rPr lang="fa-IR" dirty="0">
                <a:solidFill>
                  <a:srgbClr val="FF0000"/>
                </a:solidFill>
                <a:cs typeface="B Nazanin" pitchFamily="2" charset="-78"/>
              </a:rPr>
              <a:t>:</a:t>
            </a:r>
          </a:p>
          <a:p>
            <a:pPr algn="just">
              <a:lnSpc>
                <a:spcPct val="150000"/>
              </a:lnSpc>
            </a:pPr>
            <a:r>
              <a:rPr lang="ar-SA" dirty="0">
                <a:solidFill>
                  <a:srgbClr val="FF0000"/>
                </a:solidFill>
                <a:cs typeface="B Nazanin" pitchFamily="2" charset="-78"/>
              </a:rPr>
              <a:t> این نگاه را داشته باشیم که نوجوان </a:t>
            </a:r>
            <a:r>
              <a:rPr lang="ar-SA" u="sng" dirty="0">
                <a:cs typeface="B Nazanin" pitchFamily="2" charset="-78"/>
              </a:rPr>
              <a:t>برای </a:t>
            </a:r>
            <a:r>
              <a:rPr lang="ar-SA" b="1" u="sng" dirty="0">
                <a:cs typeface="B Nazanin" pitchFamily="2" charset="-78"/>
              </a:rPr>
              <a:t>حل</a:t>
            </a:r>
            <a:r>
              <a:rPr lang="ar-SA" u="sng" dirty="0">
                <a:cs typeface="B Nazanin" pitchFamily="2" charset="-78"/>
              </a:rPr>
              <a:t> چه مشکلی</a:t>
            </a:r>
            <a:endParaRPr lang="fa-IR" u="sng" dirty="0">
              <a:cs typeface="B Nazanin" pitchFamily="2" charset="-78"/>
            </a:endParaRPr>
          </a:p>
          <a:p>
            <a:pPr algn="just">
              <a:lnSpc>
                <a:spcPct val="150000"/>
              </a:lnSpc>
            </a:pPr>
            <a:r>
              <a:rPr lang="fa-IR" dirty="0">
                <a:solidFill>
                  <a:srgbClr val="FF0000"/>
                </a:solidFill>
                <a:cs typeface="B Nazanin" pitchFamily="2" charset="-78"/>
              </a:rPr>
              <a:t> یا</a:t>
            </a:r>
            <a:r>
              <a:rPr lang="ar-SA" dirty="0">
                <a:solidFill>
                  <a:srgbClr val="FF0000"/>
                </a:solidFill>
                <a:cs typeface="B Nazanin" pitchFamily="2" charset="-78"/>
              </a:rPr>
              <a:t> </a:t>
            </a:r>
            <a:r>
              <a:rPr lang="ar-SA" dirty="0">
                <a:cs typeface="B Nazanin" pitchFamily="2" charset="-78"/>
              </a:rPr>
              <a:t>برای</a:t>
            </a:r>
            <a:r>
              <a:rPr lang="ar-SA" b="1" dirty="0">
                <a:cs typeface="B Nazanin" pitchFamily="2" charset="-78"/>
              </a:rPr>
              <a:t> فرار </a:t>
            </a:r>
            <a:r>
              <a:rPr lang="ar-SA" u="sng" dirty="0">
                <a:cs typeface="B Nazanin" pitchFamily="2" charset="-78"/>
              </a:rPr>
              <a:t>از </a:t>
            </a:r>
            <a:r>
              <a:rPr lang="ar-SA" u="sng" dirty="0">
                <a:solidFill>
                  <a:srgbClr val="FF0000"/>
                </a:solidFill>
                <a:cs typeface="B Nazanin" pitchFamily="2" charset="-78"/>
              </a:rPr>
              <a:t>چه مسئله ای </a:t>
            </a:r>
            <a:endParaRPr lang="fa-IR" u="sng" dirty="0">
              <a:solidFill>
                <a:srgbClr val="FF0000"/>
              </a:solidFill>
              <a:cs typeface="B Nazanin" pitchFamily="2" charset="-78"/>
            </a:endParaRPr>
          </a:p>
          <a:p>
            <a:pPr algn="just">
              <a:lnSpc>
                <a:spcPct val="150000"/>
              </a:lnSpc>
            </a:pPr>
            <a:r>
              <a:rPr lang="fa-IR" dirty="0">
                <a:solidFill>
                  <a:srgbClr val="FF0000"/>
                </a:solidFill>
                <a:cs typeface="B Nazanin" pitchFamily="2" charset="-78"/>
              </a:rPr>
              <a:t>یا </a:t>
            </a:r>
            <a:r>
              <a:rPr lang="ar-SA" dirty="0">
                <a:cs typeface="B Nazanin" pitchFamily="2" charset="-78"/>
              </a:rPr>
              <a:t>برای </a:t>
            </a:r>
            <a:r>
              <a:rPr lang="ar-SA" b="1" u="sng" dirty="0">
                <a:solidFill>
                  <a:srgbClr val="FF0000"/>
                </a:solidFill>
                <a:cs typeface="B Nazanin" pitchFamily="2" charset="-78"/>
              </a:rPr>
              <a:t>پوشاندن</a:t>
            </a:r>
            <a:r>
              <a:rPr lang="ar-SA" u="sng" dirty="0">
                <a:solidFill>
                  <a:srgbClr val="FF0000"/>
                </a:solidFill>
                <a:cs typeface="B Nazanin" pitchFamily="2" charset="-78"/>
              </a:rPr>
              <a:t> چه مشکلی </a:t>
            </a:r>
            <a:endParaRPr lang="fa-IR" u="sng" dirty="0">
              <a:solidFill>
                <a:srgbClr val="FF0000"/>
              </a:solidFill>
              <a:cs typeface="B Nazanin" pitchFamily="2" charset="-78"/>
            </a:endParaRPr>
          </a:p>
          <a:p>
            <a:pPr algn="just">
              <a:lnSpc>
                <a:spcPct val="150000"/>
              </a:lnSpc>
            </a:pPr>
            <a:r>
              <a:rPr lang="ar-SA" dirty="0">
                <a:cs typeface="B Nazanin" pitchFamily="2" charset="-78"/>
              </a:rPr>
              <a:t>در خود و خانواده‌اش دست به رفتار </a:t>
            </a:r>
            <a:r>
              <a:rPr lang="ar-SA" u="sng" dirty="0">
                <a:cs typeface="B Nazanin" pitchFamily="2" charset="-78"/>
              </a:rPr>
              <a:t>پرخطر زده </a:t>
            </a:r>
            <a:r>
              <a:rPr lang="ar-SA" dirty="0">
                <a:cs typeface="B Nazanin" pitchFamily="2" charset="-78"/>
              </a:rPr>
              <a:t>است</a:t>
            </a:r>
            <a:endParaRPr lang="en-US" dirty="0">
              <a:cs typeface="B Nazanin" pitchFamily="2" charset="-78"/>
            </a:endParaRPr>
          </a:p>
          <a:p>
            <a:pPr algn="just">
              <a:lnSpc>
                <a:spcPct val="150000"/>
              </a:lnSpc>
            </a:pPr>
            <a:endParaRPr lang="fa-IR" dirty="0">
              <a:cs typeface="B Nazanin" pitchFamily="2" charset="-78"/>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A90F3-49B4-4F9C-89EB-706F757E00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FDFEC1-3121-4539-8807-7730A6C57DE5}"/>
              </a:ext>
            </a:extLst>
          </p:cNvPr>
          <p:cNvSpPr>
            <a:spLocks noGrp="1"/>
          </p:cNvSpPr>
          <p:nvPr>
            <p:ph sz="quarter" idx="1"/>
          </p:nvPr>
        </p:nvSpPr>
        <p:spPr>
          <a:xfrm>
            <a:off x="457200" y="1600200"/>
            <a:ext cx="8147248" cy="4873752"/>
          </a:xfrm>
        </p:spPr>
        <p:txBody>
          <a:bodyPr>
            <a:normAutofit fontScale="92500"/>
          </a:bodyPr>
          <a:lstStyle/>
          <a:p>
            <a:pPr algn="just">
              <a:lnSpc>
                <a:spcPct val="170000"/>
              </a:lnSpc>
            </a:pPr>
            <a:r>
              <a:rPr lang="ar-SA" dirty="0">
                <a:cs typeface="B Nazanin" pitchFamily="2" charset="-78"/>
              </a:rPr>
              <a:t> نوجوانان صحبت های روانشناس</a:t>
            </a:r>
            <a:r>
              <a:rPr lang="fa-IR" dirty="0">
                <a:cs typeface="B Nazanin" pitchFamily="2" charset="-78"/>
              </a:rPr>
              <a:t>ی</a:t>
            </a:r>
            <a:r>
              <a:rPr lang="ar-SA" dirty="0">
                <a:cs typeface="B Nazanin" pitchFamily="2" charset="-78"/>
              </a:rPr>
              <a:t> را گوش می دهند که از نظر ظاهری پوشش و نحوه کلامی </a:t>
            </a:r>
            <a:r>
              <a:rPr lang="fa-IR" dirty="0">
                <a:cs typeface="B Nazanin" pitchFamily="2" charset="-78"/>
              </a:rPr>
              <a:t>مناسب باشند .</a:t>
            </a:r>
          </a:p>
          <a:p>
            <a:pPr algn="just">
              <a:lnSpc>
                <a:spcPct val="170000"/>
              </a:lnSpc>
            </a:pPr>
            <a:r>
              <a:rPr lang="ar-SA" dirty="0">
                <a:cs typeface="B Nazanin" pitchFamily="2" charset="-78"/>
              </a:rPr>
              <a:t>برای فرد بسیار مهم است گرچه مهربان و همدل بودن بسیار مهم است اما مقتدر هم هست اما نوجوان وقتی که روانشناس </a:t>
            </a:r>
            <a:r>
              <a:rPr lang="ar-SA" dirty="0">
                <a:solidFill>
                  <a:srgbClr val="FF0000"/>
                </a:solidFill>
                <a:cs typeface="B Nazanin" pitchFamily="2" charset="-78"/>
              </a:rPr>
              <a:t>شل و ول </a:t>
            </a:r>
            <a:r>
              <a:rPr lang="ar-SA" dirty="0">
                <a:cs typeface="B Nazanin" pitchFamily="2" charset="-78"/>
              </a:rPr>
              <a:t>است و روانشناسی که </a:t>
            </a:r>
            <a:r>
              <a:rPr lang="ar-SA" dirty="0">
                <a:solidFill>
                  <a:srgbClr val="FF0000"/>
                </a:solidFill>
                <a:cs typeface="B Nazanin" pitchFamily="2" charset="-78"/>
              </a:rPr>
              <a:t>م</a:t>
            </a:r>
            <a:r>
              <a:rPr lang="fa-IR" dirty="0">
                <a:solidFill>
                  <a:srgbClr val="FF0000"/>
                </a:solidFill>
                <a:cs typeface="B Nazanin" pitchFamily="2" charset="-78"/>
              </a:rPr>
              <a:t>ضطرب </a:t>
            </a:r>
            <a:r>
              <a:rPr lang="ar-SA" dirty="0">
                <a:cs typeface="B Nazanin" pitchFamily="2" charset="-78"/>
              </a:rPr>
              <a:t>می‌شود و نمی‌داند چه کار باید بکند و دست و پاهایش را گم می‌کند و نوجوان می‌گوید این </a:t>
            </a:r>
            <a:r>
              <a:rPr lang="ar-SA" dirty="0">
                <a:solidFill>
                  <a:srgbClr val="FF0000"/>
                </a:solidFill>
                <a:cs typeface="B Nazanin" pitchFamily="2" charset="-78"/>
              </a:rPr>
              <a:t>روانشناس ضعیف </a:t>
            </a:r>
            <a:r>
              <a:rPr lang="ar-SA" dirty="0">
                <a:cs typeface="B Nazanin" pitchFamily="2" charset="-78"/>
              </a:rPr>
              <a:t>است و یا</a:t>
            </a:r>
            <a:r>
              <a:rPr lang="fa-IR" dirty="0">
                <a:cs typeface="B Nazanin" pitchFamily="2" charset="-78"/>
              </a:rPr>
              <a:t>د </a:t>
            </a:r>
            <a:r>
              <a:rPr lang="ar-SA" dirty="0">
                <a:cs typeface="B Nazanin" pitchFamily="2" charset="-78"/>
              </a:rPr>
              <a:t>برخی از روانشناسان مدرسه که دانش‌آموزان دستش می‌اندازند</a:t>
            </a:r>
            <a:r>
              <a:rPr lang="fa-IR" dirty="0">
                <a:cs typeface="B Nazanin" pitchFamily="2" charset="-78"/>
              </a:rPr>
              <a:t>.</a:t>
            </a:r>
          </a:p>
          <a:p>
            <a:pPr algn="just">
              <a:lnSpc>
                <a:spcPct val="170000"/>
              </a:lnSpc>
            </a:pPr>
            <a:r>
              <a:rPr lang="ar-SA" dirty="0">
                <a:cs typeface="B Nazanin" pitchFamily="2" charset="-78"/>
              </a:rPr>
              <a:t> خودتون در عین حال م</a:t>
            </a:r>
            <a:r>
              <a:rPr lang="fa-IR" dirty="0">
                <a:cs typeface="B Nazanin" pitchFamily="2" charset="-78"/>
              </a:rPr>
              <a:t>ق</a:t>
            </a:r>
            <a:r>
              <a:rPr lang="ar-SA" dirty="0">
                <a:cs typeface="B Nazanin" pitchFamily="2" charset="-78"/>
              </a:rPr>
              <a:t>تدر باشید نه مثل روانشناس مدرسه</a:t>
            </a:r>
            <a:endParaRPr lang="fa-IR" dirty="0">
              <a:cs typeface="B Nazanin" pitchFamily="2" charset="-78"/>
            </a:endParaRPr>
          </a:p>
          <a:p>
            <a:endParaRPr lang="en-US" dirty="0"/>
          </a:p>
        </p:txBody>
      </p:sp>
    </p:spTree>
    <p:extLst>
      <p:ext uri="{BB962C8B-B14F-4D97-AF65-F5344CB8AC3E}">
        <p14:creationId xmlns:p14="http://schemas.microsoft.com/office/powerpoint/2010/main" val="180014353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7571184" cy="724942"/>
          </a:xfrm>
        </p:spPr>
        <p:txBody>
          <a:bodyPr>
            <a:normAutofit fontScale="90000"/>
          </a:bodyPr>
          <a:lstStyle/>
          <a:p>
            <a:pPr algn="ctr"/>
            <a:r>
              <a:rPr lang="ar-SA" b="1" dirty="0">
                <a:cs typeface="B Nazanin" pitchFamily="2" charset="-78"/>
              </a:rPr>
              <a:t>مداخله در بحران خودکشی برای فردی که خودکشی کرده یا قصد خودکشی دارد،::: </a:t>
            </a:r>
            <a:br>
              <a:rPr lang="en-US" b="1" dirty="0">
                <a:cs typeface="B Nazanin" pitchFamily="2" charset="-78"/>
              </a:rPr>
            </a:br>
            <a:endParaRPr lang="fa-IR" b="1" dirty="0"/>
          </a:p>
        </p:txBody>
      </p:sp>
      <p:sp>
        <p:nvSpPr>
          <p:cNvPr id="3" name="Content Placeholder 2"/>
          <p:cNvSpPr>
            <a:spLocks noGrp="1"/>
          </p:cNvSpPr>
          <p:nvPr>
            <p:ph sz="quarter" idx="1"/>
          </p:nvPr>
        </p:nvSpPr>
        <p:spPr>
          <a:xfrm>
            <a:off x="457200" y="992124"/>
            <a:ext cx="7982000" cy="4873752"/>
          </a:xfrm>
        </p:spPr>
        <p:txBody>
          <a:bodyPr>
            <a:normAutofit/>
          </a:bodyPr>
          <a:lstStyle/>
          <a:p>
            <a:pPr algn="just">
              <a:lnSpc>
                <a:spcPct val="170000"/>
              </a:lnSpc>
              <a:buNone/>
            </a:pPr>
            <a:r>
              <a:rPr lang="ar-SA" dirty="0">
                <a:cs typeface="B Nazanin" pitchFamily="2" charset="-78"/>
              </a:rPr>
              <a:t> برای نوجوانان که افکار خودکشی دارند</a:t>
            </a:r>
            <a:r>
              <a:rPr lang="fa-IR" dirty="0">
                <a:cs typeface="B Nazanin" pitchFamily="2" charset="-78"/>
              </a:rPr>
              <a:t> </a:t>
            </a:r>
            <a:r>
              <a:rPr lang="ar-SA" dirty="0">
                <a:cs typeface="B Nazanin" pitchFamily="2" charset="-78"/>
              </a:rPr>
              <a:t>شاید بیش از ۳ تا ۵ جلسه نیاز دارید </a:t>
            </a:r>
            <a:r>
              <a:rPr lang="fa-IR" dirty="0">
                <a:cs typeface="B Nazanin" pitchFamily="2" charset="-78"/>
              </a:rPr>
              <a:t> </a:t>
            </a:r>
            <a:r>
              <a:rPr lang="ar-SA" dirty="0">
                <a:cs typeface="B Nazanin" pitchFamily="2" charset="-78"/>
              </a:rPr>
              <a:t> البته بسته به مراجع هم </a:t>
            </a:r>
            <a:r>
              <a:rPr lang="fa-IR" dirty="0">
                <a:cs typeface="B Nazanin" pitchFamily="2" charset="-78"/>
              </a:rPr>
              <a:t>دارد</a:t>
            </a:r>
          </a:p>
          <a:p>
            <a:pPr algn="just">
              <a:lnSpc>
                <a:spcPct val="170000"/>
              </a:lnSpc>
              <a:buNone/>
            </a:pPr>
            <a:r>
              <a:rPr lang="ar-SA" dirty="0">
                <a:cs typeface="B Nazanin" pitchFamily="2" charset="-78"/>
              </a:rPr>
              <a:t> ولی</a:t>
            </a:r>
            <a:r>
              <a:rPr lang="fa-IR" dirty="0">
                <a:cs typeface="B Nazanin" pitchFamily="2" charset="-78"/>
              </a:rPr>
              <a:t> با توجه به </a:t>
            </a:r>
            <a:r>
              <a:rPr lang="ar-SA" dirty="0">
                <a:cs typeface="B Nazanin" pitchFamily="2" charset="-78"/>
              </a:rPr>
              <a:t>مراجع</a:t>
            </a:r>
            <a:r>
              <a:rPr lang="fa-IR" dirty="0">
                <a:cs typeface="B Nazanin" pitchFamily="2" charset="-78"/>
              </a:rPr>
              <a:t> </a:t>
            </a:r>
            <a:r>
              <a:rPr lang="ar-SA" dirty="0">
                <a:cs typeface="B Nazanin" pitchFamily="2" charset="-78"/>
              </a:rPr>
              <a:t> و پیچیدگی مسئله ای که برای خودکشی وجود دارد </a:t>
            </a:r>
            <a:endParaRPr lang="fa-IR" dirty="0">
              <a:cs typeface="B Nazanin" pitchFamily="2" charset="-78"/>
            </a:endParaRPr>
          </a:p>
          <a:p>
            <a:pPr algn="just">
              <a:lnSpc>
                <a:spcPct val="170000"/>
              </a:lnSpc>
              <a:buNone/>
            </a:pPr>
            <a:r>
              <a:rPr lang="ar-SA" b="1" dirty="0">
                <a:solidFill>
                  <a:srgbClr val="FF0000"/>
                </a:solidFill>
                <a:cs typeface="B Nazanin" pitchFamily="2" charset="-78"/>
              </a:rPr>
              <a:t>سه گام </a:t>
            </a:r>
            <a:r>
              <a:rPr lang="fa-IR" b="1" dirty="0">
                <a:solidFill>
                  <a:srgbClr val="FF0000"/>
                </a:solidFill>
                <a:cs typeface="B Nazanin" pitchFamily="2" charset="-78"/>
              </a:rPr>
              <a:t>را باید طی کنید :</a:t>
            </a:r>
          </a:p>
          <a:p>
            <a:pPr algn="just">
              <a:lnSpc>
                <a:spcPct val="170000"/>
              </a:lnSpc>
              <a:buNone/>
            </a:pPr>
            <a:r>
              <a:rPr lang="ar-SA" dirty="0">
                <a:cs typeface="B Nazanin" pitchFamily="2" charset="-78"/>
              </a:rPr>
              <a:t>این سه گام برای یک مراجع ممکن است </a:t>
            </a:r>
            <a:r>
              <a:rPr lang="ar-SA" dirty="0">
                <a:solidFill>
                  <a:srgbClr val="FF0000"/>
                </a:solidFill>
                <a:cs typeface="B Nazanin" pitchFamily="2" charset="-78"/>
              </a:rPr>
              <a:t>دو جلسه </a:t>
            </a:r>
            <a:r>
              <a:rPr lang="ar-SA" dirty="0">
                <a:cs typeface="B Nazanin" pitchFamily="2" charset="-78"/>
              </a:rPr>
              <a:t>طول بکشد </a:t>
            </a:r>
            <a:endParaRPr lang="fa-IR" dirty="0">
              <a:cs typeface="B Nazanin" pitchFamily="2" charset="-78"/>
            </a:endParaRPr>
          </a:p>
          <a:p>
            <a:pPr algn="just">
              <a:lnSpc>
                <a:spcPct val="170000"/>
              </a:lnSpc>
              <a:buNone/>
            </a:pPr>
            <a:r>
              <a:rPr lang="ar-SA" dirty="0">
                <a:cs typeface="B Nazanin" pitchFamily="2" charset="-78"/>
              </a:rPr>
              <a:t>برای یک مراجع ممکن است </a:t>
            </a:r>
            <a:r>
              <a:rPr lang="fa-IR" dirty="0">
                <a:cs typeface="B Nazanin" pitchFamily="2" charset="-78"/>
              </a:rPr>
              <a:t>بیش از 10جلسه </a:t>
            </a:r>
            <a:r>
              <a:rPr lang="ar-SA" dirty="0">
                <a:cs typeface="B Nazanin" pitchFamily="2" charset="-78"/>
              </a:rPr>
              <a:t>طول بکشد بر اساس پیچیدگی مشکل</a:t>
            </a:r>
            <a:endParaRPr lang="en-US" dirty="0">
              <a:cs typeface="B Nazanin" pitchFamily="2" charset="-78"/>
            </a:endParaRPr>
          </a:p>
          <a:p>
            <a:pPr algn="just">
              <a:lnSpc>
                <a:spcPct val="170000"/>
              </a:lnSpc>
            </a:pPr>
            <a:endParaRPr lang="fa-IR" dirty="0">
              <a:cs typeface="B Nazanin" pitchFamily="2" charset="-78"/>
            </a:endParaRPr>
          </a:p>
          <a:p>
            <a:endParaRPr lang="fa-IR"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416" y="620688"/>
            <a:ext cx="7427168" cy="652934"/>
          </a:xfrm>
        </p:spPr>
        <p:txBody>
          <a:bodyPr/>
          <a:lstStyle/>
          <a:p>
            <a:pPr algn="ctr"/>
            <a:r>
              <a:rPr lang="ar-SA" dirty="0">
                <a:cs typeface="B Nazanin" pitchFamily="2" charset="-78"/>
              </a:rPr>
              <a:t>3گام اصلی </a:t>
            </a:r>
            <a:r>
              <a:rPr lang="fa-IR" dirty="0">
                <a:cs typeface="B Nazanin" pitchFamily="2" charset="-78"/>
              </a:rPr>
              <a:t>مداخله دربحران </a:t>
            </a:r>
            <a:endParaRPr lang="fa-IR" dirty="0"/>
          </a:p>
        </p:txBody>
      </p:sp>
      <p:sp>
        <p:nvSpPr>
          <p:cNvPr id="3" name="Content Placeholder 2"/>
          <p:cNvSpPr>
            <a:spLocks noGrp="1"/>
          </p:cNvSpPr>
          <p:nvPr>
            <p:ph sz="quarter" idx="1"/>
          </p:nvPr>
        </p:nvSpPr>
        <p:spPr>
          <a:xfrm>
            <a:off x="426368" y="1592796"/>
            <a:ext cx="8250088" cy="4212468"/>
          </a:xfrm>
        </p:spPr>
        <p:txBody>
          <a:bodyPr>
            <a:noAutofit/>
          </a:bodyPr>
          <a:lstStyle/>
          <a:p>
            <a:pPr algn="just">
              <a:lnSpc>
                <a:spcPct val="170000"/>
              </a:lnSpc>
            </a:pPr>
            <a:r>
              <a:rPr lang="fa-IR" sz="1800" dirty="0">
                <a:cs typeface="B Nazanin" pitchFamily="2" charset="-78"/>
              </a:rPr>
              <a:t>گام </a:t>
            </a:r>
            <a:r>
              <a:rPr lang="ar-SA" sz="1800" dirty="0">
                <a:cs typeface="B Nazanin" pitchFamily="2" charset="-78"/>
              </a:rPr>
              <a:t>یک</a:t>
            </a:r>
            <a:r>
              <a:rPr lang="fa-IR" sz="1800" dirty="0">
                <a:cs typeface="B Nazanin" pitchFamily="2" charset="-78"/>
              </a:rPr>
              <a:t>:</a:t>
            </a:r>
            <a:r>
              <a:rPr lang="ar-SA" sz="1800" dirty="0">
                <a:cs typeface="B Nazanin" pitchFamily="2" charset="-78"/>
              </a:rPr>
              <a:t> شما </a:t>
            </a:r>
            <a:r>
              <a:rPr lang="ar-SA" sz="1800" u="sng" dirty="0">
                <a:solidFill>
                  <a:srgbClr val="FF0000"/>
                </a:solidFill>
                <a:cs typeface="B Nazanin" pitchFamily="2" charset="-78"/>
              </a:rPr>
              <a:t>باید توجه و دلسوزی </a:t>
            </a:r>
            <a:r>
              <a:rPr lang="ar-SA" sz="1800" dirty="0">
                <a:cs typeface="B Nazanin" pitchFamily="2" charset="-78"/>
              </a:rPr>
              <a:t>نشان دهید و صادق باشید</a:t>
            </a:r>
            <a:endParaRPr lang="fa-IR" sz="1800" dirty="0">
              <a:cs typeface="B Nazanin" pitchFamily="2" charset="-78"/>
            </a:endParaRPr>
          </a:p>
          <a:p>
            <a:pPr algn="just">
              <a:lnSpc>
                <a:spcPct val="170000"/>
              </a:lnSpc>
            </a:pPr>
            <a:r>
              <a:rPr lang="ar-SA" sz="1800" dirty="0">
                <a:cs typeface="B Nazanin" pitchFamily="2" charset="-78"/>
              </a:rPr>
              <a:t> این گام باید در جلسه اول </a:t>
            </a:r>
            <a:r>
              <a:rPr lang="fa-IR" sz="1800" dirty="0">
                <a:cs typeface="B Nazanin" pitchFamily="2" charset="-78"/>
              </a:rPr>
              <a:t>باید اتفاق بیفتد</a:t>
            </a:r>
          </a:p>
          <a:p>
            <a:pPr algn="just">
              <a:lnSpc>
                <a:spcPct val="170000"/>
              </a:lnSpc>
            </a:pPr>
            <a:r>
              <a:rPr lang="ar-SA" sz="1800" dirty="0">
                <a:cs typeface="B Nazanin" pitchFamily="2" charset="-78"/>
              </a:rPr>
              <a:t> گام دوم </a:t>
            </a:r>
            <a:r>
              <a:rPr lang="fa-IR" sz="1800" dirty="0">
                <a:cs typeface="B Nazanin" pitchFamily="2" charset="-78"/>
              </a:rPr>
              <a:t>: </a:t>
            </a:r>
            <a:r>
              <a:rPr lang="ar-SA" sz="1800" dirty="0">
                <a:cs typeface="B Nazanin" pitchFamily="2" charset="-78"/>
              </a:rPr>
              <a:t>درباره مشکل از او سوال کنید و کمک کنید مشکلش حل شود یعنی درباره چیزی که سبب افکار خودکشی او شد</a:t>
            </a:r>
            <a:r>
              <a:rPr lang="fa-IR" sz="1800" dirty="0">
                <a:cs typeface="B Nazanin" pitchFamily="2" charset="-78"/>
              </a:rPr>
              <a:t>صحبت </a:t>
            </a:r>
            <a:r>
              <a:rPr lang="ar-SA" sz="1800" dirty="0">
                <a:cs typeface="B Nazanin" pitchFamily="2" charset="-78"/>
              </a:rPr>
              <a:t>کنیدبه حل مشکل کمک کنید</a:t>
            </a:r>
            <a:endParaRPr lang="fa-IR" sz="1800" dirty="0">
              <a:cs typeface="B Nazanin" pitchFamily="2" charset="-78"/>
            </a:endParaRPr>
          </a:p>
          <a:p>
            <a:pPr algn="just">
              <a:lnSpc>
                <a:spcPct val="170000"/>
              </a:lnSpc>
            </a:pPr>
            <a:r>
              <a:rPr lang="fa-IR" sz="1800" dirty="0">
                <a:cs typeface="B Nazanin" pitchFamily="2" charset="-78"/>
              </a:rPr>
              <a:t>گام</a:t>
            </a:r>
            <a:r>
              <a:rPr lang="ar-SA" sz="1800" dirty="0">
                <a:cs typeface="B Nazanin" pitchFamily="2" charset="-78"/>
              </a:rPr>
              <a:t> سه</a:t>
            </a:r>
            <a:r>
              <a:rPr lang="fa-IR" sz="1800" dirty="0">
                <a:cs typeface="B Nazanin" pitchFamily="2" charset="-78"/>
              </a:rPr>
              <a:t>: مداخله دربحران کنید</a:t>
            </a:r>
          </a:p>
          <a:p>
            <a:pPr algn="just">
              <a:lnSpc>
                <a:spcPct val="170000"/>
              </a:lnSpc>
            </a:pPr>
            <a:r>
              <a:rPr lang="ar-SA" sz="1800" dirty="0">
                <a:cs typeface="B Nazanin" pitchFamily="2" charset="-78"/>
              </a:rPr>
              <a:t>یکسری مهارت های لازم را به او یاد دهید که ممکن است یک جلسه طول بکشد یا چند جلسه یا حتی د</a:t>
            </a:r>
            <a:r>
              <a:rPr lang="fa-IR" sz="1800" dirty="0">
                <a:cs typeface="B Nazanin" pitchFamily="2" charset="-78"/>
              </a:rPr>
              <a:t>ه</a:t>
            </a:r>
            <a:r>
              <a:rPr lang="ar-SA" sz="1800" dirty="0">
                <a:cs typeface="B Nazanin" pitchFamily="2" charset="-78"/>
              </a:rPr>
              <a:t> جلسه طول بکشد</a:t>
            </a:r>
            <a:endParaRPr lang="fa-IR" sz="1800" dirty="0">
              <a:cs typeface="B Nazanin" pitchFamily="2" charset="-78"/>
            </a:endParaRPr>
          </a:p>
          <a:p>
            <a:pPr algn="just">
              <a:lnSpc>
                <a:spcPct val="170000"/>
              </a:lnSpc>
            </a:pPr>
            <a:r>
              <a:rPr lang="ar-SA" sz="1800" dirty="0">
                <a:cs typeface="B Nazanin" pitchFamily="2" charset="-78"/>
              </a:rPr>
              <a:t>مداخله در بحران کنید و کمکش کنید</a:t>
            </a:r>
            <a:endParaRPr lang="fa-IR" sz="1800" dirty="0">
              <a:cs typeface="B Nazanin" pitchFamily="2" charset="-78"/>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0FD7-06E8-4D32-8903-748346844A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92F432-944D-482C-9394-6E6C02D8334D}"/>
              </a:ext>
            </a:extLst>
          </p:cNvPr>
          <p:cNvSpPr>
            <a:spLocks noGrp="1"/>
          </p:cNvSpPr>
          <p:nvPr>
            <p:ph sz="quarter" idx="1"/>
          </p:nvPr>
        </p:nvSpPr>
        <p:spPr>
          <a:xfrm>
            <a:off x="457200" y="1600200"/>
            <a:ext cx="7931224" cy="4873752"/>
          </a:xfrm>
        </p:spPr>
        <p:txBody>
          <a:bodyPr>
            <a:normAutofit fontScale="92500" lnSpcReduction="10000"/>
          </a:bodyPr>
          <a:lstStyle/>
          <a:p>
            <a:pPr algn="just">
              <a:lnSpc>
                <a:spcPct val="170000"/>
              </a:lnSpc>
            </a:pPr>
            <a:r>
              <a:rPr lang="ar-SA" dirty="0">
                <a:cs typeface="B Nazanin" pitchFamily="2" charset="-78"/>
              </a:rPr>
              <a:t>به زبان دیگر </a:t>
            </a:r>
            <a:r>
              <a:rPr lang="fa-IR" dirty="0">
                <a:cs typeface="B Nazanin" pitchFamily="2" charset="-78"/>
              </a:rPr>
              <a:t>:</a:t>
            </a:r>
          </a:p>
          <a:p>
            <a:pPr algn="just">
              <a:lnSpc>
                <a:spcPct val="170000"/>
              </a:lnSpc>
            </a:pPr>
            <a:r>
              <a:rPr lang="ar-SA" dirty="0">
                <a:cs typeface="B Nazanin" pitchFamily="2" charset="-78"/>
              </a:rPr>
              <a:t>ابتدا باید از تکنیک‌هایی که خواهم گفت استفاده کنید تا آن فرد بداند که شما توجه و دلسوزی را نسبت به </a:t>
            </a:r>
            <a:r>
              <a:rPr lang="fa-IR" dirty="0">
                <a:cs typeface="B Nazanin" pitchFamily="2" charset="-78"/>
              </a:rPr>
              <a:t>او </a:t>
            </a:r>
            <a:r>
              <a:rPr lang="ar-SA" dirty="0">
                <a:cs typeface="B Nazanin" pitchFamily="2" charset="-78"/>
              </a:rPr>
              <a:t>و مشکل</a:t>
            </a:r>
            <a:r>
              <a:rPr lang="fa-IR" dirty="0">
                <a:cs typeface="B Nazanin" pitchFamily="2" charset="-78"/>
              </a:rPr>
              <a:t>ش دارید </a:t>
            </a:r>
            <a:r>
              <a:rPr lang="ar-SA" dirty="0">
                <a:cs typeface="B Nazanin" pitchFamily="2" charset="-78"/>
              </a:rPr>
              <a:t>البته در قالب همدلی در قالب اعتماد و عادی سازی که تکنیک خواهم گفت</a:t>
            </a:r>
            <a:endParaRPr lang="fa-IR" dirty="0">
              <a:cs typeface="B Nazanin" pitchFamily="2" charset="-78"/>
            </a:endParaRPr>
          </a:p>
          <a:p>
            <a:pPr algn="just">
              <a:lnSpc>
                <a:spcPct val="170000"/>
              </a:lnSpc>
            </a:pPr>
            <a:r>
              <a:rPr lang="ar-SA" dirty="0">
                <a:cs typeface="B Nazanin" pitchFamily="2" charset="-78"/>
              </a:rPr>
              <a:t> در مورد </a:t>
            </a:r>
            <a:r>
              <a:rPr lang="ar-SA" b="1" dirty="0">
                <a:solidFill>
                  <a:srgbClr val="FF0000"/>
                </a:solidFill>
                <a:cs typeface="B Nazanin" pitchFamily="2" charset="-78"/>
              </a:rPr>
              <a:t>مشکل یا چیزی که باعث شده </a:t>
            </a:r>
            <a:r>
              <a:rPr lang="ar-SA" dirty="0">
                <a:cs typeface="B Nazanin" pitchFamily="2" charset="-78"/>
              </a:rPr>
              <a:t>به خودکشی فکر کن</a:t>
            </a:r>
            <a:r>
              <a:rPr lang="fa-IR" dirty="0">
                <a:cs typeface="B Nazanin" pitchFamily="2" charset="-78"/>
              </a:rPr>
              <a:t>د</a:t>
            </a:r>
            <a:r>
              <a:rPr lang="ar-SA" dirty="0">
                <a:cs typeface="B Nazanin" pitchFamily="2" charset="-78"/>
              </a:rPr>
              <a:t> مفصل صحبت کنید و کمک </a:t>
            </a:r>
            <a:r>
              <a:rPr lang="ar-SA" dirty="0">
                <a:solidFill>
                  <a:srgbClr val="FF0000"/>
                </a:solidFill>
                <a:cs typeface="B Nazanin" pitchFamily="2" charset="-78"/>
              </a:rPr>
              <a:t>کنید نگاهش به مشکل تغییر </a:t>
            </a:r>
            <a:r>
              <a:rPr lang="ar-SA" dirty="0">
                <a:cs typeface="B Nazanin" pitchFamily="2" charset="-78"/>
              </a:rPr>
              <a:t>کند یعنی حل مسئله اتفاق بیفتد</a:t>
            </a:r>
            <a:endParaRPr lang="fa-IR" dirty="0">
              <a:cs typeface="B Nazanin" pitchFamily="2" charset="-78"/>
            </a:endParaRPr>
          </a:p>
          <a:p>
            <a:pPr algn="just">
              <a:lnSpc>
                <a:spcPct val="170000"/>
              </a:lnSpc>
            </a:pPr>
            <a:r>
              <a:rPr lang="ar-SA" dirty="0">
                <a:cs typeface="B Nazanin" pitchFamily="2" charset="-78"/>
              </a:rPr>
              <a:t> و گام سوم یکسری مهارت های لازم را به او یاد دهید</a:t>
            </a:r>
            <a:endParaRPr lang="fa-IR" dirty="0">
              <a:cs typeface="B Nazanin" pitchFamily="2" charset="-78"/>
            </a:endParaRPr>
          </a:p>
          <a:p>
            <a:pPr algn="just">
              <a:lnSpc>
                <a:spcPct val="170000"/>
              </a:lnSpc>
            </a:pPr>
            <a:r>
              <a:rPr lang="ar-SA" dirty="0">
                <a:cs typeface="B Nazanin" pitchFamily="2" charset="-78"/>
              </a:rPr>
              <a:t> که ممکن است یک جلسه طول بکشد یا چند جلسه یا حتی د</a:t>
            </a:r>
            <a:r>
              <a:rPr lang="fa-IR" dirty="0">
                <a:cs typeface="B Nazanin" pitchFamily="2" charset="-78"/>
              </a:rPr>
              <a:t>ه </a:t>
            </a:r>
            <a:r>
              <a:rPr lang="ar-SA" dirty="0">
                <a:cs typeface="B Nazanin" pitchFamily="2" charset="-78"/>
              </a:rPr>
              <a:t>جلسه طول بکشد</a:t>
            </a:r>
            <a:endParaRPr lang="fa-IR" dirty="0">
              <a:cs typeface="B Nazanin" pitchFamily="2" charset="-78"/>
            </a:endParaRPr>
          </a:p>
          <a:p>
            <a:endParaRPr lang="en-US" dirty="0"/>
          </a:p>
        </p:txBody>
      </p:sp>
    </p:spTree>
    <p:extLst>
      <p:ext uri="{BB962C8B-B14F-4D97-AF65-F5344CB8AC3E}">
        <p14:creationId xmlns:p14="http://schemas.microsoft.com/office/powerpoint/2010/main" val="314825658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179"/>
            <a:ext cx="7467600" cy="1143000"/>
          </a:xfrm>
        </p:spPr>
        <p:txBody>
          <a:bodyPr/>
          <a:lstStyle/>
          <a:p>
            <a:pPr algn="ctr"/>
            <a:r>
              <a:rPr lang="ar-SA" dirty="0">
                <a:cs typeface="B Nazanin" pitchFamily="2" charset="-78"/>
              </a:rPr>
              <a:t>ابتدا ایفای نقش</a:t>
            </a:r>
            <a:br>
              <a:rPr lang="fa-IR" dirty="0">
                <a:cs typeface="B Nazanin" pitchFamily="2" charset="-78"/>
              </a:rPr>
            </a:br>
            <a:r>
              <a:rPr lang="fa-IR" dirty="0">
                <a:cs typeface="B Nazanin" pitchFamily="2" charset="-78"/>
              </a:rPr>
              <a:t>به تفکیک گام ها</a:t>
            </a:r>
            <a:endParaRPr lang="fa-IR" dirty="0"/>
          </a:p>
        </p:txBody>
      </p:sp>
      <p:sp>
        <p:nvSpPr>
          <p:cNvPr id="3" name="Content Placeholder 2"/>
          <p:cNvSpPr>
            <a:spLocks noGrp="1"/>
          </p:cNvSpPr>
          <p:nvPr>
            <p:ph sz="quarter" idx="1"/>
          </p:nvPr>
        </p:nvSpPr>
        <p:spPr>
          <a:xfrm>
            <a:off x="457200" y="1600200"/>
            <a:ext cx="8075240" cy="4873752"/>
          </a:xfrm>
        </p:spPr>
        <p:txBody>
          <a:bodyPr>
            <a:normAutofit/>
          </a:bodyPr>
          <a:lstStyle/>
          <a:p>
            <a:pPr algn="just">
              <a:lnSpc>
                <a:spcPct val="170000"/>
              </a:lnSpc>
            </a:pPr>
            <a:r>
              <a:rPr lang="ar-SA" sz="1800" b="1" dirty="0">
                <a:cs typeface="B Nazanin" pitchFamily="2" charset="-78"/>
              </a:rPr>
              <a:t>اجرای گام</a:t>
            </a:r>
            <a:r>
              <a:rPr lang="fa-IR" sz="1800" b="1" dirty="0">
                <a:cs typeface="B Nazanin" pitchFamily="2" charset="-78"/>
              </a:rPr>
              <a:t> ها با ایفای نقش: </a:t>
            </a:r>
          </a:p>
          <a:p>
            <a:pPr algn="just">
              <a:lnSpc>
                <a:spcPct val="170000"/>
              </a:lnSpc>
            </a:pPr>
            <a:r>
              <a:rPr lang="ar-SA" sz="1800" b="1" dirty="0">
                <a:cs typeface="B Nazanin" pitchFamily="2" charset="-78"/>
              </a:rPr>
              <a:t> روانشناس</a:t>
            </a:r>
            <a:r>
              <a:rPr lang="fa-IR" sz="1800" b="1" dirty="0">
                <a:cs typeface="B Nazanin" pitchFamily="2" charset="-78"/>
              </a:rPr>
              <a:t>: </a:t>
            </a:r>
            <a:r>
              <a:rPr lang="ar-SA" sz="1800" b="1" dirty="0">
                <a:cs typeface="B Nazanin" pitchFamily="2" charset="-78"/>
              </a:rPr>
              <a:t> اجازه دهید شما را </a:t>
            </a:r>
            <a:r>
              <a:rPr lang="fa-IR" sz="1800" b="1" dirty="0">
                <a:cs typeface="B Nazanin" pitchFamily="2" charset="-78"/>
              </a:rPr>
              <a:t>لیلا </a:t>
            </a:r>
            <a:r>
              <a:rPr lang="ar-SA" sz="1800" b="1" dirty="0">
                <a:cs typeface="B Nazanin" pitchFamily="2" charset="-78"/>
              </a:rPr>
              <a:t> صدا کنم</a:t>
            </a:r>
            <a:r>
              <a:rPr lang="fa-IR" sz="1800" b="1" dirty="0">
                <a:cs typeface="B Nazanin" pitchFamily="2" charset="-78"/>
              </a:rPr>
              <a:t>                              </a:t>
            </a:r>
            <a:r>
              <a:rPr lang="ar-SA" sz="1800" b="1" dirty="0">
                <a:cs typeface="B Nazanin" pitchFamily="2" charset="-78"/>
              </a:rPr>
              <a:t>مراجع</a:t>
            </a:r>
            <a:r>
              <a:rPr lang="fa-IR" sz="1800" b="1" dirty="0">
                <a:cs typeface="B Nazanin" pitchFamily="2" charset="-78"/>
              </a:rPr>
              <a:t> : </a:t>
            </a:r>
            <a:r>
              <a:rPr lang="ar-SA" sz="1800" b="1" dirty="0">
                <a:cs typeface="B Nazanin" pitchFamily="2" charset="-78"/>
              </a:rPr>
              <a:t> باشه</a:t>
            </a:r>
            <a:r>
              <a:rPr lang="fa-IR" sz="1800" b="1" dirty="0">
                <a:cs typeface="B Nazanin" pitchFamily="2" charset="-78"/>
              </a:rPr>
              <a:t>              </a:t>
            </a:r>
          </a:p>
          <a:p>
            <a:pPr algn="just">
              <a:lnSpc>
                <a:spcPct val="170000"/>
              </a:lnSpc>
            </a:pPr>
            <a:r>
              <a:rPr lang="ar-SA" sz="1800" b="1" dirty="0">
                <a:cs typeface="B Nazanin" pitchFamily="2" charset="-78"/>
              </a:rPr>
              <a:t>روانشناس </a:t>
            </a:r>
            <a:r>
              <a:rPr lang="fa-IR" sz="1800" b="1" dirty="0">
                <a:cs typeface="B Nazanin" pitchFamily="2" charset="-78"/>
              </a:rPr>
              <a:t>:لیلا </a:t>
            </a:r>
            <a:r>
              <a:rPr lang="ar-SA" sz="1800" b="1" dirty="0">
                <a:cs typeface="B Nazanin" pitchFamily="2" charset="-78"/>
              </a:rPr>
              <a:t> آن طور که متوجه شدم </a:t>
            </a:r>
            <a:r>
              <a:rPr lang="fa-IR" sz="1800" b="1" dirty="0">
                <a:cs typeface="B Nazanin" pitchFamily="2" charset="-78"/>
              </a:rPr>
              <a:t>، </a:t>
            </a:r>
            <a:r>
              <a:rPr lang="ar-SA" sz="1800" b="1" dirty="0">
                <a:cs typeface="B Nazanin" pitchFamily="2" charset="-78"/>
              </a:rPr>
              <a:t> اخیراً یک سری اتفاقات افتاده است که باعث شده حالت خوب نباشه الان ما قرار</a:t>
            </a:r>
            <a:r>
              <a:rPr lang="fa-IR" sz="1800" b="1" dirty="0">
                <a:cs typeface="B Nazanin" pitchFamily="2" charset="-78"/>
              </a:rPr>
              <a:t>است </a:t>
            </a:r>
            <a:r>
              <a:rPr lang="ar-SA" sz="1800" b="1" dirty="0">
                <a:cs typeface="B Nazanin" pitchFamily="2" charset="-78"/>
              </a:rPr>
              <a:t> راجع به آن موضوع با هم حرف بزنیم قبل از اینکه حرف هایت را شروع کنید می‌خواهم به تو بگویم که تمام چیزهایی که بین من و تو رد و بدل می‌شود و حرف‌هایی که به هم می</a:t>
            </a:r>
            <a:r>
              <a:rPr lang="fa-IR" sz="1800" b="1" dirty="0">
                <a:cs typeface="B Nazanin" pitchFamily="2" charset="-78"/>
              </a:rPr>
              <a:t> </a:t>
            </a:r>
            <a:r>
              <a:rPr lang="ar-SA" sz="1800" b="1" dirty="0">
                <a:cs typeface="B Nazanin" pitchFamily="2" charset="-78"/>
              </a:rPr>
              <a:t>زنیم تو همین اتاق می‌ماند و هر زمان که دوست داشتی راجع به چیزی با من حرف نزنی </a:t>
            </a:r>
            <a:r>
              <a:rPr lang="ar-SA" sz="1800" b="1" dirty="0">
                <a:solidFill>
                  <a:srgbClr val="FF0000"/>
                </a:solidFill>
                <a:cs typeface="B Nazanin" pitchFamily="2" charset="-78"/>
              </a:rPr>
              <a:t>نیاز نیست دروغ </a:t>
            </a:r>
            <a:r>
              <a:rPr lang="ar-SA" sz="1800" b="1" dirty="0">
                <a:cs typeface="B Nazanin" pitchFamily="2" charset="-78"/>
              </a:rPr>
              <a:t>بگو</a:t>
            </a:r>
            <a:r>
              <a:rPr lang="fa-IR" sz="1800" b="1" dirty="0">
                <a:cs typeface="B Nazanin" pitchFamily="2" charset="-78"/>
              </a:rPr>
              <a:t>یی ، </a:t>
            </a:r>
            <a:r>
              <a:rPr lang="ar-SA" sz="1800" b="1" dirty="0">
                <a:cs typeface="B Nazanin" pitchFamily="2" charset="-78"/>
              </a:rPr>
              <a:t>بگو نمی‌خواهم درباره این موضوع حرف بزنم هر زمان دوست داشتید حرف بزنید حرف هات رو به من بزن بدان من رازدار صحبت</a:t>
            </a:r>
            <a:r>
              <a:rPr lang="fa-IR" sz="1800" b="1" dirty="0">
                <a:cs typeface="B Nazanin" pitchFamily="2" charset="-78"/>
              </a:rPr>
              <a:t> </a:t>
            </a:r>
            <a:r>
              <a:rPr lang="ar-SA" sz="1800" b="1" dirty="0">
                <a:cs typeface="B Nazanin" pitchFamily="2" charset="-78"/>
              </a:rPr>
              <a:t>های تو هستم </a:t>
            </a:r>
            <a:r>
              <a:rPr lang="fa-IR" sz="1800" b="1" dirty="0">
                <a:cs typeface="B Nazanin" pitchFamily="2" charset="-78"/>
              </a:rPr>
              <a:t>.</a:t>
            </a:r>
            <a:r>
              <a:rPr lang="ar-SA" sz="1800" b="1" dirty="0">
                <a:cs typeface="B Nazanin" pitchFamily="2" charset="-78"/>
              </a:rPr>
              <a:t>چه چیزی تو </a:t>
            </a:r>
            <a:r>
              <a:rPr lang="ar-SA" sz="1800" b="1" dirty="0">
                <a:solidFill>
                  <a:srgbClr val="FF0000"/>
                </a:solidFill>
                <a:cs typeface="B Nazanin" pitchFamily="2" charset="-78"/>
              </a:rPr>
              <a:t>این روز</a:t>
            </a:r>
            <a:r>
              <a:rPr lang="fa-IR" sz="1800" b="1" dirty="0">
                <a:solidFill>
                  <a:srgbClr val="FF0000"/>
                </a:solidFill>
                <a:cs typeface="B Nazanin" pitchFamily="2" charset="-78"/>
              </a:rPr>
              <a:t>ه</a:t>
            </a:r>
            <a:r>
              <a:rPr lang="ar-SA" sz="1800" b="1" dirty="0">
                <a:solidFill>
                  <a:srgbClr val="FF0000"/>
                </a:solidFill>
                <a:cs typeface="B Nazanin" pitchFamily="2" charset="-78"/>
              </a:rPr>
              <a:t>ا </a:t>
            </a:r>
            <a:r>
              <a:rPr lang="fa-IR" sz="1800" b="1" dirty="0">
                <a:solidFill>
                  <a:srgbClr val="FF0000"/>
                </a:solidFill>
                <a:cs typeface="B Nazanin" pitchFamily="2" charset="-78"/>
              </a:rPr>
              <a:t>تو</a:t>
            </a:r>
            <a:r>
              <a:rPr lang="ar-SA" sz="1800" b="1" dirty="0">
                <a:solidFill>
                  <a:srgbClr val="FF0000"/>
                </a:solidFill>
                <a:cs typeface="B Nazanin" pitchFamily="2" charset="-78"/>
              </a:rPr>
              <a:t>را ناراحت کرده</a:t>
            </a:r>
            <a:r>
              <a:rPr lang="fa-IR" sz="1800" b="1" dirty="0">
                <a:solidFill>
                  <a:srgbClr val="FF0000"/>
                </a:solidFill>
                <a:cs typeface="B Nazanin" pitchFamily="2" charset="-78"/>
              </a:rPr>
              <a:t>( دنبال کشف مشکل )</a:t>
            </a:r>
            <a:endParaRPr lang="fa-IR" sz="1800" b="1" dirty="0">
              <a:solidFill>
                <a:srgbClr val="FF0000"/>
              </a:solidFill>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0EFC6-CA13-4145-B123-05D7B58BCF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A6BEC9-5CD1-4CBE-9CD9-F523E17132B9}"/>
              </a:ext>
            </a:extLst>
          </p:cNvPr>
          <p:cNvSpPr>
            <a:spLocks noGrp="1"/>
          </p:cNvSpPr>
          <p:nvPr>
            <p:ph sz="quarter" idx="1"/>
          </p:nvPr>
        </p:nvSpPr>
        <p:spPr/>
        <p:txBody>
          <a:bodyPr>
            <a:normAutofit fontScale="92500"/>
          </a:bodyPr>
          <a:lstStyle/>
          <a:p>
            <a:pPr algn="just">
              <a:lnSpc>
                <a:spcPct val="170000"/>
              </a:lnSpc>
            </a:pPr>
            <a:endParaRPr lang="en-US" b="1" dirty="0">
              <a:cs typeface="B Nazanin" pitchFamily="2" charset="-78"/>
            </a:endParaRPr>
          </a:p>
          <a:p>
            <a:pPr algn="just">
              <a:lnSpc>
                <a:spcPct val="170000"/>
              </a:lnSpc>
            </a:pPr>
            <a:r>
              <a:rPr lang="ar-SA" b="1" dirty="0">
                <a:cs typeface="B Nazanin" pitchFamily="2" charset="-78"/>
              </a:rPr>
              <a:t>مراجع</a:t>
            </a:r>
            <a:r>
              <a:rPr lang="fa-IR" b="1" dirty="0">
                <a:cs typeface="B Nazanin" pitchFamily="2" charset="-78"/>
              </a:rPr>
              <a:t>: </a:t>
            </a:r>
            <a:r>
              <a:rPr lang="ar-SA" b="1" dirty="0">
                <a:cs typeface="B Nazanin" pitchFamily="2" charset="-78"/>
              </a:rPr>
              <a:t> </a:t>
            </a:r>
            <a:r>
              <a:rPr lang="fa-IR" b="1" dirty="0">
                <a:cs typeface="B Nazanin" pitchFamily="2" charset="-78"/>
              </a:rPr>
              <a:t>خانم دکتر </a:t>
            </a:r>
            <a:r>
              <a:rPr lang="ar-SA" b="1" dirty="0">
                <a:solidFill>
                  <a:srgbClr val="FF0000"/>
                </a:solidFill>
                <a:cs typeface="B Nazanin" pitchFamily="2" charset="-78"/>
              </a:rPr>
              <a:t>مادر</a:t>
            </a:r>
            <a:r>
              <a:rPr lang="fa-IR" b="1" dirty="0">
                <a:solidFill>
                  <a:srgbClr val="FF0000"/>
                </a:solidFill>
                <a:cs typeface="B Nazanin" pitchFamily="2" charset="-78"/>
              </a:rPr>
              <a:t> </a:t>
            </a:r>
            <a:r>
              <a:rPr lang="ar-SA" b="1" dirty="0">
                <a:solidFill>
                  <a:srgbClr val="FF0000"/>
                </a:solidFill>
                <a:cs typeface="B Nazanin" pitchFamily="2" charset="-78"/>
              </a:rPr>
              <a:t>را به تازگی از دست دادم </a:t>
            </a:r>
            <a:r>
              <a:rPr lang="ar-SA" b="1" dirty="0">
                <a:cs typeface="B Nazanin" pitchFamily="2" charset="-78"/>
              </a:rPr>
              <a:t>دلم نمی‌خواهد بیام مشاوره </a:t>
            </a:r>
            <a:r>
              <a:rPr lang="fa-IR" b="1" dirty="0">
                <a:cs typeface="B Nazanin" pitchFamily="2" charset="-78"/>
              </a:rPr>
              <a:t> </a:t>
            </a:r>
            <a:r>
              <a:rPr lang="fa-IR" b="1" dirty="0">
                <a:solidFill>
                  <a:srgbClr val="FF0000"/>
                </a:solidFill>
                <a:cs typeface="B Nazanin" pitchFamily="2" charset="-78"/>
              </a:rPr>
              <a:t>به زور مرا</a:t>
            </a:r>
            <a:r>
              <a:rPr lang="ar-SA" b="1" dirty="0">
                <a:solidFill>
                  <a:srgbClr val="FF0000"/>
                </a:solidFill>
                <a:cs typeface="B Nazanin" pitchFamily="2" charset="-78"/>
              </a:rPr>
              <a:t> </a:t>
            </a:r>
            <a:r>
              <a:rPr lang="fa-IR" b="1" dirty="0">
                <a:solidFill>
                  <a:srgbClr val="FF0000"/>
                </a:solidFill>
                <a:cs typeface="B Nazanin" pitchFamily="2" charset="-78"/>
              </a:rPr>
              <a:t> </a:t>
            </a:r>
            <a:r>
              <a:rPr lang="ar-SA" b="1" dirty="0">
                <a:solidFill>
                  <a:srgbClr val="FF0000"/>
                </a:solidFill>
                <a:cs typeface="B Nazanin" pitchFamily="2" charset="-78"/>
              </a:rPr>
              <a:t> </a:t>
            </a:r>
            <a:r>
              <a:rPr lang="ar-SA" b="1" dirty="0">
                <a:cs typeface="B Nazanin" pitchFamily="2" charset="-78"/>
              </a:rPr>
              <a:t>اینجا آورده‌اند همین الان دوست ندارم با شما صحبت کنم حرفی برای گفتن با شما ندارم چیزی هم نمی</a:t>
            </a:r>
            <a:r>
              <a:rPr lang="fa-IR" b="1" dirty="0">
                <a:cs typeface="B Nazanin" pitchFamily="2" charset="-78"/>
              </a:rPr>
              <a:t> </a:t>
            </a:r>
            <a:r>
              <a:rPr lang="ar-SA" b="1" dirty="0">
                <a:cs typeface="B Nazanin" pitchFamily="2" charset="-78"/>
              </a:rPr>
              <a:t>خواهم بشنوم زندگی </a:t>
            </a:r>
            <a:r>
              <a:rPr lang="ar-SA" b="1" dirty="0">
                <a:solidFill>
                  <a:srgbClr val="FF0000"/>
                </a:solidFill>
                <a:cs typeface="B Nazanin" pitchFamily="2" charset="-78"/>
              </a:rPr>
              <a:t>برایم بی‌معنا است </a:t>
            </a:r>
            <a:r>
              <a:rPr lang="ar-SA" b="1" dirty="0">
                <a:cs typeface="B Nazanin" pitchFamily="2" charset="-78"/>
              </a:rPr>
              <a:t>من زندگی بدون مادر را نمی خواهم حتی برای یک لحظه</a:t>
            </a:r>
            <a:endParaRPr lang="fa-IR" b="1" dirty="0">
              <a:cs typeface="B Nazanin" pitchFamily="2" charset="-78"/>
            </a:endParaRPr>
          </a:p>
          <a:p>
            <a:pPr algn="just">
              <a:lnSpc>
                <a:spcPct val="170000"/>
              </a:lnSpc>
            </a:pPr>
            <a:r>
              <a:rPr lang="ar-SA" b="1" dirty="0">
                <a:cs typeface="B Nazanin" pitchFamily="2" charset="-78"/>
              </a:rPr>
              <a:t> روانشناس </a:t>
            </a:r>
            <a:r>
              <a:rPr lang="fa-IR" b="1" dirty="0">
                <a:cs typeface="B Nazanin" pitchFamily="2" charset="-78"/>
              </a:rPr>
              <a:t>:</a:t>
            </a:r>
            <a:r>
              <a:rPr lang="ar-SA" b="1" dirty="0">
                <a:cs typeface="B Nazanin" pitchFamily="2" charset="-78"/>
              </a:rPr>
              <a:t>پس این اتفاقی که برای تو افتاده این است که </a:t>
            </a:r>
            <a:r>
              <a:rPr lang="ar-SA" b="1" dirty="0">
                <a:solidFill>
                  <a:srgbClr val="FF0000"/>
                </a:solidFill>
                <a:cs typeface="B Nazanin" pitchFamily="2" charset="-78"/>
              </a:rPr>
              <a:t>مادرت رو از دست دادی </a:t>
            </a:r>
            <a:endParaRPr lang="fa-IR" b="1" dirty="0">
              <a:solidFill>
                <a:srgbClr val="FF0000"/>
              </a:solidFill>
              <a:cs typeface="B Nazanin" pitchFamily="2" charset="-78"/>
            </a:endParaRPr>
          </a:p>
          <a:p>
            <a:endParaRPr lang="en-US" dirty="0"/>
          </a:p>
        </p:txBody>
      </p:sp>
    </p:spTree>
    <p:extLst>
      <p:ext uri="{BB962C8B-B14F-4D97-AF65-F5344CB8AC3E}">
        <p14:creationId xmlns:p14="http://schemas.microsoft.com/office/powerpoint/2010/main" val="166089849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7499176" cy="562074"/>
          </a:xfrm>
        </p:spPr>
        <p:txBody>
          <a:bodyPr>
            <a:normAutofit fontScale="90000"/>
          </a:bodyPr>
          <a:lstStyle/>
          <a:p>
            <a:pPr algn="ctr"/>
            <a:br>
              <a:rPr lang="fa-IR" dirty="0">
                <a:cs typeface="B Nazanin" pitchFamily="2" charset="-78"/>
              </a:rPr>
            </a:br>
            <a:r>
              <a:rPr lang="ar-SA" sz="3200" b="1" dirty="0">
                <a:cs typeface="B Nazanin" pitchFamily="2" charset="-78"/>
              </a:rPr>
              <a:t>اجرای گام اول</a:t>
            </a:r>
            <a:r>
              <a:rPr lang="fa-IR" sz="3200" b="1" dirty="0">
                <a:cs typeface="B Nazanin" pitchFamily="2" charset="-78"/>
              </a:rPr>
              <a:t>: </a:t>
            </a:r>
            <a:br>
              <a:rPr lang="fa-IR" sz="32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323528" y="980728"/>
            <a:ext cx="8496944" cy="5565232"/>
          </a:xfrm>
        </p:spPr>
        <p:txBody>
          <a:bodyPr>
            <a:noAutofit/>
          </a:bodyPr>
          <a:lstStyle/>
          <a:p>
            <a:pPr algn="just">
              <a:lnSpc>
                <a:spcPct val="170000"/>
              </a:lnSpc>
            </a:pPr>
            <a:r>
              <a:rPr lang="ar-SA" sz="2000" dirty="0">
                <a:cs typeface="B Nazanin" pitchFamily="2" charset="-78"/>
              </a:rPr>
              <a:t>روانشناس </a:t>
            </a:r>
            <a:r>
              <a:rPr lang="fa-IR" sz="2000" dirty="0">
                <a:cs typeface="B Nazanin" pitchFamily="2" charset="-78"/>
              </a:rPr>
              <a:t>: </a:t>
            </a:r>
            <a:r>
              <a:rPr lang="ar-SA" sz="2000" dirty="0">
                <a:cs typeface="B Nazanin" pitchFamily="2" charset="-78"/>
              </a:rPr>
              <a:t>خیلی از نوجوان هایی که پیش من آمده‌اند و در مورد </a:t>
            </a:r>
            <a:r>
              <a:rPr lang="ar-SA" sz="2000" b="1" u="sng" dirty="0">
                <a:cs typeface="B Nazanin" pitchFamily="2" charset="-78"/>
              </a:rPr>
              <a:t>این موضوع ها صحبت کردند و فهمیدم چقدر این موضوع برایشان سخت بوده است طبیعی است که دوست نداشته باشید راجع به این موضوع با من حرف بزنید یا با کس دیگری</a:t>
            </a:r>
            <a:r>
              <a:rPr lang="ar-SA" sz="2000" dirty="0">
                <a:cs typeface="B Nazanin" pitchFamily="2" charset="-78"/>
              </a:rPr>
              <a:t> اما فکر کنم دیگران به تو فشار می‌آورند که باید حرف بزنید درست است؟ </a:t>
            </a:r>
            <a:endParaRPr lang="en-US" sz="2000" dirty="0">
              <a:cs typeface="B Nazanin" pitchFamily="2" charset="-78"/>
            </a:endParaRPr>
          </a:p>
          <a:p>
            <a:pPr algn="just">
              <a:lnSpc>
                <a:spcPct val="170000"/>
              </a:lnSpc>
            </a:pPr>
            <a:r>
              <a:rPr lang="ar-SA" sz="2000" dirty="0">
                <a:cs typeface="B Nazanin" pitchFamily="2" charset="-78"/>
              </a:rPr>
              <a:t>مراجع</a:t>
            </a:r>
            <a:r>
              <a:rPr lang="fa-IR" sz="2000" dirty="0">
                <a:cs typeface="B Nazanin" pitchFamily="2" charset="-78"/>
              </a:rPr>
              <a:t>: </a:t>
            </a:r>
            <a:r>
              <a:rPr lang="ar-SA" sz="2000" dirty="0">
                <a:cs typeface="B Nazanin" pitchFamily="2" charset="-78"/>
              </a:rPr>
              <a:t> به نظر اصرار بی خود دارند </a:t>
            </a:r>
            <a:r>
              <a:rPr lang="ar-SA" sz="2000" dirty="0">
                <a:solidFill>
                  <a:srgbClr val="FF0000"/>
                </a:solidFill>
                <a:cs typeface="B Nazanin" pitchFamily="2" charset="-78"/>
              </a:rPr>
              <a:t>تمام زندگیم مادرم </a:t>
            </a:r>
            <a:r>
              <a:rPr lang="ar-SA" sz="2000" dirty="0">
                <a:cs typeface="B Nazanin" pitchFamily="2" charset="-78"/>
              </a:rPr>
              <a:t>بوده دلم نمی‌خواهد زنده بمانم حتی یک لحظه روانشناس</a:t>
            </a:r>
            <a:r>
              <a:rPr lang="fa-IR" sz="2000" dirty="0">
                <a:cs typeface="B Nazanin" pitchFamily="2" charset="-78"/>
              </a:rPr>
              <a:t>: </a:t>
            </a:r>
            <a:r>
              <a:rPr lang="ar-SA" sz="2000" dirty="0">
                <a:cs typeface="B Nazanin" pitchFamily="2" charset="-78"/>
              </a:rPr>
              <a:t> مادرت برایت </a:t>
            </a:r>
            <a:r>
              <a:rPr lang="ar-SA" sz="2000" b="1" u="sng" dirty="0">
                <a:cs typeface="B Nazanin" pitchFamily="2" charset="-78"/>
              </a:rPr>
              <a:t>خیلی مهم بوده و حالا که مادرت نیست فکر می کنی تو هم نباید باشی </a:t>
            </a:r>
            <a:r>
              <a:rPr lang="ar-SA" sz="2000" dirty="0">
                <a:cs typeface="B Nazanin" pitchFamily="2" charset="-78"/>
              </a:rPr>
              <a:t>مراجع</a:t>
            </a:r>
            <a:r>
              <a:rPr lang="fa-IR" sz="2000" dirty="0">
                <a:cs typeface="B Nazanin" pitchFamily="2" charset="-78"/>
              </a:rPr>
              <a:t> : </a:t>
            </a:r>
            <a:r>
              <a:rPr lang="ar-SA" sz="2000" dirty="0">
                <a:cs typeface="B Nazanin" pitchFamily="2" charset="-78"/>
              </a:rPr>
              <a:t> نمی خواهم باشم نه اینکه فکر می کنم </a:t>
            </a:r>
            <a:r>
              <a:rPr lang="ar-SA" sz="2000" b="1" u="sng" dirty="0">
                <a:cs typeface="B Nazanin" pitchFamily="2" charset="-78"/>
              </a:rPr>
              <a:t>اصلاً دوست ندارم باشم این زندگی </a:t>
            </a:r>
            <a:r>
              <a:rPr lang="ar-SA" sz="2000" dirty="0">
                <a:cs typeface="B Nazanin" pitchFamily="2" charset="-78"/>
              </a:rPr>
              <a:t>رو نمی خواهم روانشناس</a:t>
            </a:r>
            <a:r>
              <a:rPr lang="fa-IR" sz="2000" dirty="0">
                <a:cs typeface="B Nazanin" pitchFamily="2" charset="-78"/>
              </a:rPr>
              <a:t>: </a:t>
            </a:r>
            <a:r>
              <a:rPr lang="ar-SA" sz="2000" dirty="0">
                <a:cs typeface="B Nazanin" pitchFamily="2" charset="-78"/>
              </a:rPr>
              <a:t> دارید به </a:t>
            </a:r>
            <a:r>
              <a:rPr lang="ar-SA" sz="2000" b="1" dirty="0">
                <a:cs typeface="B Nazanin" pitchFamily="2" charset="-78"/>
              </a:rPr>
              <a:t>مرگ فکر می‌کنید</a:t>
            </a:r>
            <a:r>
              <a:rPr lang="fa-IR" sz="2000" b="1" dirty="0">
                <a:solidFill>
                  <a:srgbClr val="FF0000"/>
                </a:solidFill>
                <a:cs typeface="B Nazanin" pitchFamily="2" charset="-78"/>
              </a:rPr>
              <a:t>( صراحتا از مرگ سوال کنید)</a:t>
            </a:r>
          </a:p>
          <a:p>
            <a:pPr algn="just">
              <a:lnSpc>
                <a:spcPct val="170000"/>
              </a:lnSpc>
            </a:pPr>
            <a:r>
              <a:rPr lang="ar-SA" sz="2000" dirty="0">
                <a:cs typeface="B Nazanin" pitchFamily="2" charset="-78"/>
              </a:rPr>
              <a:t> مراجع</a:t>
            </a:r>
            <a:r>
              <a:rPr lang="fa-IR" sz="2000" dirty="0">
                <a:cs typeface="B Nazanin" pitchFamily="2" charset="-78"/>
              </a:rPr>
              <a:t> : </a:t>
            </a:r>
            <a:r>
              <a:rPr lang="ar-SA" sz="2000" dirty="0">
                <a:cs typeface="B Nazanin" pitchFamily="2" charset="-78"/>
              </a:rPr>
              <a:t> </a:t>
            </a:r>
            <a:r>
              <a:rPr lang="ar-SA" sz="2000" dirty="0">
                <a:solidFill>
                  <a:srgbClr val="FF0000"/>
                </a:solidFill>
                <a:cs typeface="B Nazanin" pitchFamily="2" charset="-78"/>
              </a:rPr>
              <a:t>خیلی زیاد</a:t>
            </a:r>
            <a:r>
              <a:rPr lang="fa-IR" sz="2000" dirty="0">
                <a:solidFill>
                  <a:srgbClr val="FF0000"/>
                </a:solidFill>
                <a:cs typeface="B Nazanin" pitchFamily="2" charset="-78"/>
              </a:rPr>
              <a:t> به مرگ فکر </a:t>
            </a:r>
            <a:r>
              <a:rPr lang="fa-IR" sz="2000" dirty="0">
                <a:cs typeface="B Nazanin" pitchFamily="2" charset="-78"/>
              </a:rPr>
              <a:t>می کنم </a:t>
            </a:r>
            <a:r>
              <a:rPr lang="ar-SA" sz="2000" dirty="0">
                <a:cs typeface="B Nazanin" pitchFamily="2" charset="-78"/>
              </a:rPr>
              <a:t> از خدا</a:t>
            </a:r>
            <a:r>
              <a:rPr lang="fa-IR" sz="2000" dirty="0">
                <a:cs typeface="B Nazanin" pitchFamily="2" charset="-78"/>
              </a:rPr>
              <a:t>م  </a:t>
            </a:r>
            <a:r>
              <a:rPr lang="ar-SA" sz="2000" dirty="0">
                <a:cs typeface="B Nazanin" pitchFamily="2" charset="-78"/>
              </a:rPr>
              <a:t>هست که </a:t>
            </a:r>
            <a:r>
              <a:rPr lang="fa-IR" sz="2000" dirty="0">
                <a:cs typeface="B Nazanin" pitchFamily="2" charset="-78"/>
              </a:rPr>
              <a:t>بمیرم </a:t>
            </a:r>
            <a:r>
              <a:rPr lang="ar-SA" sz="2000" dirty="0">
                <a:cs typeface="B Nazanin" pitchFamily="2" charset="-78"/>
              </a:rPr>
              <a:t>هر روز هم دعا می کنم دیگر نباشم دوست دارم شب که چشم هایم را می بندم بیدار نشوم </a:t>
            </a:r>
            <a:r>
              <a:rPr lang="fa-IR" sz="2000" dirty="0">
                <a:cs typeface="B Nazanin" pitchFamily="2" charset="-78"/>
              </a:rPr>
              <a:t>.</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600200"/>
            <a:ext cx="8075240" cy="4873752"/>
          </a:xfrm>
        </p:spPr>
        <p:txBody>
          <a:bodyPr>
            <a:normAutofit fontScale="85000" lnSpcReduction="10000"/>
          </a:bodyPr>
          <a:lstStyle/>
          <a:p>
            <a:pPr algn="just">
              <a:lnSpc>
                <a:spcPct val="170000"/>
              </a:lnSpc>
            </a:pPr>
            <a:r>
              <a:rPr lang="ar-SA" dirty="0">
                <a:cs typeface="B Nazanin" pitchFamily="2" charset="-78"/>
              </a:rPr>
              <a:t>روانشناس </a:t>
            </a:r>
            <a:r>
              <a:rPr lang="fa-IR" dirty="0">
                <a:cs typeface="B Nazanin" pitchFamily="2" charset="-78"/>
              </a:rPr>
              <a:t>:</a:t>
            </a:r>
            <a:r>
              <a:rPr lang="ar-SA" dirty="0">
                <a:cs typeface="B Nazanin" pitchFamily="2" charset="-78"/>
              </a:rPr>
              <a:t>پس خیلی برات ناراحت کننده است و </a:t>
            </a:r>
            <a:r>
              <a:rPr lang="ar-SA" dirty="0">
                <a:solidFill>
                  <a:srgbClr val="FF0000"/>
                </a:solidFill>
                <a:cs typeface="B Nazanin" pitchFamily="2" charset="-78"/>
              </a:rPr>
              <a:t>آرزو می کنی تو این دنیا نباشی </a:t>
            </a:r>
            <a:r>
              <a:rPr lang="ar-SA" dirty="0">
                <a:cs typeface="B Nazanin" pitchFamily="2" charset="-78"/>
              </a:rPr>
              <a:t>و فوت کنی تا حالا به این موضوع فکر کردی که به خودت آسیب برسونی</a:t>
            </a:r>
            <a:r>
              <a:rPr lang="fa-IR" dirty="0">
                <a:cs typeface="B Nazanin" pitchFamily="2" charset="-78"/>
              </a:rPr>
              <a:t> </a:t>
            </a:r>
            <a:r>
              <a:rPr lang="fa-IR" dirty="0">
                <a:solidFill>
                  <a:srgbClr val="FF0000"/>
                </a:solidFill>
                <a:cs typeface="B Nazanin" pitchFamily="2" charset="-78"/>
              </a:rPr>
              <a:t>( سوال مستقیم)</a:t>
            </a:r>
          </a:p>
          <a:p>
            <a:pPr algn="just">
              <a:lnSpc>
                <a:spcPct val="170000"/>
              </a:lnSpc>
            </a:pPr>
            <a:r>
              <a:rPr lang="ar-SA" dirty="0">
                <a:cs typeface="B Nazanin" pitchFamily="2" charset="-78"/>
              </a:rPr>
              <a:t>مراجع</a:t>
            </a:r>
            <a:r>
              <a:rPr lang="fa-IR" dirty="0">
                <a:cs typeface="B Nazanin" pitchFamily="2" charset="-78"/>
              </a:rPr>
              <a:t> : </a:t>
            </a:r>
            <a:r>
              <a:rPr lang="ar-SA" dirty="0">
                <a:cs typeface="B Nazanin" pitchFamily="2" charset="-78"/>
              </a:rPr>
              <a:t> هر دقیقه به این فکر می کنم که از چه راه</a:t>
            </a:r>
            <a:r>
              <a:rPr lang="fa-IR" dirty="0">
                <a:cs typeface="B Nazanin" pitchFamily="2" charset="-78"/>
              </a:rPr>
              <a:t> </a:t>
            </a:r>
            <a:r>
              <a:rPr lang="ar-SA" dirty="0">
                <a:cs typeface="B Nazanin" pitchFamily="2" charset="-78"/>
              </a:rPr>
              <a:t>کم خطر تر </a:t>
            </a:r>
            <a:r>
              <a:rPr lang="fa-IR" dirty="0">
                <a:cs typeface="B Nazanin" pitchFamily="2" charset="-78"/>
              </a:rPr>
              <a:t>ی</a:t>
            </a:r>
            <a:r>
              <a:rPr lang="ar-SA" dirty="0">
                <a:cs typeface="B Nazanin" pitchFamily="2" charset="-78"/>
              </a:rPr>
              <a:t> به زندگیم خاتمه دهم</a:t>
            </a:r>
            <a:endParaRPr lang="fa-IR" dirty="0">
              <a:cs typeface="B Nazanin" pitchFamily="2" charset="-78"/>
            </a:endParaRPr>
          </a:p>
          <a:p>
            <a:pPr algn="just">
              <a:lnSpc>
                <a:spcPct val="170000"/>
              </a:lnSpc>
            </a:pPr>
            <a:r>
              <a:rPr lang="ar-SA" dirty="0">
                <a:cs typeface="B Nazanin" pitchFamily="2" charset="-78"/>
              </a:rPr>
              <a:t> روانشناس</a:t>
            </a:r>
            <a:r>
              <a:rPr lang="fa-IR" dirty="0">
                <a:cs typeface="B Nazanin" pitchFamily="2" charset="-78"/>
              </a:rPr>
              <a:t>: </a:t>
            </a:r>
            <a:r>
              <a:rPr lang="ar-SA" dirty="0">
                <a:cs typeface="B Nazanin" pitchFamily="2" charset="-78"/>
              </a:rPr>
              <a:t> تا حالا شده اقدامی هم بکنید که به خودتان آسیب برسانید یا فقط فکر کردید </a:t>
            </a:r>
            <a:endParaRPr lang="fa-IR" dirty="0">
              <a:cs typeface="B Nazanin" pitchFamily="2" charset="-78"/>
            </a:endParaRPr>
          </a:p>
          <a:p>
            <a:pPr algn="just">
              <a:lnSpc>
                <a:spcPct val="170000"/>
              </a:lnSpc>
            </a:pPr>
            <a:r>
              <a:rPr lang="ar-SA" dirty="0">
                <a:cs typeface="B Nazanin" pitchFamily="2" charset="-78"/>
              </a:rPr>
              <a:t>مراجع</a:t>
            </a:r>
            <a:r>
              <a:rPr lang="fa-IR" dirty="0">
                <a:cs typeface="B Nazanin" pitchFamily="2" charset="-78"/>
              </a:rPr>
              <a:t>: </a:t>
            </a:r>
            <a:r>
              <a:rPr lang="ar-SA" dirty="0">
                <a:cs typeface="B Nazanin" pitchFamily="2" charset="-78"/>
              </a:rPr>
              <a:t> فقط فکر کردم کاری نکردم دوست دارم خدا مرا به این آرزو برساند که نخواهم خودم اقدامی </a:t>
            </a:r>
            <a:r>
              <a:rPr lang="fa-IR" dirty="0">
                <a:cs typeface="B Nazanin" pitchFamily="2" charset="-78"/>
              </a:rPr>
              <a:t> </a:t>
            </a:r>
            <a:r>
              <a:rPr lang="ar-SA" dirty="0">
                <a:cs typeface="B Nazanin" pitchFamily="2" charset="-78"/>
              </a:rPr>
              <a:t>کنم </a:t>
            </a:r>
            <a:endParaRPr lang="fa-IR" dirty="0">
              <a:cs typeface="B Nazanin" pitchFamily="2" charset="-78"/>
            </a:endParaRPr>
          </a:p>
          <a:p>
            <a:pPr algn="just">
              <a:lnSpc>
                <a:spcPct val="170000"/>
              </a:lnSpc>
            </a:pPr>
            <a:r>
              <a:rPr lang="ar-SA" dirty="0">
                <a:cs typeface="B Nazanin" pitchFamily="2" charset="-78"/>
              </a:rPr>
              <a:t>روانشناس </a:t>
            </a:r>
            <a:r>
              <a:rPr lang="fa-IR" dirty="0">
                <a:cs typeface="B Nazanin" pitchFamily="2" charset="-78"/>
              </a:rPr>
              <a:t>: </a:t>
            </a:r>
            <a:r>
              <a:rPr lang="ar-SA" dirty="0">
                <a:cs typeface="B Nazanin" pitchFamily="2" charset="-78"/>
              </a:rPr>
              <a:t>طبیعتاً </a:t>
            </a:r>
            <a:r>
              <a:rPr lang="ar-SA" u="sng" dirty="0">
                <a:solidFill>
                  <a:srgbClr val="FF0000"/>
                </a:solidFill>
                <a:cs typeface="B Nazanin" pitchFamily="2" charset="-78"/>
              </a:rPr>
              <a:t>هیچ کس نمی‌تواند جای تو قرار بگیرد و فکر نکنم نه من نه هیچ کس دیگر احساس تو را درک کنند چون موقعیت تو موقعیت خاصی </a:t>
            </a:r>
            <a:r>
              <a:rPr lang="ar-SA" dirty="0">
                <a:cs typeface="B Nazanin" pitchFamily="2" charset="-78"/>
              </a:rPr>
              <a:t>است شاید به خاطر همین هم نمی خواهی با کسی حرف بزنی چون فکر می کنید دیگران نمی توانند تو را درک کنند در س</a:t>
            </a:r>
            <a:r>
              <a:rPr lang="fa-IR" dirty="0">
                <a:cs typeface="B Nazanin" pitchFamily="2" charset="-78"/>
              </a:rPr>
              <a:t>ته ؟</a:t>
            </a:r>
          </a:p>
          <a:p>
            <a:pPr algn="just">
              <a:lnSpc>
                <a:spcPct val="170000"/>
              </a:lnSpc>
            </a:pPr>
            <a:endParaRPr lang="fa-IR" dirty="0">
              <a:cs typeface="B Nazanin" pitchFamily="2" charset="-78"/>
            </a:endParaRPr>
          </a:p>
          <a:p>
            <a:endParaRPr lang="fa-IR"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p:txBody>
          <a:bodyPr>
            <a:normAutofit lnSpcReduction="10000"/>
          </a:bodyPr>
          <a:lstStyle/>
          <a:p>
            <a:pPr algn="just">
              <a:lnSpc>
                <a:spcPct val="170000"/>
              </a:lnSpc>
            </a:pPr>
            <a:r>
              <a:rPr lang="ar-SA" dirty="0">
                <a:solidFill>
                  <a:srgbClr val="FF0000"/>
                </a:solidFill>
                <a:cs typeface="B Nazanin" pitchFamily="2" charset="-78"/>
              </a:rPr>
              <a:t>مراجع</a:t>
            </a:r>
            <a:r>
              <a:rPr lang="fa-IR" dirty="0">
                <a:solidFill>
                  <a:srgbClr val="FF0000"/>
                </a:solidFill>
                <a:cs typeface="B Nazanin" pitchFamily="2" charset="-78"/>
              </a:rPr>
              <a:t>: </a:t>
            </a:r>
            <a:r>
              <a:rPr lang="ar-SA" dirty="0">
                <a:solidFill>
                  <a:srgbClr val="FF0000"/>
                </a:solidFill>
                <a:cs typeface="B Nazanin" pitchFamily="2" charset="-78"/>
              </a:rPr>
              <a:t> </a:t>
            </a:r>
            <a:r>
              <a:rPr lang="ar-SA" dirty="0">
                <a:cs typeface="B Nazanin" pitchFamily="2" charset="-78"/>
              </a:rPr>
              <a:t>بله درسته اما </a:t>
            </a:r>
            <a:r>
              <a:rPr lang="ar-SA" u="sng" dirty="0">
                <a:solidFill>
                  <a:srgbClr val="FF0000"/>
                </a:solidFill>
                <a:cs typeface="B Nazanin" pitchFamily="2" charset="-78"/>
              </a:rPr>
              <a:t>در کم بکنند یا نکنند </a:t>
            </a:r>
            <a:r>
              <a:rPr lang="ar-SA" dirty="0">
                <a:cs typeface="B Nazanin" pitchFamily="2" charset="-78"/>
              </a:rPr>
              <a:t>برایم مهم نیست اصلاً دیگران برای من مهم نیستند تمام </a:t>
            </a:r>
            <a:r>
              <a:rPr lang="ar-SA" dirty="0">
                <a:solidFill>
                  <a:srgbClr val="FF0000"/>
                </a:solidFill>
                <a:cs typeface="B Nazanin" pitchFamily="2" charset="-78"/>
              </a:rPr>
              <a:t>دنیای من فقط مادرم </a:t>
            </a:r>
            <a:r>
              <a:rPr lang="ar-SA" dirty="0">
                <a:cs typeface="B Nazanin" pitchFamily="2" charset="-78"/>
              </a:rPr>
              <a:t>بود </a:t>
            </a:r>
            <a:r>
              <a:rPr lang="fa-IR" dirty="0">
                <a:cs typeface="B Nazanin" pitchFamily="2" charset="-78"/>
              </a:rPr>
              <a:t>تنها </a:t>
            </a:r>
            <a:r>
              <a:rPr lang="ar-SA" dirty="0">
                <a:cs typeface="B Nazanin" pitchFamily="2" charset="-78"/>
              </a:rPr>
              <a:t>کسی که مرا درک می‌کرد </a:t>
            </a:r>
            <a:r>
              <a:rPr lang="fa-IR" dirty="0">
                <a:cs typeface="B Nazanin" pitchFamily="2" charset="-78"/>
              </a:rPr>
              <a:t>.</a:t>
            </a:r>
            <a:r>
              <a:rPr lang="ar-SA" dirty="0">
                <a:solidFill>
                  <a:srgbClr val="FF0000"/>
                </a:solidFill>
                <a:cs typeface="B Nazanin" pitchFamily="2" charset="-78"/>
              </a:rPr>
              <a:t>کمکم</a:t>
            </a:r>
            <a:r>
              <a:rPr lang="ar-SA" dirty="0">
                <a:cs typeface="B Nazanin" pitchFamily="2" charset="-78"/>
              </a:rPr>
              <a:t> می کرد</a:t>
            </a:r>
            <a:r>
              <a:rPr lang="fa-IR" dirty="0">
                <a:cs typeface="B Nazanin" pitchFamily="2" charset="-78"/>
              </a:rPr>
              <a:t>.</a:t>
            </a:r>
            <a:r>
              <a:rPr lang="ar-SA" dirty="0">
                <a:cs typeface="B Nazanin" pitchFamily="2" charset="-78"/>
              </a:rPr>
              <a:t> </a:t>
            </a:r>
            <a:r>
              <a:rPr lang="ar-SA" dirty="0">
                <a:solidFill>
                  <a:srgbClr val="FF0000"/>
                </a:solidFill>
                <a:cs typeface="B Nazanin" pitchFamily="2" charset="-78"/>
              </a:rPr>
              <a:t>پیشرفت های</a:t>
            </a:r>
            <a:r>
              <a:rPr lang="fa-IR" dirty="0">
                <a:solidFill>
                  <a:srgbClr val="FF0000"/>
                </a:solidFill>
                <a:cs typeface="B Nazanin" pitchFamily="2" charset="-78"/>
              </a:rPr>
              <a:t> </a:t>
            </a:r>
            <a:r>
              <a:rPr lang="ar-SA" dirty="0">
                <a:solidFill>
                  <a:srgbClr val="FF0000"/>
                </a:solidFill>
                <a:cs typeface="B Nazanin" pitchFamily="2" charset="-78"/>
              </a:rPr>
              <a:t> </a:t>
            </a:r>
            <a:r>
              <a:rPr lang="ar-SA" dirty="0">
                <a:cs typeface="B Nazanin" pitchFamily="2" charset="-78"/>
              </a:rPr>
              <a:t>مرا می</a:t>
            </a:r>
            <a:r>
              <a:rPr lang="fa-IR" dirty="0">
                <a:cs typeface="B Nazanin" pitchFamily="2" charset="-78"/>
              </a:rPr>
              <a:t> </a:t>
            </a:r>
            <a:r>
              <a:rPr lang="ar-SA" dirty="0">
                <a:cs typeface="B Nazanin" pitchFamily="2" charset="-78"/>
              </a:rPr>
              <a:t>دید</a:t>
            </a:r>
            <a:r>
              <a:rPr lang="fa-IR" dirty="0">
                <a:cs typeface="B Nazanin" pitchFamily="2" charset="-78"/>
              </a:rPr>
              <a:t>.</a:t>
            </a:r>
            <a:r>
              <a:rPr lang="ar-SA" dirty="0">
                <a:cs typeface="B Nazanin" pitchFamily="2" charset="-78"/>
              </a:rPr>
              <a:t> از همه نظر به فکر</a:t>
            </a:r>
            <a:r>
              <a:rPr lang="fa-IR" dirty="0">
                <a:cs typeface="B Nazanin" pitchFamily="2" charset="-78"/>
              </a:rPr>
              <a:t>م بود. </a:t>
            </a:r>
            <a:r>
              <a:rPr lang="ar-SA" dirty="0">
                <a:solidFill>
                  <a:srgbClr val="FF0000"/>
                </a:solidFill>
                <a:cs typeface="B Nazanin" pitchFamily="2" charset="-78"/>
              </a:rPr>
              <a:t>شادی </a:t>
            </a:r>
            <a:r>
              <a:rPr lang="ar-SA" dirty="0">
                <a:cs typeface="B Nazanin" pitchFamily="2" charset="-78"/>
              </a:rPr>
              <a:t>من بود</a:t>
            </a:r>
            <a:r>
              <a:rPr lang="fa-IR" dirty="0">
                <a:cs typeface="B Nazanin" pitchFamily="2" charset="-78"/>
              </a:rPr>
              <a:t>.</a:t>
            </a:r>
            <a:r>
              <a:rPr lang="ar-SA" dirty="0">
                <a:cs typeface="B Nazanin" pitchFamily="2" charset="-78"/>
              </a:rPr>
              <a:t> براش خوشحالیم مهم بود</a:t>
            </a:r>
            <a:r>
              <a:rPr lang="fa-IR" dirty="0">
                <a:cs typeface="B Nazanin" pitchFamily="2" charset="-78"/>
              </a:rPr>
              <a:t>.</a:t>
            </a:r>
            <a:r>
              <a:rPr lang="ar-SA" dirty="0">
                <a:cs typeface="B Nazanin" pitchFamily="2" charset="-78"/>
              </a:rPr>
              <a:t> </a:t>
            </a:r>
            <a:r>
              <a:rPr lang="ar-SA" dirty="0">
                <a:solidFill>
                  <a:srgbClr val="FF0000"/>
                </a:solidFill>
                <a:cs typeface="B Nazanin" pitchFamily="2" charset="-78"/>
              </a:rPr>
              <a:t>همه چیزم </a:t>
            </a:r>
            <a:r>
              <a:rPr lang="ar-SA" dirty="0">
                <a:cs typeface="B Nazanin" pitchFamily="2" charset="-78"/>
              </a:rPr>
              <a:t>مادرم بود</a:t>
            </a:r>
            <a:r>
              <a:rPr lang="fa-IR" dirty="0">
                <a:cs typeface="B Nazanin" pitchFamily="2" charset="-78"/>
              </a:rPr>
              <a:t>.</a:t>
            </a:r>
            <a:r>
              <a:rPr lang="ar-SA" dirty="0">
                <a:cs typeface="B Nazanin" pitchFamily="2" charset="-78"/>
              </a:rPr>
              <a:t> زندگی را با مادرم شناختم و الان که او </a:t>
            </a:r>
            <a:r>
              <a:rPr lang="ar-SA" dirty="0">
                <a:solidFill>
                  <a:srgbClr val="FF0000"/>
                </a:solidFill>
                <a:cs typeface="B Nazanin" pitchFamily="2" charset="-78"/>
              </a:rPr>
              <a:t>نیست هیچ چیز تو دنیا به چشم </a:t>
            </a:r>
            <a:r>
              <a:rPr lang="ar-SA" dirty="0">
                <a:cs typeface="B Nazanin" pitchFamily="2" charset="-78"/>
              </a:rPr>
              <a:t>من قشنگ نیست هیچ چیز و هیچکس</a:t>
            </a:r>
            <a:r>
              <a:rPr lang="fa-IR" dirty="0">
                <a:cs typeface="B Nazanin" pitchFamily="2" charset="-78"/>
              </a:rPr>
              <a:t>.</a:t>
            </a:r>
            <a:r>
              <a:rPr lang="ar-SA" dirty="0">
                <a:cs typeface="B Nazanin" pitchFamily="2" charset="-78"/>
              </a:rPr>
              <a:t> اصلاً </a:t>
            </a:r>
            <a:r>
              <a:rPr lang="ar-SA" dirty="0">
                <a:solidFill>
                  <a:srgbClr val="FF0000"/>
                </a:solidFill>
                <a:cs typeface="B Nazanin" pitchFamily="2" charset="-78"/>
              </a:rPr>
              <a:t>همدلی دیگران به درد من </a:t>
            </a:r>
            <a:r>
              <a:rPr lang="ar-SA" dirty="0">
                <a:cs typeface="B Nazanin" pitchFamily="2" charset="-78"/>
              </a:rPr>
              <a:t>نمی‌خورد </a:t>
            </a:r>
            <a:r>
              <a:rPr lang="ar-SA" dirty="0">
                <a:solidFill>
                  <a:srgbClr val="FF0000"/>
                </a:solidFill>
                <a:cs typeface="B Nazanin" pitchFamily="2" charset="-78"/>
              </a:rPr>
              <a:t>روانشناس</a:t>
            </a:r>
            <a:r>
              <a:rPr lang="fa-IR" dirty="0">
                <a:solidFill>
                  <a:srgbClr val="FF0000"/>
                </a:solidFill>
                <a:cs typeface="B Nazanin" pitchFamily="2" charset="-78"/>
              </a:rPr>
              <a:t>: </a:t>
            </a:r>
            <a:r>
              <a:rPr lang="ar-SA" dirty="0">
                <a:solidFill>
                  <a:srgbClr val="FF0000"/>
                </a:solidFill>
                <a:cs typeface="B Nazanin" pitchFamily="2" charset="-78"/>
              </a:rPr>
              <a:t> </a:t>
            </a:r>
            <a:r>
              <a:rPr lang="ar-SA" dirty="0">
                <a:cs typeface="B Nazanin" pitchFamily="2" charset="-78"/>
              </a:rPr>
              <a:t>چقدر ارتباط </a:t>
            </a:r>
            <a:r>
              <a:rPr lang="ar-SA" dirty="0">
                <a:solidFill>
                  <a:srgbClr val="FF0000"/>
                </a:solidFill>
                <a:cs typeface="B Nazanin" pitchFamily="2" charset="-78"/>
              </a:rPr>
              <a:t>عاطفی و</a:t>
            </a:r>
            <a:r>
              <a:rPr lang="fa-IR" dirty="0">
                <a:solidFill>
                  <a:srgbClr val="FF0000"/>
                </a:solidFill>
                <a:cs typeface="B Nazanin" pitchFamily="2" charset="-78"/>
              </a:rPr>
              <a:t> خیلی </a:t>
            </a:r>
            <a:r>
              <a:rPr lang="ar-SA" dirty="0">
                <a:solidFill>
                  <a:srgbClr val="FF0000"/>
                </a:solidFill>
                <a:cs typeface="B Nazanin" pitchFamily="2" charset="-78"/>
              </a:rPr>
              <a:t> خاصی </a:t>
            </a:r>
            <a:r>
              <a:rPr lang="ar-SA" dirty="0">
                <a:cs typeface="B Nazanin" pitchFamily="2" charset="-78"/>
              </a:rPr>
              <a:t>با مادرتون داشتید </a:t>
            </a:r>
            <a:endParaRPr lang="fa-IR" dirty="0">
              <a:cs typeface="B Nazanin" pitchFamily="2" charset="-78"/>
            </a:endParaRPr>
          </a:p>
          <a:p>
            <a:pPr algn="just">
              <a:lnSpc>
                <a:spcPct val="170000"/>
              </a:lnSpc>
            </a:pPr>
            <a:r>
              <a:rPr lang="fa-IR" dirty="0">
                <a:cs typeface="B Nazanin" pitchFamily="2" charset="-78"/>
              </a:rPr>
              <a:t>مرا جع : </a:t>
            </a:r>
            <a:r>
              <a:rPr lang="ar-SA" dirty="0">
                <a:cs typeface="B Nazanin" pitchFamily="2" charset="-78"/>
              </a:rPr>
              <a:t>الان هم خیلی دلتنگ</a:t>
            </a:r>
            <a:r>
              <a:rPr lang="fa-IR" dirty="0">
                <a:cs typeface="B Nazanin" pitchFamily="2" charset="-78"/>
              </a:rPr>
              <a:t>ش</a:t>
            </a:r>
            <a:r>
              <a:rPr lang="ar-SA" dirty="0">
                <a:cs typeface="B Nazanin" pitchFamily="2" charset="-78"/>
              </a:rPr>
              <a:t> </a:t>
            </a:r>
            <a:r>
              <a:rPr lang="ar-SA" dirty="0"/>
              <a:t>می‌شو</a:t>
            </a:r>
            <a:r>
              <a:rPr lang="fa-IR" dirty="0"/>
              <a:t>م</a:t>
            </a:r>
            <a:endParaRPr lang="fa-IR" dirty="0">
              <a:cs typeface="B Nazanin" pitchFamily="2" charset="-78"/>
            </a:endParaRPr>
          </a:p>
          <a:p>
            <a:endParaRPr lang="fa-IR"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052736"/>
            <a:ext cx="8291264" cy="5421216"/>
          </a:xfrm>
        </p:spPr>
        <p:txBody>
          <a:bodyPr>
            <a:normAutofit fontScale="92500" lnSpcReduction="10000"/>
          </a:bodyPr>
          <a:lstStyle/>
          <a:p>
            <a:pPr algn="just">
              <a:lnSpc>
                <a:spcPct val="170000"/>
              </a:lnSpc>
            </a:pPr>
            <a:r>
              <a:rPr lang="ar-SA" dirty="0">
                <a:cs typeface="B Nazanin" panose="00000400000000000000" pitchFamily="2" charset="-78"/>
              </a:rPr>
              <a:t>مراجع</a:t>
            </a:r>
            <a:r>
              <a:rPr lang="fa-IR" dirty="0">
                <a:cs typeface="B Nazanin" panose="00000400000000000000" pitchFamily="2" charset="-78"/>
              </a:rPr>
              <a:t>:</a:t>
            </a:r>
            <a:r>
              <a:rPr lang="ar-SA" dirty="0">
                <a:cs typeface="B Nazanin" panose="00000400000000000000" pitchFamily="2" charset="-78"/>
              </a:rPr>
              <a:t> هر ثانیه برایم سخت است </a:t>
            </a:r>
            <a:endParaRPr lang="fa-IR" dirty="0">
              <a:cs typeface="B Nazanin" panose="00000400000000000000" pitchFamily="2" charset="-78"/>
            </a:endParaRPr>
          </a:p>
          <a:p>
            <a:pPr algn="just">
              <a:lnSpc>
                <a:spcPct val="170000"/>
              </a:lnSpc>
            </a:pPr>
            <a:r>
              <a:rPr lang="ar-SA" dirty="0">
                <a:cs typeface="B Nazanin" panose="00000400000000000000" pitchFamily="2" charset="-78"/>
              </a:rPr>
              <a:t>روانشناس</a:t>
            </a:r>
            <a:r>
              <a:rPr lang="fa-IR" dirty="0">
                <a:cs typeface="B Nazanin" panose="00000400000000000000" pitchFamily="2" charset="-78"/>
              </a:rPr>
              <a:t>: </a:t>
            </a:r>
            <a:r>
              <a:rPr lang="ar-SA" dirty="0">
                <a:cs typeface="B Nazanin" panose="00000400000000000000" pitchFamily="2" charset="-78"/>
              </a:rPr>
              <a:t> فکر می‌کنم اگر </a:t>
            </a:r>
            <a:r>
              <a:rPr lang="ar-SA" dirty="0">
                <a:solidFill>
                  <a:srgbClr val="FF0000"/>
                </a:solidFill>
                <a:cs typeface="B Nazanin" panose="00000400000000000000" pitchFamily="2" charset="-78"/>
              </a:rPr>
              <a:t>این اتفاق برای هر کسی هم می افتاد </a:t>
            </a:r>
            <a:r>
              <a:rPr lang="ar-SA" dirty="0">
                <a:cs typeface="B Nazanin" panose="00000400000000000000" pitchFamily="2" charset="-78"/>
              </a:rPr>
              <a:t>هرکسی تو موقعیت تو بود همین احساس تو را داشت و فکر می کرد </a:t>
            </a:r>
            <a:r>
              <a:rPr lang="ar-SA" dirty="0">
                <a:solidFill>
                  <a:srgbClr val="FF0000"/>
                </a:solidFill>
                <a:cs typeface="B Nazanin" panose="00000400000000000000" pitchFamily="2" charset="-78"/>
              </a:rPr>
              <a:t>زندگی کردن تو دنیا اشتباه </a:t>
            </a:r>
            <a:r>
              <a:rPr lang="ar-SA" dirty="0">
                <a:cs typeface="B Nazanin" panose="00000400000000000000" pitchFamily="2" charset="-78"/>
              </a:rPr>
              <a:t>است اضافی</a:t>
            </a:r>
            <a:r>
              <a:rPr lang="fa-IR" dirty="0">
                <a:cs typeface="B Nazanin" panose="00000400000000000000" pitchFamily="2" charset="-78"/>
              </a:rPr>
              <a:t> </a:t>
            </a:r>
            <a:r>
              <a:rPr lang="ar-SA" dirty="0">
                <a:cs typeface="B Nazanin" panose="00000400000000000000" pitchFamily="2" charset="-78"/>
              </a:rPr>
              <a:t>ست نباید باشد </a:t>
            </a:r>
            <a:r>
              <a:rPr lang="ar-SA" dirty="0">
                <a:solidFill>
                  <a:srgbClr val="FF0000"/>
                </a:solidFill>
                <a:cs typeface="B Nazanin" panose="00000400000000000000" pitchFamily="2" charset="-78"/>
              </a:rPr>
              <a:t>وقتی مادر نیست من </a:t>
            </a:r>
            <a:r>
              <a:rPr lang="fa-IR" dirty="0">
                <a:solidFill>
                  <a:srgbClr val="FF0000"/>
                </a:solidFill>
                <a:cs typeface="B Nazanin" panose="00000400000000000000" pitchFamily="2" charset="-78"/>
              </a:rPr>
              <a:t>ن</a:t>
            </a:r>
            <a:r>
              <a:rPr lang="ar-SA" dirty="0">
                <a:solidFill>
                  <a:srgbClr val="FF0000"/>
                </a:solidFill>
                <a:cs typeface="B Nazanin" panose="00000400000000000000" pitchFamily="2" charset="-78"/>
              </a:rPr>
              <a:t>باید باشم </a:t>
            </a:r>
            <a:r>
              <a:rPr lang="ar-SA" dirty="0">
                <a:cs typeface="B Nazanin" panose="00000400000000000000" pitchFamily="2" charset="-78"/>
              </a:rPr>
              <a:t>میدونستی همه افراد </a:t>
            </a:r>
            <a:r>
              <a:rPr lang="ar-SA" dirty="0">
                <a:solidFill>
                  <a:srgbClr val="FF0000"/>
                </a:solidFill>
                <a:cs typeface="B Nazanin" panose="00000400000000000000" pitchFamily="2" charset="-78"/>
              </a:rPr>
              <a:t>که مادرشان یا پدرشان را از دست </a:t>
            </a:r>
            <a:r>
              <a:rPr lang="ar-SA" dirty="0">
                <a:cs typeface="B Nazanin" panose="00000400000000000000" pitchFamily="2" charset="-78"/>
              </a:rPr>
              <a:t>می‌دهند و همین امر افکار و احساسات تو را دارند </a:t>
            </a:r>
            <a:r>
              <a:rPr lang="fa-IR" dirty="0">
                <a:solidFill>
                  <a:srgbClr val="FF0000"/>
                </a:solidFill>
                <a:cs typeface="B Nazanin" panose="00000400000000000000" pitchFamily="2" charset="-78"/>
              </a:rPr>
              <a:t>.( اعتبار سازی ونرمالیز)</a:t>
            </a:r>
          </a:p>
          <a:p>
            <a:pPr algn="just">
              <a:lnSpc>
                <a:spcPct val="170000"/>
              </a:lnSpc>
            </a:pPr>
            <a:r>
              <a:rPr lang="ar-SA" dirty="0">
                <a:cs typeface="B Nazanin" panose="00000400000000000000" pitchFamily="2" charset="-78"/>
              </a:rPr>
              <a:t>مراجع</a:t>
            </a:r>
            <a:r>
              <a:rPr lang="fa-IR" dirty="0">
                <a:cs typeface="B Nazanin" panose="00000400000000000000" pitchFamily="2" charset="-78"/>
              </a:rPr>
              <a:t>: </a:t>
            </a:r>
            <a:r>
              <a:rPr lang="ar-SA" dirty="0">
                <a:cs typeface="B Nazanin" panose="00000400000000000000" pitchFamily="2" charset="-78"/>
              </a:rPr>
              <a:t> </a:t>
            </a:r>
            <a:r>
              <a:rPr lang="ar-SA" u="sng" dirty="0">
                <a:solidFill>
                  <a:srgbClr val="FF0000"/>
                </a:solidFill>
                <a:cs typeface="B Nazanin" panose="00000400000000000000" pitchFamily="2" charset="-78"/>
              </a:rPr>
              <a:t>نمی دانم و برایم هم مهم </a:t>
            </a:r>
            <a:r>
              <a:rPr lang="ar-SA" dirty="0">
                <a:cs typeface="B Nazanin" panose="00000400000000000000" pitchFamily="2" charset="-78"/>
              </a:rPr>
              <a:t>نیست </a:t>
            </a:r>
            <a:endParaRPr lang="fa-IR" dirty="0">
              <a:cs typeface="B Nazanin" panose="00000400000000000000" pitchFamily="2" charset="-78"/>
            </a:endParaRPr>
          </a:p>
          <a:p>
            <a:pPr algn="just">
              <a:lnSpc>
                <a:spcPct val="170000"/>
              </a:lnSpc>
            </a:pPr>
            <a:r>
              <a:rPr lang="ar-SA" dirty="0">
                <a:cs typeface="B Nazanin" panose="00000400000000000000" pitchFamily="2" charset="-78"/>
              </a:rPr>
              <a:t>روانشناس</a:t>
            </a:r>
            <a:r>
              <a:rPr lang="fa-IR" dirty="0">
                <a:cs typeface="B Nazanin" panose="00000400000000000000" pitchFamily="2" charset="-78"/>
              </a:rPr>
              <a:t>: </a:t>
            </a:r>
            <a:r>
              <a:rPr lang="ar-SA" dirty="0">
                <a:cs typeface="B Nazanin" panose="00000400000000000000" pitchFamily="2" charset="-78"/>
              </a:rPr>
              <a:t> فکر می کنی بقیه </a:t>
            </a:r>
            <a:r>
              <a:rPr lang="ar-SA" dirty="0">
                <a:solidFill>
                  <a:srgbClr val="FF0000"/>
                </a:solidFill>
                <a:cs typeface="B Nazanin" panose="00000400000000000000" pitchFamily="2" charset="-78"/>
              </a:rPr>
              <a:t>هم احساس شبیه تو را دارند </a:t>
            </a:r>
            <a:r>
              <a:rPr lang="ar-SA" dirty="0">
                <a:cs typeface="B Nazanin" panose="00000400000000000000" pitchFamily="2" charset="-78"/>
              </a:rPr>
              <a:t>مثلاً پدرت، </a:t>
            </a:r>
            <a:endParaRPr lang="en-US" dirty="0">
              <a:cs typeface="B Nazanin" panose="00000400000000000000" pitchFamily="2" charset="-78"/>
            </a:endParaRPr>
          </a:p>
          <a:p>
            <a:pPr algn="just">
              <a:lnSpc>
                <a:spcPct val="170000"/>
              </a:lnSpc>
            </a:pPr>
            <a:r>
              <a:rPr lang="ar-SA" dirty="0">
                <a:cs typeface="B Nazanin" panose="00000400000000000000" pitchFamily="2" charset="-78"/>
              </a:rPr>
              <a:t>مراجع </a:t>
            </a:r>
            <a:r>
              <a:rPr lang="fa-IR" dirty="0">
                <a:cs typeface="B Nazanin" panose="00000400000000000000" pitchFamily="2" charset="-78"/>
              </a:rPr>
              <a:t>: </a:t>
            </a:r>
            <a:r>
              <a:rPr lang="ar-SA" dirty="0">
                <a:cs typeface="B Nazanin" panose="00000400000000000000" pitchFamily="2" charset="-78"/>
              </a:rPr>
              <a:t>نه برایش مهم نیست شاید دنبال این که به زن هم بگیره براش مهم نیست مادرم مرده است</a:t>
            </a:r>
            <a:r>
              <a:rPr lang="fa-IR" dirty="0">
                <a:cs typeface="B Nazanin" panose="00000400000000000000" pitchFamily="2" charset="-78"/>
              </a:rPr>
              <a:t>.( مراجع می رود به آینده وما او را به حال بر می گردانیم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7467600" cy="706090"/>
          </a:xfrm>
        </p:spPr>
        <p:txBody>
          <a:bodyPr/>
          <a:lstStyle/>
          <a:p>
            <a:pPr algn="ctr"/>
            <a:r>
              <a:rPr lang="ar-SA" dirty="0"/>
              <a:t>مثال</a:t>
            </a:r>
            <a:r>
              <a:rPr lang="fa-IR" dirty="0"/>
              <a:t> :</a:t>
            </a:r>
          </a:p>
        </p:txBody>
      </p:sp>
      <p:sp>
        <p:nvSpPr>
          <p:cNvPr id="3" name="Content Placeholder 2"/>
          <p:cNvSpPr>
            <a:spLocks noGrp="1"/>
          </p:cNvSpPr>
          <p:nvPr>
            <p:ph sz="quarter" idx="1"/>
          </p:nvPr>
        </p:nvSpPr>
        <p:spPr>
          <a:xfrm>
            <a:off x="457200" y="1772816"/>
            <a:ext cx="8075240" cy="4701136"/>
          </a:xfrm>
        </p:spPr>
        <p:txBody>
          <a:bodyPr>
            <a:noAutofit/>
          </a:bodyPr>
          <a:lstStyle/>
          <a:p>
            <a:pPr algn="just">
              <a:lnSpc>
                <a:spcPct val="200000"/>
              </a:lnSpc>
            </a:pPr>
            <a:r>
              <a:rPr lang="fa-IR" sz="2000" b="1" dirty="0">
                <a:cs typeface="B Nazanin" pitchFamily="2" charset="-78"/>
              </a:rPr>
              <a:t> 1-</a:t>
            </a:r>
            <a:r>
              <a:rPr lang="ar-SA" sz="2000" b="1" dirty="0">
                <a:cs typeface="B Nazanin" pitchFamily="2" charset="-78"/>
              </a:rPr>
              <a:t>نوجوان</a:t>
            </a:r>
            <a:r>
              <a:rPr lang="fa-IR" sz="2000" b="1" dirty="0">
                <a:cs typeface="B Nazanin" pitchFamily="2" charset="-78"/>
              </a:rPr>
              <a:t> یا بزرگسال</a:t>
            </a:r>
            <a:r>
              <a:rPr lang="ar-SA" sz="2000" b="1" dirty="0">
                <a:cs typeface="B Nazanin" pitchFamily="2" charset="-78"/>
              </a:rPr>
              <a:t> </a:t>
            </a:r>
            <a:r>
              <a:rPr lang="fa-IR" sz="2000" b="1" dirty="0">
                <a:cs typeface="B Nazanin" pitchFamily="2" charset="-78"/>
              </a:rPr>
              <a:t>: </a:t>
            </a:r>
            <a:r>
              <a:rPr lang="ar-SA" sz="2000" b="1" dirty="0">
                <a:cs typeface="B Nazanin" pitchFamily="2" charset="-78"/>
              </a:rPr>
              <a:t> یا این دختر یا </a:t>
            </a:r>
            <a:r>
              <a:rPr lang="ar-SA" sz="2000" b="1" dirty="0">
                <a:solidFill>
                  <a:srgbClr val="FF0000"/>
                </a:solidFill>
                <a:cs typeface="B Nazanin" pitchFamily="2" charset="-78"/>
              </a:rPr>
              <a:t>خودکشی</a:t>
            </a:r>
            <a:endParaRPr lang="fa-IR" sz="2000" b="1" dirty="0">
              <a:cs typeface="B Nazanin" pitchFamily="2" charset="-78"/>
            </a:endParaRPr>
          </a:p>
          <a:p>
            <a:pPr algn="just">
              <a:lnSpc>
                <a:spcPct val="200000"/>
              </a:lnSpc>
            </a:pPr>
            <a:r>
              <a:rPr lang="fa-IR" sz="2000" b="1" dirty="0">
                <a:cs typeface="B Nazanin" pitchFamily="2" charset="-78"/>
              </a:rPr>
              <a:t>2-</a:t>
            </a:r>
            <a:r>
              <a:rPr lang="ar-SA" sz="2000" b="1" dirty="0">
                <a:cs typeface="B Nazanin" pitchFamily="2" charset="-78"/>
              </a:rPr>
              <a:t> نوجوان</a:t>
            </a:r>
            <a:r>
              <a:rPr lang="fa-IR" sz="2000" b="1" dirty="0">
                <a:cs typeface="B Nazanin" pitchFamily="2" charset="-78"/>
              </a:rPr>
              <a:t> یا بزرگسال</a:t>
            </a:r>
            <a:r>
              <a:rPr lang="ar-SA" sz="2000" b="1" dirty="0">
                <a:cs typeface="B Nazanin" pitchFamily="2" charset="-78"/>
              </a:rPr>
              <a:t> </a:t>
            </a:r>
            <a:r>
              <a:rPr lang="fa-IR" sz="2000" b="1" dirty="0">
                <a:cs typeface="B Nazanin" pitchFamily="2" charset="-78"/>
              </a:rPr>
              <a:t>:</a:t>
            </a:r>
            <a:r>
              <a:rPr lang="ar-SA" sz="2000" b="1" dirty="0">
                <a:cs typeface="B Nazanin" pitchFamily="2" charset="-78"/>
              </a:rPr>
              <a:t> یا </a:t>
            </a:r>
            <a:r>
              <a:rPr lang="ar-SA" sz="2000" b="1" u="sng" dirty="0">
                <a:solidFill>
                  <a:srgbClr val="FF0000"/>
                </a:solidFill>
                <a:cs typeface="B Nazanin" pitchFamily="2" charset="-78"/>
              </a:rPr>
              <a:t>موبایل آیفون </a:t>
            </a:r>
            <a:r>
              <a:rPr lang="ar-SA" sz="2000" b="1" dirty="0">
                <a:cs typeface="B Nazanin" pitchFamily="2" charset="-78"/>
              </a:rPr>
              <a:t>یا  فرار از خ</a:t>
            </a:r>
            <a:r>
              <a:rPr lang="fa-IR" sz="2000" b="1" dirty="0">
                <a:cs typeface="B Nazanin" pitchFamily="2" charset="-78"/>
              </a:rPr>
              <a:t>انه</a:t>
            </a:r>
            <a:r>
              <a:rPr lang="ar-SA" sz="2000" b="1" dirty="0">
                <a:cs typeface="B Nazanin" pitchFamily="2" charset="-78"/>
              </a:rPr>
              <a:t> </a:t>
            </a:r>
            <a:r>
              <a:rPr lang="fa-IR" sz="2000" b="1" dirty="0">
                <a:cs typeface="B Nazanin" pitchFamily="2" charset="-78"/>
              </a:rPr>
              <a:t>و</a:t>
            </a:r>
            <a:r>
              <a:rPr lang="ar-SA" sz="2000" b="1" dirty="0">
                <a:cs typeface="B Nazanin" pitchFamily="2" charset="-78"/>
              </a:rPr>
              <a:t>درس </a:t>
            </a:r>
            <a:r>
              <a:rPr lang="fa-IR" sz="2000" b="1" dirty="0">
                <a:cs typeface="B Nazanin" pitchFamily="2" charset="-78"/>
              </a:rPr>
              <a:t>نخواندن</a:t>
            </a:r>
          </a:p>
          <a:p>
            <a:pPr algn="just">
              <a:lnSpc>
                <a:spcPct val="200000"/>
              </a:lnSpc>
            </a:pPr>
            <a:r>
              <a:rPr lang="fa-IR" sz="2000" b="1" dirty="0">
                <a:cs typeface="B Nazanin" pitchFamily="2" charset="-78"/>
              </a:rPr>
              <a:t>3-</a:t>
            </a:r>
            <a:r>
              <a:rPr lang="ar-SA" sz="2000" b="1" dirty="0">
                <a:cs typeface="B Nazanin" pitchFamily="2" charset="-78"/>
              </a:rPr>
              <a:t> من </a:t>
            </a:r>
            <a:r>
              <a:rPr lang="ar-SA" sz="2000" b="1" u="sng" dirty="0">
                <a:cs typeface="B Nazanin" pitchFamily="2" charset="-78"/>
              </a:rPr>
              <a:t>اضطراب و نگرانی </a:t>
            </a:r>
            <a:r>
              <a:rPr lang="ar-SA" sz="2000" b="1" dirty="0">
                <a:cs typeface="B Nazanin" pitchFamily="2" charset="-78"/>
              </a:rPr>
              <a:t>دارم از </a:t>
            </a:r>
            <a:r>
              <a:rPr lang="ar-SA" sz="2000" b="1" u="sng" dirty="0">
                <a:cs typeface="B Nazanin" pitchFamily="2" charset="-78"/>
              </a:rPr>
              <a:t>من </a:t>
            </a:r>
            <a:r>
              <a:rPr lang="ar-SA" sz="2000" b="1" u="sng" dirty="0">
                <a:solidFill>
                  <a:srgbClr val="FF0000"/>
                </a:solidFill>
                <a:cs typeface="B Nazanin" pitchFamily="2" charset="-78"/>
              </a:rPr>
              <a:t>سوء </a:t>
            </a:r>
            <a:r>
              <a:rPr lang="ar-SA" sz="2000" b="1" u="sng" dirty="0">
                <a:cs typeface="B Nazanin" pitchFamily="2" charset="-78"/>
              </a:rPr>
              <a:t>استفاده </a:t>
            </a:r>
            <a:r>
              <a:rPr lang="ar-SA" sz="2000" b="1" dirty="0">
                <a:cs typeface="B Nazanin" pitchFamily="2" charset="-78"/>
              </a:rPr>
              <a:t>شده </a:t>
            </a:r>
            <a:r>
              <a:rPr lang="ar-SA" sz="2000" b="1" dirty="0">
                <a:solidFill>
                  <a:srgbClr val="FF0000"/>
                </a:solidFill>
                <a:cs typeface="B Nazanin" pitchFamily="2" charset="-78"/>
              </a:rPr>
              <a:t>به گل سیگار و مشروب پناه </a:t>
            </a:r>
            <a:r>
              <a:rPr lang="ar-SA" sz="2000" b="1" dirty="0">
                <a:cs typeface="B Nazanin" pitchFamily="2" charset="-78"/>
              </a:rPr>
              <a:t>می</a:t>
            </a:r>
            <a:r>
              <a:rPr lang="fa-IR" sz="2000" b="1" dirty="0">
                <a:cs typeface="B Nazanin" pitchFamily="2" charset="-78"/>
              </a:rPr>
              <a:t> </a:t>
            </a:r>
            <a:r>
              <a:rPr lang="ar-SA" sz="2000" b="1" dirty="0">
                <a:cs typeface="B Nazanin" pitchFamily="2" charset="-78"/>
              </a:rPr>
              <a:t>برم تا آنها </a:t>
            </a:r>
            <a:r>
              <a:rPr lang="fa-IR" sz="2000" b="1" dirty="0">
                <a:cs typeface="B Nazanin" pitchFamily="2" charset="-78"/>
              </a:rPr>
              <a:t>مرا آرام کنند</a:t>
            </a:r>
          </a:p>
          <a:p>
            <a:pPr algn="just">
              <a:lnSpc>
                <a:spcPct val="200000"/>
              </a:lnSpc>
            </a:pPr>
            <a:r>
              <a:rPr lang="fa-IR" sz="2000" b="1" dirty="0">
                <a:cs typeface="B Nazanin" pitchFamily="2" charset="-78"/>
              </a:rPr>
              <a:t>4-</a:t>
            </a:r>
            <a:r>
              <a:rPr lang="ar-SA" sz="2000" b="1" dirty="0">
                <a:cs typeface="B Nazanin" pitchFamily="2" charset="-78"/>
              </a:rPr>
              <a:t> </a:t>
            </a:r>
            <a:r>
              <a:rPr lang="ar-SA" sz="2000" b="1" u="sng" dirty="0">
                <a:solidFill>
                  <a:srgbClr val="FF0000"/>
                </a:solidFill>
                <a:cs typeface="B Nazanin" pitchFamily="2" charset="-78"/>
              </a:rPr>
              <a:t>اعتماد به نفس </a:t>
            </a:r>
            <a:r>
              <a:rPr lang="ar-SA" sz="2000" b="1" dirty="0">
                <a:cs typeface="B Nazanin" pitchFamily="2" charset="-78"/>
              </a:rPr>
              <a:t>ندار</a:t>
            </a:r>
            <a:r>
              <a:rPr lang="fa-IR" sz="2000" b="1" dirty="0">
                <a:cs typeface="B Nazanin" pitchFamily="2" charset="-78"/>
              </a:rPr>
              <a:t>م </a:t>
            </a:r>
            <a:r>
              <a:rPr lang="ar-SA" sz="2000" b="1" dirty="0">
                <a:cs typeface="B Nazanin" pitchFamily="2" charset="-78"/>
              </a:rPr>
              <a:t>گروه همسالان مرا مسخره می</a:t>
            </a:r>
            <a:r>
              <a:rPr lang="fa-IR" sz="2000" b="1" dirty="0">
                <a:cs typeface="B Nazanin" pitchFamily="2" charset="-78"/>
              </a:rPr>
              <a:t> کنند( کوتوله ام )</a:t>
            </a:r>
          </a:p>
          <a:p>
            <a:pPr algn="just">
              <a:lnSpc>
                <a:spcPct val="200000"/>
              </a:lnSpc>
            </a:pPr>
            <a:r>
              <a:rPr lang="fa-IR" sz="2000" b="1" dirty="0">
                <a:cs typeface="B Nazanin" pitchFamily="2" charset="-78"/>
              </a:rPr>
              <a:t>(</a:t>
            </a:r>
            <a:r>
              <a:rPr lang="ar-SA" sz="2000" b="1" dirty="0">
                <a:cs typeface="B Nazanin" pitchFamily="2" charset="-78"/>
              </a:rPr>
              <a:t> قمه زنی </a:t>
            </a:r>
            <a:r>
              <a:rPr lang="fa-IR" sz="2000" b="1" dirty="0">
                <a:cs typeface="B Nazanin" pitchFamily="2" charset="-78"/>
              </a:rPr>
              <a:t>می کنم </a:t>
            </a:r>
            <a:r>
              <a:rPr lang="ar-SA" sz="2000" b="1" u="sng" dirty="0">
                <a:cs typeface="B Nazanin" pitchFamily="2" charset="-78"/>
              </a:rPr>
              <a:t>تالات دیده شوند تا مهم دیده </a:t>
            </a:r>
            <a:r>
              <a:rPr lang="ar-SA" sz="2000" b="1" dirty="0">
                <a:cs typeface="B Nazanin" pitchFamily="2" charset="-78"/>
              </a:rPr>
              <a:t>شوند</a:t>
            </a:r>
            <a:r>
              <a:rPr lang="fa-IR" sz="2000" b="1" dirty="0">
                <a:cs typeface="B Nazanin" pitchFamily="2" charset="-78"/>
              </a:rPr>
              <a:t>) </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BA8BD-E471-476D-AD3E-46B1083F70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58A79A-1A9F-4C6A-A0AE-86B477755B7A}"/>
              </a:ext>
            </a:extLst>
          </p:cNvPr>
          <p:cNvSpPr>
            <a:spLocks noGrp="1"/>
          </p:cNvSpPr>
          <p:nvPr>
            <p:ph sz="quarter" idx="1"/>
          </p:nvPr>
        </p:nvSpPr>
        <p:spPr/>
        <p:txBody>
          <a:bodyPr>
            <a:normAutofit lnSpcReduction="10000"/>
          </a:bodyPr>
          <a:lstStyle/>
          <a:p>
            <a:pPr algn="just">
              <a:lnSpc>
                <a:spcPct val="170000"/>
              </a:lnSpc>
            </a:pPr>
            <a:r>
              <a:rPr lang="ar-SA" dirty="0">
                <a:cs typeface="B Nazanin" panose="00000400000000000000" pitchFamily="2" charset="-78"/>
              </a:rPr>
              <a:t> روانشناس </a:t>
            </a:r>
            <a:r>
              <a:rPr lang="fa-IR" u="sng" dirty="0">
                <a:solidFill>
                  <a:srgbClr val="FF0000"/>
                </a:solidFill>
                <a:cs typeface="B Nazanin" panose="00000400000000000000" pitchFamily="2" charset="-78"/>
              </a:rPr>
              <a:t>:</a:t>
            </a:r>
            <a:r>
              <a:rPr lang="ar-SA" u="sng" dirty="0">
                <a:solidFill>
                  <a:srgbClr val="FF0000"/>
                </a:solidFill>
                <a:cs typeface="B Nazanin" panose="00000400000000000000" pitchFamily="2" charset="-78"/>
              </a:rPr>
              <a:t>الان چی </a:t>
            </a:r>
            <a:r>
              <a:rPr lang="ar-SA" dirty="0">
                <a:cs typeface="B Nazanin" panose="00000400000000000000" pitchFamily="2" charset="-78"/>
              </a:rPr>
              <a:t>الان آیا ناراحته </a:t>
            </a:r>
            <a:r>
              <a:rPr lang="fa-IR" dirty="0">
                <a:cs typeface="B Nazanin" panose="00000400000000000000" pitchFamily="2" charset="-78"/>
              </a:rPr>
              <a:t>؟</a:t>
            </a:r>
            <a:r>
              <a:rPr lang="ar-SA" dirty="0">
                <a:cs typeface="B Nazanin" panose="00000400000000000000" pitchFamily="2" charset="-78"/>
              </a:rPr>
              <a:t>چون تو داری به </a:t>
            </a:r>
            <a:r>
              <a:rPr lang="ar-SA" dirty="0">
                <a:solidFill>
                  <a:srgbClr val="FF0000"/>
                </a:solidFill>
                <a:cs typeface="B Nazanin" panose="00000400000000000000" pitchFamily="2" charset="-78"/>
              </a:rPr>
              <a:t>آینده فکر </a:t>
            </a:r>
            <a:r>
              <a:rPr lang="ar-SA" dirty="0">
                <a:cs typeface="B Nazanin" panose="00000400000000000000" pitchFamily="2" charset="-78"/>
              </a:rPr>
              <a:t>میکن</a:t>
            </a:r>
            <a:r>
              <a:rPr lang="fa-IR" dirty="0">
                <a:cs typeface="B Nazanin" panose="00000400000000000000" pitchFamily="2" charset="-78"/>
              </a:rPr>
              <a:t>ی</a:t>
            </a:r>
            <a:r>
              <a:rPr lang="ar-SA" dirty="0">
                <a:cs typeface="B Nazanin" panose="00000400000000000000" pitchFamily="2" charset="-78"/>
              </a:rPr>
              <a:t> اما من پدری را دیدم که ناراحت تو است نگران تو است و حتی خیلی ناراحت است که همسرش را از دست داده تو فکر می کنی تو فقط مادرت را از دست داد </a:t>
            </a:r>
            <a:r>
              <a:rPr lang="fa-IR" dirty="0">
                <a:cs typeface="B Nazanin" panose="00000400000000000000" pitchFamily="2" charset="-78"/>
              </a:rPr>
              <a:t>ی </a:t>
            </a:r>
            <a:r>
              <a:rPr lang="fa-IR" dirty="0">
                <a:solidFill>
                  <a:srgbClr val="FF0000"/>
                </a:solidFill>
                <a:cs typeface="B Nazanin" panose="00000400000000000000" pitchFamily="2" charset="-78"/>
              </a:rPr>
              <a:t>.( به زمان حال آوردن )</a:t>
            </a:r>
          </a:p>
          <a:p>
            <a:pPr algn="just">
              <a:lnSpc>
                <a:spcPct val="170000"/>
              </a:lnSpc>
            </a:pPr>
            <a:r>
              <a:rPr lang="ar-SA" dirty="0">
                <a:cs typeface="B Nazanin" panose="00000400000000000000" pitchFamily="2" charset="-78"/>
              </a:rPr>
              <a:t>مراجع </a:t>
            </a:r>
            <a:r>
              <a:rPr lang="fa-IR" dirty="0">
                <a:cs typeface="B Nazanin" panose="00000400000000000000" pitchFamily="2" charset="-78"/>
              </a:rPr>
              <a:t>: </a:t>
            </a:r>
            <a:r>
              <a:rPr lang="ar-SA" dirty="0">
                <a:cs typeface="B Nazanin" panose="00000400000000000000" pitchFamily="2" charset="-78"/>
              </a:rPr>
              <a:t>در مورد مادرم بله فقط </a:t>
            </a:r>
            <a:r>
              <a:rPr lang="ar-SA" dirty="0">
                <a:solidFill>
                  <a:srgbClr val="FF0000"/>
                </a:solidFill>
                <a:cs typeface="B Nazanin" panose="00000400000000000000" pitchFamily="2" charset="-78"/>
              </a:rPr>
              <a:t>من دوستش داشتم </a:t>
            </a:r>
            <a:r>
              <a:rPr lang="ar-SA" dirty="0">
                <a:cs typeface="B Nazanin" panose="00000400000000000000" pitchFamily="2" charset="-78"/>
              </a:rPr>
              <a:t>و گرنه دیده بودم که </a:t>
            </a:r>
            <a:r>
              <a:rPr lang="ar-SA" dirty="0">
                <a:solidFill>
                  <a:srgbClr val="FF0000"/>
                </a:solidFill>
                <a:cs typeface="B Nazanin" panose="00000400000000000000" pitchFamily="2" charset="-78"/>
              </a:rPr>
              <a:t>رابطه اش با پدرم خوب نبود </a:t>
            </a:r>
            <a:r>
              <a:rPr lang="ar-SA" dirty="0">
                <a:cs typeface="B Nazanin" panose="00000400000000000000" pitchFamily="2" charset="-78"/>
              </a:rPr>
              <a:t>و پدرم همیشه </a:t>
            </a:r>
            <a:r>
              <a:rPr lang="ar-SA" dirty="0">
                <a:solidFill>
                  <a:srgbClr val="FF0000"/>
                </a:solidFill>
                <a:cs typeface="B Nazanin" panose="00000400000000000000" pitchFamily="2" charset="-78"/>
              </a:rPr>
              <a:t>آرزوی مرگ </a:t>
            </a:r>
            <a:r>
              <a:rPr lang="ar-SA" dirty="0">
                <a:cs typeface="B Nazanin" panose="00000400000000000000" pitchFamily="2" charset="-78"/>
              </a:rPr>
              <a:t>او را داشت اگر الان این قیافه رو به خودش گرفته </a:t>
            </a:r>
            <a:r>
              <a:rPr lang="ar-SA" dirty="0">
                <a:solidFill>
                  <a:srgbClr val="FF0000"/>
                </a:solidFill>
                <a:cs typeface="B Nazanin" panose="00000400000000000000" pitchFamily="2" charset="-78"/>
              </a:rPr>
              <a:t>باور نمی کنم و برایم مهم </a:t>
            </a:r>
            <a:r>
              <a:rPr lang="ar-SA" dirty="0">
                <a:cs typeface="B Nazanin" panose="00000400000000000000" pitchFamily="2" charset="-78"/>
              </a:rPr>
              <a:t>نیست که ناراحت یا خوشحال من معنای زندگی ام را از دست دادم من دلیل برای زندگی ندارم</a:t>
            </a:r>
            <a:endParaRPr lang="fa-IR" dirty="0">
              <a:cs typeface="B Nazanin" panose="00000400000000000000" pitchFamily="2" charset="-78"/>
            </a:endParaRPr>
          </a:p>
          <a:p>
            <a:endParaRPr lang="en-US" dirty="0"/>
          </a:p>
        </p:txBody>
      </p:sp>
    </p:spTree>
    <p:extLst>
      <p:ext uri="{BB962C8B-B14F-4D97-AF65-F5344CB8AC3E}">
        <p14:creationId xmlns:p14="http://schemas.microsoft.com/office/powerpoint/2010/main" val="196349363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7499176" cy="504056"/>
          </a:xfrm>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124744"/>
            <a:ext cx="8219256" cy="5349208"/>
          </a:xfrm>
        </p:spPr>
        <p:txBody>
          <a:bodyPr>
            <a:normAutofit/>
          </a:bodyPr>
          <a:lstStyle/>
          <a:p>
            <a:pPr algn="just">
              <a:lnSpc>
                <a:spcPct val="150000"/>
              </a:lnSpc>
            </a:pPr>
            <a:r>
              <a:rPr lang="ar-SA" dirty="0">
                <a:solidFill>
                  <a:srgbClr val="FF0000"/>
                </a:solidFill>
                <a:cs typeface="B Nazanin" pitchFamily="2" charset="-78"/>
              </a:rPr>
              <a:t>روانشناس </a:t>
            </a:r>
            <a:r>
              <a:rPr lang="fa-IR" dirty="0">
                <a:solidFill>
                  <a:srgbClr val="FF0000"/>
                </a:solidFill>
                <a:cs typeface="B Nazanin" pitchFamily="2" charset="-78"/>
              </a:rPr>
              <a:t>: </a:t>
            </a:r>
            <a:r>
              <a:rPr lang="ar-SA" dirty="0">
                <a:cs typeface="B Nazanin" pitchFamily="2" charset="-78"/>
              </a:rPr>
              <a:t>اما چیزی که الان متوجه شدم حالا که </a:t>
            </a:r>
            <a:r>
              <a:rPr lang="ar-SA" dirty="0">
                <a:solidFill>
                  <a:srgbClr val="FF0000"/>
                </a:solidFill>
                <a:cs typeface="B Nazanin" pitchFamily="2" charset="-78"/>
              </a:rPr>
              <a:t>بیشتر از دو ماه </a:t>
            </a:r>
            <a:r>
              <a:rPr lang="ar-SA" dirty="0">
                <a:cs typeface="B Nazanin" pitchFamily="2" charset="-78"/>
              </a:rPr>
              <a:t>است که مادرت را از دست داده‌اید اونطور که متوجه شدم خیلی </a:t>
            </a:r>
            <a:r>
              <a:rPr lang="ar-SA" dirty="0">
                <a:solidFill>
                  <a:srgbClr val="FF0000"/>
                </a:solidFill>
                <a:cs typeface="B Nazanin" pitchFamily="2" charset="-78"/>
              </a:rPr>
              <a:t>به مرگ فکر می کنید و دوست دارید</a:t>
            </a:r>
            <a:r>
              <a:rPr lang="fa-IR" dirty="0">
                <a:cs typeface="B Nazanin" pitchFamily="2" charset="-78"/>
              </a:rPr>
              <a:t>.</a:t>
            </a:r>
            <a:r>
              <a:rPr lang="ar-SA" dirty="0">
                <a:cs typeface="B Nazanin" pitchFamily="2" charset="-78"/>
              </a:rPr>
              <a:t>تو دنیا نباشیداین را  فهمیدم اما هنوز </a:t>
            </a:r>
            <a:r>
              <a:rPr lang="ar-SA" u="sng" dirty="0">
                <a:solidFill>
                  <a:srgbClr val="FF0000"/>
                </a:solidFill>
                <a:cs typeface="B Nazanin" pitchFamily="2" charset="-78"/>
              </a:rPr>
              <a:t>اقدام خاصی نکرده اید </a:t>
            </a:r>
            <a:endParaRPr lang="fa-IR" u="sng" dirty="0">
              <a:solidFill>
                <a:srgbClr val="FF0000"/>
              </a:solidFill>
              <a:cs typeface="B Nazanin" pitchFamily="2" charset="-78"/>
            </a:endParaRPr>
          </a:p>
          <a:p>
            <a:pPr algn="just">
              <a:lnSpc>
                <a:spcPct val="150000"/>
              </a:lnSpc>
            </a:pPr>
            <a:r>
              <a:rPr lang="fa-IR" u="sng" dirty="0">
                <a:solidFill>
                  <a:srgbClr val="FF0000"/>
                </a:solidFill>
                <a:cs typeface="B Nazanin" pitchFamily="2" charset="-78"/>
              </a:rPr>
              <a:t>( اجرای تکنیک بخش ها )  </a:t>
            </a:r>
            <a:r>
              <a:rPr lang="ar-SA" dirty="0">
                <a:cs typeface="B Nazanin" pitchFamily="2" charset="-78"/>
              </a:rPr>
              <a:t>ببین</a:t>
            </a:r>
            <a:r>
              <a:rPr lang="fa-IR" dirty="0">
                <a:cs typeface="B Nazanin" pitchFamily="2" charset="-78"/>
              </a:rPr>
              <a:t> </a:t>
            </a:r>
            <a:r>
              <a:rPr lang="fa-IR" dirty="0">
                <a:solidFill>
                  <a:srgbClr val="FF0000"/>
                </a:solidFill>
                <a:cs typeface="B Nazanin" pitchFamily="2" charset="-78"/>
              </a:rPr>
              <a:t>لیلا</a:t>
            </a:r>
            <a:r>
              <a:rPr lang="ar-SA" dirty="0">
                <a:solidFill>
                  <a:srgbClr val="FF0000"/>
                </a:solidFill>
                <a:cs typeface="B Nazanin" pitchFamily="2" charset="-78"/>
              </a:rPr>
              <a:t> تمام وجود تو </a:t>
            </a:r>
            <a:r>
              <a:rPr lang="ar-SA" dirty="0">
                <a:cs typeface="B Nazanin" pitchFamily="2" charset="-78"/>
              </a:rPr>
              <a:t>تقریباً </a:t>
            </a:r>
            <a:r>
              <a:rPr lang="ar-SA" dirty="0">
                <a:solidFill>
                  <a:srgbClr val="FF0000"/>
                </a:solidFill>
                <a:cs typeface="B Nazanin" pitchFamily="2" charset="-78"/>
              </a:rPr>
              <a:t>داره به مرگ و تو دنیا </a:t>
            </a:r>
            <a:r>
              <a:rPr lang="ar-SA" dirty="0">
                <a:cs typeface="B Nazanin" pitchFamily="2" charset="-78"/>
              </a:rPr>
              <a:t>نبودن و از بین رفتن فکر می‌کند اما </a:t>
            </a:r>
            <a:r>
              <a:rPr lang="ar-SA" dirty="0">
                <a:solidFill>
                  <a:srgbClr val="FF0000"/>
                </a:solidFill>
                <a:cs typeface="B Nazanin" pitchFamily="2" charset="-78"/>
              </a:rPr>
              <a:t>بخشی از </a:t>
            </a:r>
            <a:r>
              <a:rPr lang="ar-SA" dirty="0">
                <a:cs typeface="B Nazanin" pitchFamily="2" charset="-78"/>
              </a:rPr>
              <a:t>وجود تو </a:t>
            </a:r>
            <a:r>
              <a:rPr lang="fa-IR" dirty="0">
                <a:cs typeface="B Nazanin" pitchFamily="2" charset="-78"/>
              </a:rPr>
              <a:t>، </a:t>
            </a:r>
            <a:r>
              <a:rPr lang="ar-SA" dirty="0">
                <a:cs typeface="B Nazanin" pitchFamily="2" charset="-78"/>
              </a:rPr>
              <a:t>تو را </a:t>
            </a:r>
            <a:r>
              <a:rPr lang="ar-SA" dirty="0">
                <a:solidFill>
                  <a:srgbClr val="FF0000"/>
                </a:solidFill>
                <a:cs typeface="B Nazanin" pitchFamily="2" charset="-78"/>
              </a:rPr>
              <a:t>هنوز زنده نگه داشته </a:t>
            </a:r>
            <a:r>
              <a:rPr lang="ar-SA" dirty="0">
                <a:cs typeface="B Nazanin" pitchFamily="2" charset="-78"/>
              </a:rPr>
              <a:t>است همان </a:t>
            </a:r>
            <a:r>
              <a:rPr lang="fa-IR" dirty="0">
                <a:cs typeface="B Nazanin" pitchFamily="2" charset="-78"/>
              </a:rPr>
              <a:t>بخشی </a:t>
            </a:r>
            <a:r>
              <a:rPr lang="ar-SA" dirty="0">
                <a:cs typeface="B Nazanin" pitchFamily="2" charset="-78"/>
              </a:rPr>
              <a:t> که باعث می‌شود صبح ها از </a:t>
            </a:r>
            <a:r>
              <a:rPr lang="ar-SA" dirty="0">
                <a:solidFill>
                  <a:srgbClr val="FF0000"/>
                </a:solidFill>
                <a:cs typeface="B Nazanin" pitchFamily="2" charset="-78"/>
              </a:rPr>
              <a:t>خواب بیدار </a:t>
            </a:r>
            <a:r>
              <a:rPr lang="ar-SA" dirty="0">
                <a:cs typeface="B Nazanin" pitchFamily="2" charset="-78"/>
              </a:rPr>
              <a:t>شوید </a:t>
            </a:r>
            <a:r>
              <a:rPr lang="fa-IR" dirty="0">
                <a:cs typeface="B Nazanin" pitchFamily="2" charset="-78"/>
              </a:rPr>
              <a:t>همون </a:t>
            </a:r>
            <a:r>
              <a:rPr lang="ar-SA" dirty="0">
                <a:cs typeface="B Nazanin" pitchFamily="2" charset="-78"/>
              </a:rPr>
              <a:t>بخشی که باعث می شود که</a:t>
            </a:r>
            <a:r>
              <a:rPr lang="fa-IR" dirty="0">
                <a:cs typeface="B Nazanin" pitchFamily="2" charset="-78"/>
              </a:rPr>
              <a:t> تا الان </a:t>
            </a:r>
            <a:r>
              <a:rPr lang="fa-IR" dirty="0">
                <a:solidFill>
                  <a:srgbClr val="FF0000"/>
                </a:solidFill>
                <a:cs typeface="B Nazanin" pitchFamily="2" charset="-78"/>
              </a:rPr>
              <a:t>زنده باشی </a:t>
            </a:r>
            <a:r>
              <a:rPr lang="ar-SA" dirty="0">
                <a:solidFill>
                  <a:srgbClr val="FF0000"/>
                </a:solidFill>
                <a:cs typeface="B Nazanin" pitchFamily="2" charset="-78"/>
              </a:rPr>
              <a:t> </a:t>
            </a:r>
            <a:r>
              <a:rPr lang="fa-IR" dirty="0">
                <a:solidFill>
                  <a:srgbClr val="FF0000"/>
                </a:solidFill>
                <a:cs typeface="B Nazanin" pitchFamily="2" charset="-78"/>
              </a:rPr>
              <a:t>و</a:t>
            </a:r>
            <a:r>
              <a:rPr lang="ar-SA" dirty="0">
                <a:cs typeface="B Nazanin" pitchFamily="2" charset="-78"/>
              </a:rPr>
              <a:t> هنوز به تو </a:t>
            </a:r>
            <a:r>
              <a:rPr lang="ar-SA" dirty="0">
                <a:solidFill>
                  <a:srgbClr val="FF0000"/>
                </a:solidFill>
                <a:cs typeface="B Nazanin" pitchFamily="2" charset="-78"/>
              </a:rPr>
              <a:t>جر</a:t>
            </a:r>
            <a:r>
              <a:rPr lang="fa-IR" dirty="0">
                <a:solidFill>
                  <a:srgbClr val="FF0000"/>
                </a:solidFill>
                <a:cs typeface="B Nazanin" pitchFamily="2" charset="-78"/>
              </a:rPr>
              <a:t>ا</a:t>
            </a:r>
            <a:r>
              <a:rPr lang="ar-SA" dirty="0">
                <a:solidFill>
                  <a:srgbClr val="FF0000"/>
                </a:solidFill>
                <a:cs typeface="B Nazanin" pitchFamily="2" charset="-78"/>
              </a:rPr>
              <a:t>ت نداده خودت را بکشی </a:t>
            </a:r>
            <a:r>
              <a:rPr lang="ar-SA" b="1" u="sng" dirty="0">
                <a:cs typeface="B Nazanin" pitchFamily="2" charset="-78"/>
              </a:rPr>
              <a:t>راجع به </a:t>
            </a:r>
            <a:r>
              <a:rPr lang="ar-SA" dirty="0">
                <a:cs typeface="B Nazanin" pitchFamily="2" charset="-78"/>
              </a:rPr>
              <a:t>این قسمت ب</a:t>
            </a:r>
            <a:r>
              <a:rPr lang="fa-IR" dirty="0">
                <a:cs typeface="B Nazanin" pitchFamily="2" charset="-78"/>
              </a:rPr>
              <a:t>ی</a:t>
            </a:r>
            <a:r>
              <a:rPr lang="ar-SA" dirty="0">
                <a:cs typeface="B Nazanin" pitchFamily="2" charset="-78"/>
              </a:rPr>
              <a:t>ا </a:t>
            </a:r>
            <a:r>
              <a:rPr lang="fa-IR" dirty="0">
                <a:cs typeface="B Nazanin" pitchFamily="2" charset="-78"/>
              </a:rPr>
              <a:t>با </a:t>
            </a:r>
            <a:r>
              <a:rPr lang="ar-SA" dirty="0">
                <a:cs typeface="B Nazanin" pitchFamily="2" charset="-78"/>
              </a:rPr>
              <a:t>هم حرف بزنیم </a:t>
            </a:r>
            <a:r>
              <a:rPr lang="ar-SA" dirty="0">
                <a:solidFill>
                  <a:srgbClr val="FF0000"/>
                </a:solidFill>
                <a:cs typeface="B Nazanin" pitchFamily="2" charset="-78"/>
              </a:rPr>
              <a:t>چه چیزی باعث شده </a:t>
            </a:r>
            <a:r>
              <a:rPr lang="ar-SA" dirty="0">
                <a:cs typeface="B Nazanin" pitchFamily="2" charset="-78"/>
              </a:rPr>
              <a:t>تا حالا این اقدام را انجام ندهید</a:t>
            </a:r>
            <a:endParaRPr lang="fa-IR" dirty="0">
              <a:cs typeface="B Nazanin" pitchFamily="2" charset="-78"/>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6977-1976-4D09-B491-7F6D6FED28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FB972E-37F5-4F84-8B45-3F1588DEB65B}"/>
              </a:ext>
            </a:extLst>
          </p:cNvPr>
          <p:cNvSpPr>
            <a:spLocks noGrp="1"/>
          </p:cNvSpPr>
          <p:nvPr>
            <p:ph sz="quarter" idx="1"/>
          </p:nvPr>
        </p:nvSpPr>
        <p:spPr/>
        <p:txBody>
          <a:bodyPr/>
          <a:lstStyle/>
          <a:p>
            <a:pPr algn="just">
              <a:lnSpc>
                <a:spcPct val="150000"/>
              </a:lnSpc>
            </a:pPr>
            <a:r>
              <a:rPr lang="ar-SA" dirty="0">
                <a:solidFill>
                  <a:srgbClr val="FF0000"/>
                </a:solidFill>
                <a:cs typeface="B Nazanin" pitchFamily="2" charset="-78"/>
              </a:rPr>
              <a:t>مراجع </a:t>
            </a:r>
            <a:r>
              <a:rPr lang="fa-IR" dirty="0">
                <a:solidFill>
                  <a:srgbClr val="FF0000"/>
                </a:solidFill>
                <a:cs typeface="B Nazanin" pitchFamily="2" charset="-78"/>
              </a:rPr>
              <a:t>: </a:t>
            </a:r>
            <a:r>
              <a:rPr lang="ar-SA" u="sng" dirty="0">
                <a:cs typeface="B Nazanin" pitchFamily="2" charset="-78"/>
              </a:rPr>
              <a:t>ربطی به جر</a:t>
            </a:r>
            <a:r>
              <a:rPr lang="fa-IR" u="sng" dirty="0">
                <a:cs typeface="B Nazanin" pitchFamily="2" charset="-78"/>
              </a:rPr>
              <a:t>ا</a:t>
            </a:r>
            <a:r>
              <a:rPr lang="ar-SA" u="sng" dirty="0">
                <a:cs typeface="B Nazanin" pitchFamily="2" charset="-78"/>
              </a:rPr>
              <a:t>ت داشتن </a:t>
            </a:r>
            <a:r>
              <a:rPr lang="ar-SA" dirty="0">
                <a:cs typeface="B Nazanin" pitchFamily="2" charset="-78"/>
              </a:rPr>
              <a:t>یا نداشتن نداشته </a:t>
            </a:r>
            <a:r>
              <a:rPr lang="fa-IR" dirty="0">
                <a:cs typeface="B Nazanin" pitchFamily="2" charset="-78"/>
              </a:rPr>
              <a:t>.</a:t>
            </a:r>
            <a:r>
              <a:rPr lang="ar-SA" b="1" dirty="0">
                <a:solidFill>
                  <a:srgbClr val="FF0000"/>
                </a:solidFill>
                <a:cs typeface="B Nazanin" pitchFamily="2" charset="-78"/>
              </a:rPr>
              <a:t>دورو برم شلوغ </a:t>
            </a:r>
            <a:r>
              <a:rPr lang="ar-SA" dirty="0">
                <a:cs typeface="B Nazanin" pitchFamily="2" charset="-78"/>
              </a:rPr>
              <a:t>بوده و همه مرا می پایید</a:t>
            </a:r>
            <a:r>
              <a:rPr lang="fa-IR" dirty="0">
                <a:cs typeface="B Nazanin" pitchFamily="2" charset="-78"/>
              </a:rPr>
              <a:t>ند</a:t>
            </a:r>
            <a:r>
              <a:rPr lang="ar-SA" dirty="0">
                <a:cs typeface="B Nazanin" pitchFamily="2" charset="-78"/>
              </a:rPr>
              <a:t> و خیلی وقتا فکر می کردم از </a:t>
            </a:r>
            <a:r>
              <a:rPr lang="ar-SA" dirty="0">
                <a:solidFill>
                  <a:srgbClr val="FF0000"/>
                </a:solidFill>
                <a:cs typeface="B Nazanin" pitchFamily="2" charset="-78"/>
              </a:rPr>
              <a:t>طبقه ۴ خودم را پایین </a:t>
            </a:r>
            <a:r>
              <a:rPr lang="ar-SA" dirty="0">
                <a:cs typeface="B Nazanin" pitchFamily="2" charset="-78"/>
              </a:rPr>
              <a:t>بیاندازم اما دور و برم آدم </a:t>
            </a:r>
            <a:r>
              <a:rPr lang="fa-IR" dirty="0">
                <a:cs typeface="B Nazanin" pitchFamily="2" charset="-78"/>
              </a:rPr>
              <a:t>ها هستند</a:t>
            </a:r>
            <a:r>
              <a:rPr lang="ar-SA" dirty="0">
                <a:cs typeface="B Nazanin" pitchFamily="2" charset="-78"/>
              </a:rPr>
              <a:t> من اصلاً زندگی تو دنیا را نمی</a:t>
            </a:r>
            <a:r>
              <a:rPr lang="fa-IR" dirty="0">
                <a:cs typeface="B Nazanin" pitchFamily="2" charset="-78"/>
              </a:rPr>
              <a:t> </a:t>
            </a:r>
            <a:r>
              <a:rPr lang="ar-SA" dirty="0">
                <a:cs typeface="B Nazanin" pitchFamily="2" charset="-78"/>
              </a:rPr>
              <a:t>خواهم </a:t>
            </a:r>
            <a:r>
              <a:rPr lang="fa-IR" dirty="0">
                <a:cs typeface="B Nazanin" pitchFamily="2" charset="-78"/>
              </a:rPr>
              <a:t>.</a:t>
            </a:r>
            <a:r>
              <a:rPr lang="ar-SA" dirty="0">
                <a:cs typeface="B Nazanin" pitchFamily="2" charset="-78"/>
              </a:rPr>
              <a:t>زندگی برای من به بن بست رسیده است </a:t>
            </a:r>
            <a:r>
              <a:rPr lang="fa-IR" dirty="0">
                <a:cs typeface="B Nazanin" pitchFamily="2" charset="-78"/>
              </a:rPr>
              <a:t>.</a:t>
            </a:r>
          </a:p>
          <a:p>
            <a:pPr algn="just">
              <a:lnSpc>
                <a:spcPct val="150000"/>
              </a:lnSpc>
            </a:pPr>
            <a:r>
              <a:rPr lang="ar-SA" u="sng" dirty="0">
                <a:solidFill>
                  <a:srgbClr val="FF0000"/>
                </a:solidFill>
                <a:cs typeface="B Nazanin" pitchFamily="2" charset="-78"/>
              </a:rPr>
              <a:t>روانشناس </a:t>
            </a:r>
            <a:r>
              <a:rPr lang="fa-IR" u="sng" dirty="0">
                <a:solidFill>
                  <a:srgbClr val="FF0000"/>
                </a:solidFill>
                <a:cs typeface="B Nazanin" pitchFamily="2" charset="-78"/>
              </a:rPr>
              <a:t>: </a:t>
            </a:r>
            <a:r>
              <a:rPr lang="ar-SA" dirty="0">
                <a:cs typeface="B Nazanin" pitchFamily="2" charset="-78"/>
              </a:rPr>
              <a:t>و فکر می‌کن</a:t>
            </a:r>
            <a:r>
              <a:rPr lang="fa-IR" dirty="0">
                <a:cs typeface="B Nazanin" pitchFamily="2" charset="-78"/>
              </a:rPr>
              <a:t>ی</a:t>
            </a:r>
            <a:r>
              <a:rPr lang="ar-SA" dirty="0">
                <a:cs typeface="B Nazanin" pitchFamily="2" charset="-78"/>
              </a:rPr>
              <a:t> اگر تو این دنیا نباشی </a:t>
            </a:r>
            <a:r>
              <a:rPr lang="ar-SA" u="sng" dirty="0">
                <a:solidFill>
                  <a:srgbClr val="FF0000"/>
                </a:solidFill>
                <a:cs typeface="B Nazanin" pitchFamily="2" charset="-78"/>
              </a:rPr>
              <a:t>رن</a:t>
            </a:r>
            <a:r>
              <a:rPr lang="fa-IR" u="sng" dirty="0">
                <a:solidFill>
                  <a:srgbClr val="FF0000"/>
                </a:solidFill>
                <a:cs typeface="B Nazanin" pitchFamily="2" charset="-78"/>
              </a:rPr>
              <a:t>ج </a:t>
            </a:r>
            <a:r>
              <a:rPr lang="ar-SA" u="sng" dirty="0">
                <a:solidFill>
                  <a:srgbClr val="FF0000"/>
                </a:solidFill>
                <a:cs typeface="B Nazanin" pitchFamily="2" charset="-78"/>
              </a:rPr>
              <a:t>تو تموم می شود </a:t>
            </a:r>
            <a:endParaRPr lang="fa-IR" u="sng" dirty="0">
              <a:solidFill>
                <a:srgbClr val="FF0000"/>
              </a:solidFill>
              <a:cs typeface="B Nazanin" pitchFamily="2" charset="-78"/>
            </a:endParaRPr>
          </a:p>
          <a:p>
            <a:pPr algn="just">
              <a:lnSpc>
                <a:spcPct val="150000"/>
              </a:lnSpc>
            </a:pPr>
            <a:r>
              <a:rPr lang="fa-IR" dirty="0">
                <a:cs typeface="B Nazanin" pitchFamily="2" charset="-78"/>
              </a:rPr>
              <a:t>مراجع :</a:t>
            </a:r>
            <a:r>
              <a:rPr lang="ar-SA" dirty="0">
                <a:cs typeface="B Nazanin" pitchFamily="2" charset="-78"/>
              </a:rPr>
              <a:t> نمی دانم اما نمی‌خواهم بدون مادرم </a:t>
            </a:r>
            <a:r>
              <a:rPr lang="ar-SA" dirty="0">
                <a:solidFill>
                  <a:srgbClr val="FF0000"/>
                </a:solidFill>
                <a:cs typeface="B Nazanin" pitchFamily="2" charset="-78"/>
              </a:rPr>
              <a:t>یک لحظه زنده بمانم </a:t>
            </a:r>
            <a:endParaRPr lang="fa-IR" dirty="0">
              <a:solidFill>
                <a:srgbClr val="FF0000"/>
              </a:solidFill>
              <a:cs typeface="B Nazanin" pitchFamily="2" charset="-78"/>
            </a:endParaRPr>
          </a:p>
          <a:p>
            <a:pPr algn="just">
              <a:lnSpc>
                <a:spcPct val="150000"/>
              </a:lnSpc>
            </a:pPr>
            <a:r>
              <a:rPr lang="ar-SA" dirty="0">
                <a:cs typeface="B Nazanin" pitchFamily="2" charset="-78"/>
              </a:rPr>
              <a:t>روانشناس </a:t>
            </a:r>
            <a:r>
              <a:rPr lang="fa-IR" dirty="0">
                <a:cs typeface="B Nazanin" pitchFamily="2" charset="-78"/>
              </a:rPr>
              <a:t>: </a:t>
            </a:r>
            <a:r>
              <a:rPr lang="ar-SA" dirty="0">
                <a:cs typeface="B Nazanin" pitchFamily="2" charset="-78"/>
              </a:rPr>
              <a:t>بگذار کمی با همدیگر فکر کنیم </a:t>
            </a:r>
            <a:endParaRPr lang="fa-IR" dirty="0">
              <a:cs typeface="B Nazanin" pitchFamily="2" charset="-78"/>
            </a:endParaRPr>
          </a:p>
          <a:p>
            <a:pPr algn="just">
              <a:lnSpc>
                <a:spcPct val="150000"/>
              </a:lnSpc>
            </a:pPr>
            <a:endParaRPr lang="fa-IR" u="sng" dirty="0">
              <a:solidFill>
                <a:srgbClr val="FF0000"/>
              </a:solidFill>
              <a:cs typeface="B Nazanin" pitchFamily="2" charset="-78"/>
            </a:endParaRPr>
          </a:p>
          <a:p>
            <a:endParaRPr lang="en-US" dirty="0"/>
          </a:p>
        </p:txBody>
      </p:sp>
    </p:spTree>
    <p:extLst>
      <p:ext uri="{BB962C8B-B14F-4D97-AF65-F5344CB8AC3E}">
        <p14:creationId xmlns:p14="http://schemas.microsoft.com/office/powerpoint/2010/main" val="266910678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395536" y="1628800"/>
            <a:ext cx="8136904" cy="4873752"/>
          </a:xfrm>
        </p:spPr>
        <p:txBody>
          <a:bodyPr>
            <a:normAutofit/>
          </a:bodyPr>
          <a:lstStyle/>
          <a:p>
            <a:pPr algn="just">
              <a:lnSpc>
                <a:spcPct val="150000"/>
              </a:lnSpc>
            </a:pPr>
            <a:r>
              <a:rPr lang="ar-SA" sz="2000" dirty="0">
                <a:cs typeface="B Nazanin" pitchFamily="2" charset="-78"/>
              </a:rPr>
              <a:t>مراجع</a:t>
            </a:r>
            <a:r>
              <a:rPr lang="fa-IR" sz="2000" dirty="0">
                <a:cs typeface="B Nazanin" pitchFamily="2" charset="-78"/>
              </a:rPr>
              <a:t>:</a:t>
            </a:r>
            <a:r>
              <a:rPr lang="ar-SA" sz="2000" dirty="0">
                <a:cs typeface="B Nazanin" pitchFamily="2" charset="-78"/>
              </a:rPr>
              <a:t> دوست ندارم بیدار شوم دوست دارم </a:t>
            </a:r>
            <a:r>
              <a:rPr lang="ar-SA" sz="2000" dirty="0">
                <a:solidFill>
                  <a:srgbClr val="FF0000"/>
                </a:solidFill>
                <a:cs typeface="B Nazanin" pitchFamily="2" charset="-78"/>
              </a:rPr>
              <a:t>همه اش بخوابم </a:t>
            </a:r>
            <a:r>
              <a:rPr lang="ar-SA" sz="2000" dirty="0">
                <a:cs typeface="B Nazanin" pitchFamily="2" charset="-78"/>
              </a:rPr>
              <a:t>دوست ندارم جای خالی مادرم را ببینم </a:t>
            </a:r>
            <a:r>
              <a:rPr lang="fa-IR" sz="2000" dirty="0">
                <a:cs typeface="B Nazanin" pitchFamily="2" charset="-78"/>
              </a:rPr>
              <a:t>ر</a:t>
            </a:r>
            <a:r>
              <a:rPr lang="ar-SA" sz="2000" dirty="0">
                <a:cs typeface="B Nazanin" pitchFamily="2" charset="-78"/>
              </a:rPr>
              <a:t>وانشناس</a:t>
            </a:r>
            <a:r>
              <a:rPr lang="fa-IR" sz="2000" dirty="0">
                <a:cs typeface="B Nazanin" pitchFamily="2" charset="-78"/>
              </a:rPr>
              <a:t>: </a:t>
            </a:r>
            <a:r>
              <a:rPr lang="ar-SA" sz="2000" dirty="0">
                <a:cs typeface="B Nazanin" pitchFamily="2" charset="-78"/>
              </a:rPr>
              <a:t> احساساتی که تو </a:t>
            </a:r>
            <a:r>
              <a:rPr lang="ar-SA" sz="2000" dirty="0">
                <a:solidFill>
                  <a:srgbClr val="FF0000"/>
                </a:solidFill>
                <a:cs typeface="B Nazanin" pitchFamily="2" charset="-78"/>
              </a:rPr>
              <a:t>داری </a:t>
            </a:r>
            <a:r>
              <a:rPr lang="fa-IR" sz="2000" dirty="0">
                <a:solidFill>
                  <a:srgbClr val="FF0000"/>
                </a:solidFill>
                <a:cs typeface="B Nazanin" pitchFamily="2" charset="-78"/>
              </a:rPr>
              <a:t>و</a:t>
            </a:r>
            <a:r>
              <a:rPr lang="ar-SA" sz="2000" dirty="0">
                <a:solidFill>
                  <a:srgbClr val="FF0000"/>
                </a:solidFill>
                <a:cs typeface="B Nazanin" pitchFamily="2" charset="-78"/>
              </a:rPr>
              <a:t>اتفاق</a:t>
            </a:r>
            <a:r>
              <a:rPr lang="fa-IR" sz="2000" dirty="0">
                <a:solidFill>
                  <a:srgbClr val="FF0000"/>
                </a:solidFill>
                <a:cs typeface="B Nazanin" pitchFamily="2" charset="-78"/>
              </a:rPr>
              <a:t>ی که</a:t>
            </a:r>
            <a:r>
              <a:rPr lang="ar-SA" sz="2000" dirty="0">
                <a:solidFill>
                  <a:srgbClr val="FF0000"/>
                </a:solidFill>
                <a:cs typeface="B Nazanin" pitchFamily="2" charset="-78"/>
              </a:rPr>
              <a:t> تو زندگی</a:t>
            </a:r>
            <a:r>
              <a:rPr lang="fa-IR" sz="2000" dirty="0">
                <a:solidFill>
                  <a:srgbClr val="FF0000"/>
                </a:solidFill>
                <a:cs typeface="B Nazanin" pitchFamily="2" charset="-78"/>
              </a:rPr>
              <a:t> </a:t>
            </a:r>
            <a:r>
              <a:rPr lang="ar-SA" sz="2000" dirty="0">
                <a:cs typeface="B Nazanin" pitchFamily="2" charset="-78"/>
              </a:rPr>
              <a:t>تو </a:t>
            </a:r>
            <a:r>
              <a:rPr lang="fa-IR" sz="2000" dirty="0">
                <a:cs typeface="B Nazanin" pitchFamily="2" charset="-78"/>
              </a:rPr>
              <a:t>افتاده را </a:t>
            </a:r>
            <a:r>
              <a:rPr lang="ar-SA" sz="2000" dirty="0">
                <a:cs typeface="B Nazanin" pitchFamily="2" charset="-78"/>
              </a:rPr>
              <a:t>من نمیتونم درک کنم اما با این ناراحتی که تو داری سعی می‌کنم </a:t>
            </a:r>
            <a:r>
              <a:rPr lang="ar-SA" sz="2000" u="sng" dirty="0">
                <a:solidFill>
                  <a:srgbClr val="FF0000"/>
                </a:solidFill>
                <a:cs typeface="B Nazanin" pitchFamily="2" charset="-78"/>
              </a:rPr>
              <a:t>احساساتت را بفهمند </a:t>
            </a:r>
            <a:r>
              <a:rPr lang="fa-IR" sz="2000" dirty="0">
                <a:cs typeface="B Nazanin" pitchFamily="2" charset="-78"/>
              </a:rPr>
              <a:t>و</a:t>
            </a:r>
            <a:r>
              <a:rPr lang="ar-SA" sz="2000" dirty="0">
                <a:cs typeface="B Nazanin" pitchFamily="2" charset="-78"/>
              </a:rPr>
              <a:t>کسی </a:t>
            </a:r>
            <a:r>
              <a:rPr lang="ar-SA" sz="2000" b="1" u="sng" dirty="0">
                <a:cs typeface="B Nazanin" pitchFamily="2" charset="-78"/>
              </a:rPr>
              <a:t>نمی‌تواند جای مادر </a:t>
            </a:r>
            <a:r>
              <a:rPr lang="ar-SA" sz="2000" dirty="0">
                <a:cs typeface="B Nazanin" pitchFamily="2" charset="-78"/>
              </a:rPr>
              <a:t>تو را بگیرد ولی بیا کمی </a:t>
            </a:r>
            <a:r>
              <a:rPr lang="fa-IR" sz="2000" dirty="0">
                <a:cs typeface="B Nazanin" pitchFamily="2" charset="-78"/>
              </a:rPr>
              <a:t> </a:t>
            </a:r>
            <a:r>
              <a:rPr lang="ar-SA" sz="2000" dirty="0">
                <a:cs typeface="B Nazanin" pitchFamily="2" charset="-78"/>
              </a:rPr>
              <a:t>به ماجرا فکر کنید چون </a:t>
            </a:r>
            <a:r>
              <a:rPr lang="ar-SA" sz="2000" dirty="0">
                <a:solidFill>
                  <a:srgbClr val="FF0000"/>
                </a:solidFill>
                <a:cs typeface="B Nazanin" pitchFamily="2" charset="-78"/>
              </a:rPr>
              <a:t>من نگران تو هستم و دوست دارم به تو کمک </a:t>
            </a:r>
            <a:r>
              <a:rPr lang="ar-SA" sz="2000" dirty="0">
                <a:cs typeface="B Nazanin" pitchFamily="2" charset="-78"/>
              </a:rPr>
              <a:t>کنم اما منظورم این </a:t>
            </a:r>
            <a:r>
              <a:rPr lang="ar-SA" sz="2000" dirty="0">
                <a:solidFill>
                  <a:srgbClr val="FF0000"/>
                </a:solidFill>
                <a:cs typeface="B Nazanin" pitchFamily="2" charset="-78"/>
              </a:rPr>
              <a:t>نیست که حرف</a:t>
            </a:r>
            <a:r>
              <a:rPr lang="fa-IR" sz="2000" dirty="0">
                <a:solidFill>
                  <a:srgbClr val="FF0000"/>
                </a:solidFill>
                <a:cs typeface="B Nazanin" pitchFamily="2" charset="-78"/>
              </a:rPr>
              <a:t> </a:t>
            </a:r>
            <a:r>
              <a:rPr lang="ar-SA" sz="2000" dirty="0">
                <a:solidFill>
                  <a:srgbClr val="FF0000"/>
                </a:solidFill>
                <a:cs typeface="B Nazanin" pitchFamily="2" charset="-78"/>
              </a:rPr>
              <a:t>های تو اشتباه </a:t>
            </a:r>
            <a:r>
              <a:rPr lang="ar-SA" sz="2000" dirty="0">
                <a:cs typeface="B Nazanin" pitchFamily="2" charset="-78"/>
              </a:rPr>
              <a:t>است </a:t>
            </a:r>
            <a:r>
              <a:rPr lang="fa-IR" sz="2000" dirty="0">
                <a:cs typeface="B Nazanin" pitchFamily="2" charset="-78"/>
              </a:rPr>
              <a:t>  </a:t>
            </a:r>
            <a:r>
              <a:rPr lang="ar-SA" sz="2000" dirty="0">
                <a:cs typeface="B Nazanin" pitchFamily="2" charset="-78"/>
              </a:rPr>
              <a:t>ولی حالا که اینجا هستی بدان که برای من مهمی و واقعا دوست دارم کمکت کنم ولی نمی خواهم مثل بقیه نصیحت کنم و یا کار دیگری  </a:t>
            </a:r>
            <a:endParaRPr lang="en-US" sz="2000" dirty="0">
              <a:cs typeface="B Nazanin" pitchFamily="2" charset="-78"/>
            </a:endParaRPr>
          </a:p>
          <a:p>
            <a:pPr algn="just">
              <a:lnSpc>
                <a:spcPct val="150000"/>
              </a:lnSpc>
            </a:pPr>
            <a:r>
              <a:rPr lang="ar-SA" sz="2000" dirty="0">
                <a:cs typeface="B Nazanin" pitchFamily="2" charset="-78"/>
              </a:rPr>
              <a:t>اما یک س</a:t>
            </a:r>
            <a:r>
              <a:rPr lang="fa-IR" sz="2000" dirty="0">
                <a:cs typeface="B Nazanin" pitchFamily="2" charset="-78"/>
              </a:rPr>
              <a:t>و</a:t>
            </a:r>
            <a:r>
              <a:rPr lang="ar-SA" sz="2000" dirty="0">
                <a:cs typeface="B Nazanin" pitchFamily="2" charset="-78"/>
              </a:rPr>
              <a:t>ال از تو دارم فکر می کنم اگر </a:t>
            </a:r>
            <a:r>
              <a:rPr lang="ar-SA" sz="2000" b="1" dirty="0">
                <a:solidFill>
                  <a:srgbClr val="FF0000"/>
                </a:solidFill>
                <a:cs typeface="B Nazanin" pitchFamily="2" charset="-78"/>
              </a:rPr>
              <a:t>الان بلایی سر خودت بیاوری </a:t>
            </a:r>
            <a:r>
              <a:rPr lang="ar-SA" sz="2000" dirty="0">
                <a:cs typeface="B Nazanin" pitchFamily="2" charset="-78"/>
              </a:rPr>
              <a:t>مثلاً از طبقه چهارم خودت را به پایین بیاندازی </a:t>
            </a:r>
            <a:r>
              <a:rPr lang="ar-SA" sz="2000" u="sng" dirty="0">
                <a:solidFill>
                  <a:srgbClr val="FF0000"/>
                </a:solidFill>
                <a:cs typeface="B Nazanin" pitchFamily="2" charset="-78"/>
              </a:rPr>
              <a:t>بعدش چه می‌شود </a:t>
            </a:r>
            <a:r>
              <a:rPr lang="ar-SA" sz="2000" dirty="0">
                <a:cs typeface="B Nazanin" pitchFamily="2" charset="-78"/>
              </a:rPr>
              <a:t>و بعدش </a:t>
            </a:r>
            <a:r>
              <a:rPr lang="ar-SA" sz="2000" b="1" u="sng" dirty="0">
                <a:cs typeface="B Nazanin" pitchFamily="2" charset="-78"/>
              </a:rPr>
              <a:t>چه اتفاقی قرار است </a:t>
            </a:r>
            <a:r>
              <a:rPr lang="ar-SA" sz="2000" dirty="0">
                <a:cs typeface="B Nazanin" pitchFamily="2" charset="-78"/>
              </a:rPr>
              <a:t>بیفتد </a:t>
            </a:r>
            <a:r>
              <a:rPr lang="fa-IR" sz="2000" dirty="0">
                <a:cs typeface="B Nazanin" pitchFamily="2" charset="-78"/>
              </a:rPr>
              <a:t>. ( </a:t>
            </a:r>
            <a:r>
              <a:rPr lang="fa-IR" sz="2000" dirty="0">
                <a:solidFill>
                  <a:srgbClr val="FF0000"/>
                </a:solidFill>
                <a:cs typeface="B Nazanin" pitchFamily="2" charset="-78"/>
              </a:rPr>
              <a:t>تکنیک تونل زمان </a:t>
            </a:r>
            <a:r>
              <a:rPr lang="fa-IR" sz="2000" dirty="0">
                <a:cs typeface="B Nazanin" pitchFamily="2" charset="-78"/>
              </a:rPr>
              <a:t>)</a:t>
            </a:r>
          </a:p>
          <a:p>
            <a:pPr algn="just">
              <a:lnSpc>
                <a:spcPct val="150000"/>
              </a:lnSpc>
            </a:pPr>
            <a:r>
              <a:rPr lang="ar-SA" sz="2000" dirty="0">
                <a:cs typeface="B Nazanin" pitchFamily="2" charset="-78"/>
              </a:rPr>
              <a:t>مراجع</a:t>
            </a:r>
            <a:r>
              <a:rPr lang="fa-IR" sz="2000" dirty="0">
                <a:cs typeface="B Nazanin" pitchFamily="2" charset="-78"/>
              </a:rPr>
              <a:t>: </a:t>
            </a:r>
            <a:r>
              <a:rPr lang="ar-SA" sz="2000" dirty="0">
                <a:cs typeface="B Nazanin" pitchFamily="2" charset="-78"/>
              </a:rPr>
              <a:t> نمی دانم برایم مهم نیست مجبور نیستم این زجر را تحمل کنم</a:t>
            </a:r>
            <a:endParaRPr lang="fa-IR" sz="2000" dirty="0">
              <a:cs typeface="B Nazanin" pitchFamily="2" charset="-78"/>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427168" cy="796950"/>
          </a:xfrm>
        </p:spPr>
        <p:txBody>
          <a:bodyPr>
            <a:normAutofit fontScale="90000"/>
          </a:bodyPr>
          <a:lstStyle/>
          <a:p>
            <a:pPr algn="ctr"/>
            <a:br>
              <a:rPr lang="fa-IR" dirty="0">
                <a:cs typeface="B Nazanin" pitchFamily="2" charset="-78"/>
              </a:rPr>
            </a:br>
            <a:r>
              <a:rPr lang="ar-SA" sz="3200" b="1" dirty="0">
                <a:cs typeface="B Nazanin" pitchFamily="2" charset="-78"/>
              </a:rPr>
              <a:t>اجرای گام اول</a:t>
            </a:r>
            <a:r>
              <a:rPr lang="fa-IR" sz="3200" b="1" dirty="0">
                <a:cs typeface="B Nazanin" pitchFamily="2" charset="-78"/>
              </a:rPr>
              <a:t>: </a:t>
            </a:r>
            <a:br>
              <a:rPr lang="fa-IR" sz="32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268760"/>
            <a:ext cx="8219256" cy="5205192"/>
          </a:xfrm>
        </p:spPr>
        <p:txBody>
          <a:bodyPr>
            <a:noAutofit/>
          </a:bodyPr>
          <a:lstStyle/>
          <a:p>
            <a:pPr algn="just">
              <a:lnSpc>
                <a:spcPct val="160000"/>
              </a:lnSpc>
            </a:pPr>
            <a:r>
              <a:rPr lang="ar-SA" sz="1800" b="1" dirty="0">
                <a:solidFill>
                  <a:srgbClr val="FF0000"/>
                </a:solidFill>
                <a:cs typeface="B Nazanin" pitchFamily="2" charset="-78"/>
              </a:rPr>
              <a:t>روانشناس</a:t>
            </a:r>
            <a:r>
              <a:rPr lang="fa-IR" sz="1800" b="1" dirty="0">
                <a:solidFill>
                  <a:srgbClr val="FF0000"/>
                </a:solidFill>
                <a:cs typeface="B Nazanin" pitchFamily="2" charset="-78"/>
              </a:rPr>
              <a:t>: </a:t>
            </a:r>
            <a:r>
              <a:rPr lang="ar-SA" sz="1800" b="1" dirty="0">
                <a:solidFill>
                  <a:srgbClr val="FF0000"/>
                </a:solidFill>
                <a:cs typeface="B Nazanin" pitchFamily="2" charset="-78"/>
              </a:rPr>
              <a:t> </a:t>
            </a:r>
            <a:r>
              <a:rPr lang="ar-SA" sz="1800" dirty="0">
                <a:solidFill>
                  <a:srgbClr val="FF0000"/>
                </a:solidFill>
                <a:cs typeface="B Nazanin" pitchFamily="2" charset="-78"/>
              </a:rPr>
              <a:t>نمی</a:t>
            </a:r>
            <a:r>
              <a:rPr lang="fa-IR" sz="1800" dirty="0">
                <a:solidFill>
                  <a:srgbClr val="FF0000"/>
                </a:solidFill>
                <a:cs typeface="B Nazanin" pitchFamily="2" charset="-78"/>
              </a:rPr>
              <a:t> </a:t>
            </a:r>
            <a:r>
              <a:rPr lang="ar-SA" sz="1800" dirty="0">
                <a:solidFill>
                  <a:srgbClr val="FF0000"/>
                </a:solidFill>
                <a:cs typeface="B Nazanin" pitchFamily="2" charset="-78"/>
              </a:rPr>
              <a:t>دانی</a:t>
            </a:r>
            <a:r>
              <a:rPr lang="ar-SA" sz="1800" dirty="0">
                <a:cs typeface="B Nazanin" pitchFamily="2" charset="-78"/>
              </a:rPr>
              <a:t> بعدش چه اتفاقی قرار است بیفتد</a:t>
            </a:r>
            <a:r>
              <a:rPr lang="fa-IR" sz="1800" dirty="0">
                <a:cs typeface="B Nazanin" pitchFamily="2" charset="-78"/>
              </a:rPr>
              <a:t>( انعکاس) </a:t>
            </a:r>
            <a:r>
              <a:rPr lang="ar-SA" sz="1800" dirty="0">
                <a:cs typeface="B Nazanin" pitchFamily="2" charset="-78"/>
              </a:rPr>
              <a:t> </a:t>
            </a:r>
            <a:r>
              <a:rPr lang="ar-SA" sz="1800" b="1" u="sng" dirty="0">
                <a:cs typeface="B Nazanin" pitchFamily="2" charset="-78"/>
              </a:rPr>
              <a:t>یک سوال دیگر بگذار </a:t>
            </a:r>
            <a:r>
              <a:rPr lang="ar-SA" sz="1800" dirty="0">
                <a:cs typeface="B Nazanin" pitchFamily="2" charset="-78"/>
              </a:rPr>
              <a:t>بپرسم مادرت برا</a:t>
            </a:r>
            <a:r>
              <a:rPr lang="fa-IR" sz="1800" dirty="0">
                <a:cs typeface="B Nazanin" pitchFamily="2" charset="-78"/>
              </a:rPr>
              <a:t>ت</a:t>
            </a:r>
            <a:r>
              <a:rPr lang="ar-SA" sz="1800" dirty="0">
                <a:cs typeface="B Nazanin" pitchFamily="2" charset="-78"/>
              </a:rPr>
              <a:t> خیلی مهم بود مثل کسی می</a:t>
            </a:r>
            <a:r>
              <a:rPr lang="fa-IR" sz="1800" dirty="0">
                <a:cs typeface="B Nazanin" pitchFamily="2" charset="-78"/>
              </a:rPr>
              <a:t> </a:t>
            </a:r>
            <a:r>
              <a:rPr lang="ar-SA" sz="1800" dirty="0">
                <a:cs typeface="B Nazanin" pitchFamily="2" charset="-78"/>
              </a:rPr>
              <a:t>م</a:t>
            </a:r>
            <a:r>
              <a:rPr lang="fa-IR" sz="1800" dirty="0">
                <a:cs typeface="B Nazanin" pitchFamily="2" charset="-78"/>
              </a:rPr>
              <a:t>اند</a:t>
            </a:r>
            <a:r>
              <a:rPr lang="ar-SA" sz="1800" dirty="0">
                <a:cs typeface="B Nazanin" pitchFamily="2" charset="-78"/>
              </a:rPr>
              <a:t> که سنگ بزرگی روی قفسه سینه اش گذاشتن و فشار می‌آورند و نمی‌تواند تحمل کند می گویی فقط از این درد بمیرم </a:t>
            </a:r>
            <a:r>
              <a:rPr lang="fa-IR" sz="1800" dirty="0">
                <a:cs typeface="B Nazanin" pitchFamily="2" charset="-78"/>
              </a:rPr>
              <a:t> و</a:t>
            </a:r>
            <a:r>
              <a:rPr lang="ar-SA" sz="1800" dirty="0">
                <a:cs typeface="B Nazanin" pitchFamily="2" charset="-78"/>
              </a:rPr>
              <a:t>تو فکر میکن</a:t>
            </a:r>
            <a:r>
              <a:rPr lang="fa-IR" sz="1800" dirty="0">
                <a:cs typeface="B Nazanin" pitchFamily="2" charset="-78"/>
              </a:rPr>
              <a:t>ی</a:t>
            </a:r>
            <a:r>
              <a:rPr lang="ar-SA" sz="1800" dirty="0">
                <a:cs typeface="B Nazanin" pitchFamily="2" charset="-78"/>
              </a:rPr>
              <a:t> این درد این فقدان این سختی که تو این روزها داری طی می کنی و هیچ‌کس هم </a:t>
            </a:r>
            <a:r>
              <a:rPr lang="ar-SA" sz="1800" u="sng" dirty="0">
                <a:solidFill>
                  <a:srgbClr val="FF0000"/>
                </a:solidFill>
                <a:cs typeface="B Nazanin" pitchFamily="2" charset="-78"/>
              </a:rPr>
              <a:t>نمی‌تواند جای تو را بگیرد </a:t>
            </a:r>
            <a:r>
              <a:rPr lang="ar-SA" sz="1800" dirty="0">
                <a:cs typeface="B Nazanin" pitchFamily="2" charset="-78"/>
              </a:rPr>
              <a:t>گرچه مراجعین</a:t>
            </a:r>
            <a:r>
              <a:rPr lang="fa-IR" sz="1800" dirty="0">
                <a:cs typeface="B Nazanin" pitchFamily="2" charset="-78"/>
              </a:rPr>
              <a:t>ی</a:t>
            </a:r>
            <a:r>
              <a:rPr lang="ar-SA" sz="1800" dirty="0">
                <a:cs typeface="B Nazanin" pitchFamily="2" charset="-78"/>
              </a:rPr>
              <a:t> داشتم که دقیقاً همین احساس را داشتند به خصوص در سه ماه اول فوت</a:t>
            </a:r>
            <a:r>
              <a:rPr lang="fa-IR" sz="1800" dirty="0">
                <a:cs typeface="B Nazanin" pitchFamily="2" charset="-78"/>
              </a:rPr>
              <a:t>.</a:t>
            </a:r>
          </a:p>
          <a:p>
            <a:pPr algn="just">
              <a:lnSpc>
                <a:spcPct val="160000"/>
              </a:lnSpc>
            </a:pPr>
            <a:r>
              <a:rPr lang="ar-SA" sz="1800" dirty="0">
                <a:cs typeface="B Nazanin" pitchFamily="2" charset="-78"/>
              </a:rPr>
              <a:t> تو فکر می کنی </a:t>
            </a:r>
            <a:r>
              <a:rPr lang="fa-IR" sz="1800" dirty="0">
                <a:solidFill>
                  <a:srgbClr val="FF0000"/>
                </a:solidFill>
                <a:cs typeface="B Nazanin" pitchFamily="2" charset="-78"/>
              </a:rPr>
              <a:t>چاره</a:t>
            </a:r>
            <a:r>
              <a:rPr lang="ar-SA" sz="1800" dirty="0">
                <a:cs typeface="B Nazanin" pitchFamily="2" charset="-78"/>
              </a:rPr>
              <a:t> چیست چه جوری می توان از این همه فشار و دلتنگی و ناامیدی و احساس بد </a:t>
            </a:r>
            <a:r>
              <a:rPr lang="ar-SA" sz="1800" dirty="0">
                <a:solidFill>
                  <a:srgbClr val="FF0000"/>
                </a:solidFill>
                <a:cs typeface="B Nazanin" pitchFamily="2" charset="-78"/>
              </a:rPr>
              <a:t>رهایی</a:t>
            </a:r>
            <a:r>
              <a:rPr lang="ar-SA" sz="1800" dirty="0">
                <a:cs typeface="B Nazanin" pitchFamily="2" charset="-78"/>
              </a:rPr>
              <a:t> یا</a:t>
            </a:r>
            <a:r>
              <a:rPr lang="fa-IR" sz="1800" dirty="0">
                <a:cs typeface="B Nazanin" pitchFamily="2" charset="-78"/>
              </a:rPr>
              <a:t>فت .</a:t>
            </a:r>
            <a:r>
              <a:rPr lang="ar-SA" sz="1800" dirty="0">
                <a:cs typeface="B Nazanin" pitchFamily="2" charset="-78"/>
              </a:rPr>
              <a:t> اینکه</a:t>
            </a:r>
            <a:r>
              <a:rPr lang="fa-IR" sz="1800" dirty="0">
                <a:cs typeface="B Nazanin" pitchFamily="2" charset="-78"/>
              </a:rPr>
              <a:t> </a:t>
            </a:r>
            <a:r>
              <a:rPr lang="ar-SA" sz="1800" b="1" u="sng" dirty="0">
                <a:cs typeface="B Nazanin" pitchFamily="2" charset="-78"/>
              </a:rPr>
              <a:t>چیزی که به ذهن تو رسیده</a:t>
            </a:r>
            <a:r>
              <a:rPr lang="fa-IR" sz="1800" b="1" u="sng" dirty="0">
                <a:cs typeface="B Nazanin" pitchFamily="2" charset="-78"/>
              </a:rPr>
              <a:t> </a:t>
            </a:r>
            <a:r>
              <a:rPr lang="ar-SA" sz="1800" b="1" u="sng" dirty="0">
                <a:cs typeface="B Nazanin" pitchFamily="2" charset="-78"/>
              </a:rPr>
              <a:t>این</a:t>
            </a:r>
            <a:r>
              <a:rPr lang="fa-IR" sz="1800" b="1" u="sng" dirty="0">
                <a:cs typeface="B Nazanin" pitchFamily="2" charset="-78"/>
              </a:rPr>
              <a:t> است که </a:t>
            </a:r>
            <a:r>
              <a:rPr lang="ar-SA" sz="1800" dirty="0">
                <a:cs typeface="B Nazanin" pitchFamily="2" charset="-78"/>
              </a:rPr>
              <a:t>تو این دنیا </a:t>
            </a:r>
            <a:r>
              <a:rPr lang="ar-SA" sz="1800" b="1" u="sng" dirty="0">
                <a:cs typeface="B Nazanin" pitchFamily="2" charset="-78"/>
              </a:rPr>
              <a:t>نباشی </a:t>
            </a:r>
            <a:r>
              <a:rPr lang="fa-IR" sz="1800" b="1" u="sng" dirty="0">
                <a:cs typeface="B Nazanin" pitchFamily="2" charset="-78"/>
              </a:rPr>
              <a:t> </a:t>
            </a:r>
            <a:r>
              <a:rPr lang="ar-SA" sz="1800" b="1" u="sng" dirty="0">
                <a:cs typeface="B Nazanin" pitchFamily="2" charset="-78"/>
              </a:rPr>
              <a:t> </a:t>
            </a:r>
            <a:r>
              <a:rPr lang="fa-IR" sz="1800" b="1" u="sng" dirty="0">
                <a:cs typeface="B Nazanin" pitchFamily="2" charset="-78"/>
              </a:rPr>
              <a:t>.</a:t>
            </a:r>
          </a:p>
          <a:p>
            <a:pPr algn="just">
              <a:lnSpc>
                <a:spcPct val="160000"/>
              </a:lnSpc>
            </a:pPr>
            <a:r>
              <a:rPr lang="ar-SA" sz="1800" dirty="0">
                <a:cs typeface="B Nazanin" pitchFamily="2" charset="-78"/>
              </a:rPr>
              <a:t>من می خواهم </a:t>
            </a:r>
            <a:r>
              <a:rPr lang="ar-SA" sz="1800" dirty="0">
                <a:solidFill>
                  <a:srgbClr val="FF0000"/>
                </a:solidFill>
                <a:cs typeface="B Nazanin" pitchFamily="2" charset="-78"/>
              </a:rPr>
              <a:t>بدانم اصلا </a:t>
            </a:r>
            <a:r>
              <a:rPr lang="ar-SA" sz="1800" b="1" u="sng" dirty="0">
                <a:cs typeface="B Nazanin" pitchFamily="2" charset="-78"/>
              </a:rPr>
              <a:t>راه دیگری </a:t>
            </a:r>
            <a:r>
              <a:rPr lang="ar-SA" sz="1800" dirty="0">
                <a:solidFill>
                  <a:srgbClr val="FF0000"/>
                </a:solidFill>
                <a:cs typeface="B Nazanin" pitchFamily="2" charset="-78"/>
              </a:rPr>
              <a:t>هم وجود دارد </a:t>
            </a:r>
            <a:r>
              <a:rPr lang="ar-SA" sz="1800" dirty="0">
                <a:cs typeface="B Nazanin" pitchFamily="2" charset="-78"/>
              </a:rPr>
              <a:t>یا ندارد</a:t>
            </a:r>
            <a:r>
              <a:rPr lang="fa-IR" sz="1800" dirty="0">
                <a:cs typeface="B Nazanin" pitchFamily="2" charset="-78"/>
              </a:rPr>
              <a:t>؟</a:t>
            </a:r>
            <a:r>
              <a:rPr lang="ar-SA" sz="1800" dirty="0">
                <a:cs typeface="B Nazanin" pitchFamily="2" charset="-78"/>
              </a:rPr>
              <a:t> متوجه شدم که تو خیلی حالت بد است ولی تو می گویی </a:t>
            </a:r>
            <a:r>
              <a:rPr lang="ar-SA" sz="1800" b="1" u="sng" dirty="0">
                <a:cs typeface="B Nazanin" pitchFamily="2" charset="-78"/>
              </a:rPr>
              <a:t>تنها </a:t>
            </a:r>
            <a:r>
              <a:rPr lang="ar-SA" sz="1800" dirty="0">
                <a:solidFill>
                  <a:srgbClr val="FF0000"/>
                </a:solidFill>
                <a:cs typeface="B Nazanin" pitchFamily="2" charset="-78"/>
              </a:rPr>
              <a:t>راه حل این است </a:t>
            </a:r>
            <a:r>
              <a:rPr lang="ar-SA" sz="1800" dirty="0">
                <a:cs typeface="B Nazanin" pitchFamily="2" charset="-78"/>
              </a:rPr>
              <a:t>که </a:t>
            </a:r>
            <a:r>
              <a:rPr lang="ar-SA" sz="1800" b="1" u="sng" dirty="0">
                <a:cs typeface="B Nazanin" pitchFamily="2" charset="-78"/>
              </a:rPr>
              <a:t>بمیرم </a:t>
            </a:r>
            <a:r>
              <a:rPr lang="ar-SA" sz="1800" dirty="0">
                <a:cs typeface="B Nazanin" pitchFamily="2" charset="-78"/>
              </a:rPr>
              <a:t>می خوام ببینم آیا </a:t>
            </a:r>
            <a:r>
              <a:rPr lang="ar-SA" sz="1800" b="1" u="sng" dirty="0">
                <a:cs typeface="B Nazanin" pitchFamily="2" charset="-78"/>
              </a:rPr>
              <a:t>راه حل دیگری وجود دارد </a:t>
            </a:r>
            <a:r>
              <a:rPr lang="ar-SA" sz="1800" dirty="0">
                <a:cs typeface="B Nazanin" pitchFamily="2" charset="-78"/>
              </a:rPr>
              <a:t>یا نه</a:t>
            </a:r>
            <a:r>
              <a:rPr lang="fa-IR" sz="1800" dirty="0">
                <a:cs typeface="B Nazanin" pitchFamily="2" charset="-78"/>
              </a:rPr>
              <a:t>؟( </a:t>
            </a:r>
            <a:r>
              <a:rPr lang="fa-IR" sz="1800" b="1" dirty="0">
                <a:solidFill>
                  <a:srgbClr val="FF0000"/>
                </a:solidFill>
                <a:cs typeface="B Nazanin" pitchFamily="2" charset="-78"/>
              </a:rPr>
              <a:t>حل مساله کارآمد</a:t>
            </a:r>
            <a:r>
              <a:rPr lang="fa-IR" sz="1800" dirty="0">
                <a:cs typeface="B Nazanin" pitchFamily="2" charset="-78"/>
              </a:rPr>
              <a:t>) </a:t>
            </a:r>
          </a:p>
          <a:p>
            <a:pPr algn="just">
              <a:lnSpc>
                <a:spcPct val="160000"/>
              </a:lnSpc>
            </a:pPr>
            <a:r>
              <a:rPr lang="ar-SA" sz="1800" dirty="0">
                <a:cs typeface="B Nazanin" pitchFamily="2" charset="-78"/>
              </a:rPr>
              <a:t> بازم یک سوال دارم و خواهش می کنم </a:t>
            </a:r>
            <a:r>
              <a:rPr lang="ar-SA" sz="1800" b="1" u="sng" dirty="0">
                <a:cs typeface="B Nazanin" pitchFamily="2" charset="-78"/>
              </a:rPr>
              <a:t>به سوالم فکر کن و جواب بده و </a:t>
            </a:r>
            <a:r>
              <a:rPr lang="ar-SA" sz="1800" dirty="0">
                <a:cs typeface="B Nazanin" pitchFamily="2" charset="-78"/>
              </a:rPr>
              <a:t>ممنونم که به من گوش می دهید فکر کن</a:t>
            </a:r>
            <a:r>
              <a:rPr lang="fa-IR" sz="1800" dirty="0">
                <a:cs typeface="B Nazanin" pitchFamily="2" charset="-78"/>
              </a:rPr>
              <a:t> </a:t>
            </a:r>
            <a:r>
              <a:rPr lang="ar-SA" sz="1800" dirty="0">
                <a:cs typeface="B Nazanin" pitchFamily="2" charset="-78"/>
              </a:rPr>
              <a:t> </a:t>
            </a:r>
            <a:r>
              <a:rPr lang="ar-SA" sz="1800" b="1" u="sng" dirty="0">
                <a:cs typeface="B Nazanin" pitchFamily="2" charset="-78"/>
              </a:rPr>
              <a:t>مادر </a:t>
            </a:r>
            <a:r>
              <a:rPr lang="fa-IR" sz="1800" b="1" u="sng" dirty="0">
                <a:cs typeface="B Nazanin" pitchFamily="2" charset="-78"/>
              </a:rPr>
              <a:t>تون </a:t>
            </a:r>
            <a:r>
              <a:rPr lang="ar-SA" sz="1800" b="1" u="sng" dirty="0">
                <a:cs typeface="B Nazanin" pitchFamily="2" charset="-78"/>
              </a:rPr>
              <a:t> اینجا حضور دارد</a:t>
            </a:r>
            <a:r>
              <a:rPr lang="ar-SA" sz="1800" dirty="0">
                <a:cs typeface="B Nazanin" pitchFamily="2" charset="-78"/>
              </a:rPr>
              <a:t> و </a:t>
            </a:r>
            <a:r>
              <a:rPr lang="ar-SA" sz="1800" dirty="0">
                <a:solidFill>
                  <a:srgbClr val="FF0000"/>
                </a:solidFill>
                <a:cs typeface="B Nazanin" pitchFamily="2" charset="-78"/>
              </a:rPr>
              <a:t>دارد </a:t>
            </a:r>
            <a:r>
              <a:rPr lang="fa-IR" sz="1800" dirty="0">
                <a:solidFill>
                  <a:srgbClr val="FF0000"/>
                </a:solidFill>
                <a:cs typeface="B Nazanin" pitchFamily="2" charset="-78"/>
              </a:rPr>
              <a:t> </a:t>
            </a:r>
            <a:r>
              <a:rPr lang="ar-SA" sz="1800" dirty="0">
                <a:solidFill>
                  <a:srgbClr val="FF0000"/>
                </a:solidFill>
                <a:cs typeface="B Nazanin" pitchFamily="2" charset="-78"/>
              </a:rPr>
              <a:t>ما را می بیند و حال </a:t>
            </a:r>
            <a:r>
              <a:rPr lang="fa-IR" sz="1800" dirty="0">
                <a:solidFill>
                  <a:srgbClr val="FF0000"/>
                </a:solidFill>
                <a:cs typeface="B Nazanin" pitchFamily="2" charset="-78"/>
              </a:rPr>
              <a:t> تو </a:t>
            </a:r>
            <a:r>
              <a:rPr lang="ar-SA" sz="1800" dirty="0">
                <a:solidFill>
                  <a:srgbClr val="FF0000"/>
                </a:solidFill>
                <a:cs typeface="B Nazanin" pitchFamily="2" charset="-78"/>
              </a:rPr>
              <a:t>را </a:t>
            </a:r>
            <a:r>
              <a:rPr lang="fa-IR" sz="1800" dirty="0">
                <a:solidFill>
                  <a:srgbClr val="FF0000"/>
                </a:solidFill>
                <a:cs typeface="B Nazanin" pitchFamily="2" charset="-78"/>
              </a:rPr>
              <a:t> </a:t>
            </a:r>
            <a:r>
              <a:rPr lang="ar-SA" sz="1800" dirty="0">
                <a:cs typeface="B Nazanin" pitchFamily="2" charset="-78"/>
              </a:rPr>
              <a:t>می بیند به نظرتو حالش از </a:t>
            </a:r>
            <a:r>
              <a:rPr lang="ar-SA" sz="1800" b="1" u="sng" dirty="0">
                <a:cs typeface="B Nazanin" pitchFamily="2" charset="-78"/>
              </a:rPr>
              <a:t>این که حالتو بد است </a:t>
            </a:r>
            <a:r>
              <a:rPr lang="ar-SA" sz="1800" dirty="0">
                <a:cs typeface="B Nazanin" pitchFamily="2" charset="-78"/>
              </a:rPr>
              <a:t>خوب است یا بد است</a:t>
            </a:r>
            <a:r>
              <a:rPr lang="fa-IR" sz="1800" dirty="0">
                <a:cs typeface="B Nazanin" pitchFamily="2" charset="-78"/>
              </a:rPr>
              <a:t>( درگیری هیجانی)</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124744"/>
            <a:ext cx="8075240" cy="5349208"/>
          </a:xfrm>
        </p:spPr>
        <p:txBody>
          <a:bodyPr>
            <a:normAutofit fontScale="70000" lnSpcReduction="20000"/>
          </a:bodyPr>
          <a:lstStyle/>
          <a:p>
            <a:pPr algn="just">
              <a:lnSpc>
                <a:spcPct val="170000"/>
              </a:lnSpc>
            </a:pPr>
            <a:r>
              <a:rPr lang="ar-SA" b="1" dirty="0">
                <a:solidFill>
                  <a:srgbClr val="FF0000"/>
                </a:solidFill>
                <a:cs typeface="B Nazanin" pitchFamily="2" charset="-78"/>
              </a:rPr>
              <a:t>مراجع </a:t>
            </a:r>
            <a:r>
              <a:rPr lang="fa-IR" b="1" dirty="0">
                <a:solidFill>
                  <a:srgbClr val="FF0000"/>
                </a:solidFill>
                <a:cs typeface="B Nazanin" pitchFamily="2" charset="-78"/>
              </a:rPr>
              <a:t>:</a:t>
            </a:r>
            <a:r>
              <a:rPr lang="ar-SA" dirty="0">
                <a:cs typeface="B Nazanin" pitchFamily="2" charset="-78"/>
              </a:rPr>
              <a:t>حتماً خیلی ناراحت می‌شود </a:t>
            </a:r>
            <a:endParaRPr lang="fa-IR" dirty="0">
              <a:cs typeface="B Nazanin" pitchFamily="2" charset="-78"/>
            </a:endParaRPr>
          </a:p>
          <a:p>
            <a:pPr algn="just">
              <a:lnSpc>
                <a:spcPct val="170000"/>
              </a:lnSpc>
            </a:pPr>
            <a:r>
              <a:rPr lang="ar-SA" dirty="0">
                <a:cs typeface="B Nazanin" pitchFamily="2" charset="-78"/>
              </a:rPr>
              <a:t> روانشناس</a:t>
            </a:r>
            <a:r>
              <a:rPr lang="fa-IR" dirty="0">
                <a:cs typeface="B Nazanin" pitchFamily="2" charset="-78"/>
              </a:rPr>
              <a:t>: </a:t>
            </a:r>
            <a:r>
              <a:rPr lang="ar-SA" dirty="0">
                <a:cs typeface="B Nazanin" pitchFamily="2" charset="-78"/>
              </a:rPr>
              <a:t> تو خیلی مادرت را دوست داشتی </a:t>
            </a:r>
            <a:endParaRPr lang="fa-IR" dirty="0">
              <a:cs typeface="B Nazanin" pitchFamily="2" charset="-78"/>
            </a:endParaRPr>
          </a:p>
          <a:p>
            <a:pPr algn="just">
              <a:lnSpc>
                <a:spcPct val="170000"/>
              </a:lnSpc>
            </a:pPr>
            <a:r>
              <a:rPr lang="ar-SA" dirty="0">
                <a:solidFill>
                  <a:srgbClr val="FF0000"/>
                </a:solidFill>
                <a:cs typeface="B Nazanin" pitchFamily="2" charset="-78"/>
              </a:rPr>
              <a:t>مراجع</a:t>
            </a:r>
            <a:r>
              <a:rPr lang="fa-IR" dirty="0">
                <a:solidFill>
                  <a:srgbClr val="FF0000"/>
                </a:solidFill>
                <a:cs typeface="B Nazanin" pitchFamily="2" charset="-78"/>
              </a:rPr>
              <a:t> :</a:t>
            </a:r>
            <a:r>
              <a:rPr lang="ar-SA" dirty="0">
                <a:solidFill>
                  <a:srgbClr val="FF0000"/>
                </a:solidFill>
                <a:cs typeface="B Nazanin" pitchFamily="2" charset="-78"/>
              </a:rPr>
              <a:t> </a:t>
            </a:r>
            <a:r>
              <a:rPr lang="ar-SA" dirty="0">
                <a:cs typeface="B Nazanin" pitchFamily="2" charset="-78"/>
              </a:rPr>
              <a:t>بله به سلامتی من خیلی اهمیت می داد اگر فکر کنه که من به این چیزا فکر می‌کنم خیلی ناراحت می‌شود </a:t>
            </a:r>
            <a:endParaRPr lang="fa-IR" dirty="0">
              <a:cs typeface="B Nazanin" pitchFamily="2" charset="-78"/>
            </a:endParaRPr>
          </a:p>
          <a:p>
            <a:pPr algn="just">
              <a:lnSpc>
                <a:spcPct val="170000"/>
              </a:lnSpc>
            </a:pPr>
            <a:r>
              <a:rPr lang="ar-SA" dirty="0">
                <a:solidFill>
                  <a:srgbClr val="FF0000"/>
                </a:solidFill>
                <a:cs typeface="B Nazanin" pitchFamily="2" charset="-78"/>
              </a:rPr>
              <a:t>روانشناس</a:t>
            </a:r>
            <a:r>
              <a:rPr lang="ar-SA" dirty="0">
                <a:cs typeface="B Nazanin" pitchFamily="2" charset="-78"/>
              </a:rPr>
              <a:t> </a:t>
            </a:r>
            <a:r>
              <a:rPr lang="fa-IR" dirty="0">
                <a:cs typeface="B Nazanin" pitchFamily="2" charset="-78"/>
              </a:rPr>
              <a:t>: </a:t>
            </a:r>
            <a:r>
              <a:rPr lang="ar-SA" dirty="0">
                <a:cs typeface="B Nazanin" pitchFamily="2" charset="-78"/>
              </a:rPr>
              <a:t>تصور کن به طور مثال این اتفاق برای </a:t>
            </a:r>
            <a:r>
              <a:rPr lang="ar-SA" dirty="0">
                <a:solidFill>
                  <a:srgbClr val="FF0000"/>
                </a:solidFill>
                <a:cs typeface="B Nazanin" pitchFamily="2" charset="-78"/>
              </a:rPr>
              <a:t>پدرت بیفتد و پدر</a:t>
            </a:r>
            <a:r>
              <a:rPr lang="fa-IR" dirty="0">
                <a:solidFill>
                  <a:srgbClr val="FF0000"/>
                </a:solidFill>
                <a:cs typeface="B Nazanin" pitchFamily="2" charset="-78"/>
              </a:rPr>
              <a:t>ت </a:t>
            </a:r>
            <a:r>
              <a:rPr lang="ar-SA" dirty="0">
                <a:solidFill>
                  <a:srgbClr val="FF0000"/>
                </a:solidFill>
                <a:cs typeface="B Nazanin" pitchFamily="2" charset="-78"/>
              </a:rPr>
              <a:t>را </a:t>
            </a:r>
            <a:r>
              <a:rPr lang="ar-SA" dirty="0">
                <a:cs typeface="B Nazanin" pitchFamily="2" charset="-78"/>
              </a:rPr>
              <a:t>از دست بدهید و </a:t>
            </a:r>
            <a:r>
              <a:rPr lang="fa-IR" dirty="0">
                <a:cs typeface="B Nazanin" pitchFamily="2" charset="-78"/>
              </a:rPr>
              <a:t> </a:t>
            </a:r>
            <a:r>
              <a:rPr lang="ar-SA" dirty="0">
                <a:cs typeface="B Nazanin" pitchFamily="2" charset="-78"/>
              </a:rPr>
              <a:t>تعلق </a:t>
            </a:r>
            <a:r>
              <a:rPr lang="fa-IR" dirty="0">
                <a:cs typeface="B Nazanin" pitchFamily="2" charset="-78"/>
              </a:rPr>
              <a:t> خاطری </a:t>
            </a:r>
            <a:r>
              <a:rPr lang="ar-SA" dirty="0">
                <a:cs typeface="B Nazanin" pitchFamily="2" charset="-78"/>
              </a:rPr>
              <a:t>به مادرت داری به پدرت نداشته باشی و مادر تو </a:t>
            </a:r>
            <a:r>
              <a:rPr lang="fa-IR" dirty="0">
                <a:cs typeface="B Nazanin" pitchFamily="2" charset="-78"/>
              </a:rPr>
              <a:t> </a:t>
            </a:r>
            <a:r>
              <a:rPr lang="ar-SA" dirty="0">
                <a:cs typeface="B Nazanin" pitchFamily="2" charset="-78"/>
              </a:rPr>
              <a:t>را می دید که بابت </a:t>
            </a:r>
            <a:r>
              <a:rPr lang="fa-IR" dirty="0">
                <a:cs typeface="B Nazanin" pitchFamily="2" charset="-78"/>
              </a:rPr>
              <a:t> </a:t>
            </a:r>
            <a:r>
              <a:rPr lang="ar-SA" dirty="0">
                <a:cs typeface="B Nazanin" pitchFamily="2" charset="-78"/>
              </a:rPr>
              <a:t>پدرت ناراحتی </a:t>
            </a:r>
            <a:r>
              <a:rPr lang="fa-IR" dirty="0">
                <a:cs typeface="B Nazanin" pitchFamily="2" charset="-78"/>
              </a:rPr>
              <a:t> اما نه </a:t>
            </a:r>
            <a:r>
              <a:rPr lang="ar-SA" dirty="0">
                <a:cs typeface="B Nazanin" pitchFamily="2" charset="-78"/>
              </a:rPr>
              <a:t>به این ش</a:t>
            </a:r>
            <a:r>
              <a:rPr lang="fa-IR" dirty="0">
                <a:cs typeface="B Nazanin" pitchFamily="2" charset="-78"/>
              </a:rPr>
              <a:t>دت </a:t>
            </a:r>
            <a:r>
              <a:rPr lang="ar-SA" dirty="0">
                <a:cs typeface="B Nazanin" pitchFamily="2" charset="-78"/>
              </a:rPr>
              <a:t> اما ناراحتی</a:t>
            </a:r>
            <a:r>
              <a:rPr lang="fa-IR" dirty="0">
                <a:cs typeface="B Nazanin" pitchFamily="2" charset="-78"/>
              </a:rPr>
              <a:t>.</a:t>
            </a:r>
          </a:p>
          <a:p>
            <a:pPr algn="just">
              <a:lnSpc>
                <a:spcPct val="170000"/>
              </a:lnSpc>
            </a:pPr>
            <a:r>
              <a:rPr lang="ar-SA" dirty="0">
                <a:cs typeface="B Nazanin" pitchFamily="2" charset="-78"/>
              </a:rPr>
              <a:t> فکر می‌کنید مادرت چه کار می کرد چه حرفی به تو می زد </a:t>
            </a:r>
            <a:r>
              <a:rPr lang="fa-IR" dirty="0">
                <a:cs typeface="B Nazanin" pitchFamily="2" charset="-78"/>
              </a:rPr>
              <a:t>؟</a:t>
            </a:r>
            <a:r>
              <a:rPr lang="ar-SA" dirty="0">
                <a:cs typeface="B Nazanin" pitchFamily="2" charset="-78"/>
              </a:rPr>
              <a:t>آیا می</a:t>
            </a:r>
            <a:r>
              <a:rPr lang="fa-IR" dirty="0">
                <a:cs typeface="B Nazanin" pitchFamily="2" charset="-78"/>
              </a:rPr>
              <a:t> </a:t>
            </a:r>
            <a:r>
              <a:rPr lang="ar-SA" dirty="0">
                <a:cs typeface="B Nazanin" pitchFamily="2" charset="-78"/>
              </a:rPr>
              <a:t>گ</a:t>
            </a:r>
            <a:r>
              <a:rPr lang="fa-IR" dirty="0">
                <a:cs typeface="B Nazanin" pitchFamily="2" charset="-78"/>
              </a:rPr>
              <a:t>فت </a:t>
            </a:r>
            <a:r>
              <a:rPr lang="ar-SA" dirty="0">
                <a:cs typeface="B Nazanin" pitchFamily="2" charset="-78"/>
              </a:rPr>
              <a:t> </a:t>
            </a:r>
            <a:r>
              <a:rPr lang="fa-IR" dirty="0">
                <a:solidFill>
                  <a:srgbClr val="FF0000"/>
                </a:solidFill>
                <a:cs typeface="B Nazanin" pitchFamily="2" charset="-78"/>
              </a:rPr>
              <a:t>دخترم</a:t>
            </a:r>
            <a:r>
              <a:rPr lang="ar-SA" dirty="0">
                <a:solidFill>
                  <a:srgbClr val="FF0000"/>
                </a:solidFill>
                <a:cs typeface="B Nazanin" pitchFamily="2" charset="-78"/>
              </a:rPr>
              <a:t> برو خودت را بکش که </a:t>
            </a:r>
            <a:r>
              <a:rPr lang="ar-SA" dirty="0">
                <a:cs typeface="B Nazanin" pitchFamily="2" charset="-78"/>
              </a:rPr>
              <a:t>از این ناراحتی رهایی یابی</a:t>
            </a:r>
            <a:r>
              <a:rPr lang="fa-IR" dirty="0">
                <a:cs typeface="B Nazanin" pitchFamily="2" charset="-78"/>
              </a:rPr>
              <a:t>.</a:t>
            </a:r>
          </a:p>
          <a:p>
            <a:pPr algn="just">
              <a:lnSpc>
                <a:spcPct val="170000"/>
              </a:lnSpc>
            </a:pPr>
            <a:r>
              <a:rPr lang="ar-SA" dirty="0">
                <a:solidFill>
                  <a:srgbClr val="FF0000"/>
                </a:solidFill>
                <a:cs typeface="B Nazanin" pitchFamily="2" charset="-78"/>
              </a:rPr>
              <a:t> مراجع</a:t>
            </a:r>
            <a:r>
              <a:rPr lang="fa-IR" dirty="0">
                <a:solidFill>
                  <a:srgbClr val="FF0000"/>
                </a:solidFill>
                <a:cs typeface="B Nazanin" pitchFamily="2" charset="-78"/>
              </a:rPr>
              <a:t> :</a:t>
            </a:r>
            <a:r>
              <a:rPr lang="ar-SA" dirty="0">
                <a:solidFill>
                  <a:srgbClr val="FF0000"/>
                </a:solidFill>
                <a:cs typeface="B Nazanin" pitchFamily="2" charset="-78"/>
              </a:rPr>
              <a:t> </a:t>
            </a:r>
            <a:r>
              <a:rPr lang="ar-SA" dirty="0">
                <a:cs typeface="B Nazanin" pitchFamily="2" charset="-78"/>
              </a:rPr>
              <a:t>نه مادر </a:t>
            </a:r>
            <a:r>
              <a:rPr lang="ar-SA" dirty="0">
                <a:solidFill>
                  <a:srgbClr val="FF0000"/>
                </a:solidFill>
                <a:cs typeface="B Nazanin" pitchFamily="2" charset="-78"/>
              </a:rPr>
              <a:t>مرا دلداری می</a:t>
            </a:r>
            <a:r>
              <a:rPr lang="fa-IR" dirty="0">
                <a:solidFill>
                  <a:srgbClr val="FF0000"/>
                </a:solidFill>
                <a:cs typeface="B Nazanin" pitchFamily="2" charset="-78"/>
              </a:rPr>
              <a:t> </a:t>
            </a:r>
            <a:r>
              <a:rPr lang="ar-SA" dirty="0">
                <a:solidFill>
                  <a:srgbClr val="FF0000"/>
                </a:solidFill>
                <a:cs typeface="B Nazanin" pitchFamily="2" charset="-78"/>
              </a:rPr>
              <a:t>داد مادرم خیلی منطقی </a:t>
            </a:r>
            <a:r>
              <a:rPr lang="ar-SA" dirty="0">
                <a:cs typeface="B Nazanin" pitchFamily="2" charset="-78"/>
              </a:rPr>
              <a:t>بود همیشه به من </a:t>
            </a:r>
            <a:r>
              <a:rPr lang="ar-SA" dirty="0">
                <a:solidFill>
                  <a:srgbClr val="FF0000"/>
                </a:solidFill>
                <a:cs typeface="B Nazanin" pitchFamily="2" charset="-78"/>
              </a:rPr>
              <a:t>می‌گفت  دنیا بالا و پایین داردفصل</a:t>
            </a:r>
            <a:r>
              <a:rPr lang="fa-IR" dirty="0">
                <a:solidFill>
                  <a:srgbClr val="FF0000"/>
                </a:solidFill>
                <a:cs typeface="B Nazanin" pitchFamily="2" charset="-78"/>
              </a:rPr>
              <a:t> </a:t>
            </a:r>
            <a:r>
              <a:rPr lang="ar-SA" dirty="0">
                <a:cs typeface="B Nazanin" pitchFamily="2" charset="-78"/>
              </a:rPr>
              <a:t>ها عوض می‌شو</a:t>
            </a:r>
            <a:r>
              <a:rPr lang="fa-IR" dirty="0">
                <a:cs typeface="B Nazanin" pitchFamily="2" charset="-78"/>
              </a:rPr>
              <a:t>ن</a:t>
            </a:r>
            <a:r>
              <a:rPr lang="ar-SA" dirty="0">
                <a:cs typeface="B Nazanin" pitchFamily="2" charset="-78"/>
              </a:rPr>
              <a:t>د یک موقع </a:t>
            </a:r>
            <a:r>
              <a:rPr lang="fa-IR" dirty="0">
                <a:cs typeface="B Nazanin" pitchFamily="2" charset="-78"/>
              </a:rPr>
              <a:t>پاییزه یه </a:t>
            </a:r>
            <a:r>
              <a:rPr lang="ar-SA" dirty="0">
                <a:cs typeface="B Nazanin" pitchFamily="2" charset="-78"/>
              </a:rPr>
              <a:t>موقع بهار می گفت </a:t>
            </a:r>
            <a:r>
              <a:rPr lang="ar-SA" dirty="0">
                <a:solidFill>
                  <a:srgbClr val="FF0000"/>
                </a:solidFill>
                <a:cs typeface="B Nazanin" pitchFamily="2" charset="-78"/>
              </a:rPr>
              <a:t>زندگی هر کسی یک </a:t>
            </a:r>
            <a:r>
              <a:rPr lang="fa-IR" dirty="0">
                <a:solidFill>
                  <a:srgbClr val="FF0000"/>
                </a:solidFill>
                <a:cs typeface="B Nazanin" pitchFamily="2" charset="-78"/>
              </a:rPr>
              <a:t>آغازی </a:t>
            </a:r>
            <a:r>
              <a:rPr lang="ar-SA" dirty="0">
                <a:cs typeface="B Nazanin" pitchFamily="2" charset="-78"/>
              </a:rPr>
              <a:t>دارد و یک پایان مطمئن هستم اگر پدرم فوت می‌کرد مادرم این حرف‌ها را به من می‌گفت </a:t>
            </a:r>
            <a:r>
              <a:rPr lang="ar-SA" dirty="0">
                <a:solidFill>
                  <a:srgbClr val="FF0000"/>
                </a:solidFill>
                <a:cs typeface="B Nazanin" pitchFamily="2" charset="-78"/>
              </a:rPr>
              <a:t>کنارت هستم پیش تو هستم من نمی‌گذارم </a:t>
            </a:r>
            <a:r>
              <a:rPr lang="ar-SA" dirty="0">
                <a:cs typeface="B Nazanin" pitchFamily="2" charset="-78"/>
              </a:rPr>
              <a:t>تو تنها باشید روانشناس </a:t>
            </a:r>
            <a:r>
              <a:rPr lang="fa-IR" dirty="0">
                <a:cs typeface="B Nazanin" pitchFamily="2" charset="-78"/>
              </a:rPr>
              <a:t>: </a:t>
            </a:r>
            <a:r>
              <a:rPr lang="ar-SA" dirty="0">
                <a:cs typeface="B Nazanin" pitchFamily="2" charset="-78"/>
              </a:rPr>
              <a:t>چون تو برایش مهم بودی</a:t>
            </a:r>
            <a:endParaRPr lang="en-US" dirty="0">
              <a:cs typeface="B Nazanin" pitchFamily="2" charset="-78"/>
            </a:endParaRPr>
          </a:p>
          <a:p>
            <a:pPr algn="just">
              <a:lnSpc>
                <a:spcPct val="170000"/>
              </a:lnSpc>
            </a:pPr>
            <a:r>
              <a:rPr lang="ar-SA" dirty="0">
                <a:cs typeface="B Nazanin" pitchFamily="2" charset="-78"/>
              </a:rPr>
              <a:t>مراجع</a:t>
            </a:r>
            <a:r>
              <a:rPr lang="fa-IR" dirty="0">
                <a:cs typeface="B Nazanin" pitchFamily="2" charset="-78"/>
              </a:rPr>
              <a:t> : </a:t>
            </a:r>
            <a:r>
              <a:rPr lang="ar-SA" dirty="0">
                <a:cs typeface="B Nazanin" pitchFamily="2" charset="-78"/>
              </a:rPr>
              <a:t>اما  مادرم همه دنیای من بود</a:t>
            </a:r>
            <a:endParaRPr lang="fa-IR" dirty="0">
              <a:cs typeface="B Nazanin" pitchFamily="2" charset="-78"/>
            </a:endParaRPr>
          </a:p>
          <a:p>
            <a:pPr algn="just">
              <a:lnSpc>
                <a:spcPct val="170000"/>
              </a:lnSpc>
            </a:pPr>
            <a:endParaRPr lang="fa-IR" dirty="0">
              <a:cs typeface="B Nazanin" pitchFamily="2" charset="-78"/>
            </a:endParaRPr>
          </a:p>
          <a:p>
            <a:pPr algn="just">
              <a:lnSpc>
                <a:spcPct val="170000"/>
              </a:lnSpc>
            </a:pPr>
            <a:endParaRPr lang="fa-IR" dirty="0">
              <a:cs typeface="B Nazanin" pitchFamily="2" charset="-78"/>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427168" cy="778098"/>
          </a:xfrm>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052736"/>
            <a:ext cx="8147248" cy="5688632"/>
          </a:xfrm>
        </p:spPr>
        <p:txBody>
          <a:bodyPr>
            <a:normAutofit fontScale="92500"/>
          </a:bodyPr>
          <a:lstStyle/>
          <a:p>
            <a:pPr algn="just">
              <a:lnSpc>
                <a:spcPct val="170000"/>
              </a:lnSpc>
            </a:pPr>
            <a:r>
              <a:rPr lang="ar-SA" b="1" u="sng" dirty="0">
                <a:solidFill>
                  <a:srgbClr val="FF0000"/>
                </a:solidFill>
                <a:cs typeface="B Nazanin" pitchFamily="2" charset="-78"/>
              </a:rPr>
              <a:t>روانشناس </a:t>
            </a:r>
            <a:r>
              <a:rPr lang="fa-IR" b="1" u="sng" dirty="0">
                <a:solidFill>
                  <a:srgbClr val="FF0000"/>
                </a:solidFill>
                <a:cs typeface="B Nazanin" pitchFamily="2" charset="-78"/>
              </a:rPr>
              <a:t>: </a:t>
            </a:r>
            <a:r>
              <a:rPr lang="ar-SA" b="1" dirty="0">
                <a:cs typeface="B Nazanin" pitchFamily="2" charset="-78"/>
              </a:rPr>
              <a:t>چون تو </a:t>
            </a:r>
            <a:r>
              <a:rPr lang="ar-SA" b="1" dirty="0">
                <a:solidFill>
                  <a:srgbClr val="FF0000"/>
                </a:solidFill>
                <a:cs typeface="B Nazanin" pitchFamily="2" charset="-78"/>
              </a:rPr>
              <a:t>برایش مهم بود</a:t>
            </a:r>
            <a:r>
              <a:rPr lang="fa-IR" b="1" dirty="0">
                <a:solidFill>
                  <a:srgbClr val="FF0000"/>
                </a:solidFill>
                <a:cs typeface="B Nazanin" pitchFamily="2" charset="-78"/>
              </a:rPr>
              <a:t>ی</a:t>
            </a:r>
            <a:r>
              <a:rPr lang="ar-SA" b="1" dirty="0">
                <a:cs typeface="B Nazanin" pitchFamily="2" charset="-78"/>
              </a:rPr>
              <a:t> اما مادرت حالا </a:t>
            </a:r>
            <a:r>
              <a:rPr lang="ar-SA" b="1" dirty="0">
                <a:solidFill>
                  <a:srgbClr val="FF0000"/>
                </a:solidFill>
                <a:cs typeface="B Nazanin" pitchFamily="2" charset="-78"/>
              </a:rPr>
              <a:t>حضور ندارد </a:t>
            </a:r>
            <a:r>
              <a:rPr lang="ar-SA" b="1" dirty="0">
                <a:cs typeface="B Nazanin" pitchFamily="2" charset="-78"/>
              </a:rPr>
              <a:t>و می دانیم احساسات تو را متوجه می شود </a:t>
            </a:r>
            <a:r>
              <a:rPr lang="ar-SA" b="1" u="sng" dirty="0">
                <a:cs typeface="B Nazanin" pitchFamily="2" charset="-78"/>
              </a:rPr>
              <a:t>فکر می کنید از اینکه تو به این افکار فکر </a:t>
            </a:r>
            <a:r>
              <a:rPr lang="ar-SA" b="1" dirty="0">
                <a:cs typeface="B Nazanin" pitchFamily="2" charset="-78"/>
              </a:rPr>
              <a:t>می‌کنیم و از اینکه اینقدر ناراحت هستی چه </a:t>
            </a:r>
            <a:r>
              <a:rPr lang="ar-SA" b="1" u="sng" dirty="0">
                <a:cs typeface="B Nazanin" pitchFamily="2" charset="-78"/>
              </a:rPr>
              <a:t>احساسی دارد</a:t>
            </a:r>
            <a:r>
              <a:rPr lang="fa-IR" b="1" dirty="0">
                <a:cs typeface="B Nazanin" pitchFamily="2" charset="-78"/>
              </a:rPr>
              <a:t>؟</a:t>
            </a:r>
            <a:r>
              <a:rPr lang="ar-SA" b="1" dirty="0">
                <a:cs typeface="B Nazanin" pitchFamily="2" charset="-78"/>
              </a:rPr>
              <a:t> </a:t>
            </a:r>
            <a:endParaRPr lang="fa-IR" b="1" dirty="0">
              <a:cs typeface="B Nazanin" pitchFamily="2" charset="-78"/>
            </a:endParaRPr>
          </a:p>
          <a:p>
            <a:pPr algn="just">
              <a:lnSpc>
                <a:spcPct val="170000"/>
              </a:lnSpc>
            </a:pPr>
            <a:r>
              <a:rPr lang="ar-SA" b="1" u="sng" dirty="0">
                <a:solidFill>
                  <a:srgbClr val="FF0000"/>
                </a:solidFill>
                <a:cs typeface="B Nazanin" pitchFamily="2" charset="-78"/>
              </a:rPr>
              <a:t>مراجع</a:t>
            </a:r>
            <a:r>
              <a:rPr lang="fa-IR" b="1" u="sng" dirty="0">
                <a:solidFill>
                  <a:srgbClr val="FF0000"/>
                </a:solidFill>
                <a:cs typeface="B Nazanin" pitchFamily="2" charset="-78"/>
              </a:rPr>
              <a:t>: </a:t>
            </a:r>
            <a:r>
              <a:rPr lang="ar-SA" b="1" u="sng" dirty="0">
                <a:solidFill>
                  <a:srgbClr val="FF0000"/>
                </a:solidFill>
                <a:cs typeface="B Nazanin" pitchFamily="2" charset="-78"/>
              </a:rPr>
              <a:t> </a:t>
            </a:r>
            <a:r>
              <a:rPr lang="ar-SA" b="1" dirty="0">
                <a:cs typeface="B Nazanin" pitchFamily="2" charset="-78"/>
              </a:rPr>
              <a:t>مطمئنم دارد</a:t>
            </a:r>
            <a:r>
              <a:rPr lang="ar-SA" b="1" u="sng" dirty="0">
                <a:solidFill>
                  <a:srgbClr val="FF0000"/>
                </a:solidFill>
                <a:cs typeface="B Nazanin" pitchFamily="2" charset="-78"/>
              </a:rPr>
              <a:t> گریه </a:t>
            </a:r>
            <a:r>
              <a:rPr lang="ar-SA" b="1" dirty="0">
                <a:cs typeface="B Nazanin" pitchFamily="2" charset="-78"/>
              </a:rPr>
              <a:t>می‌کند</a:t>
            </a:r>
            <a:endParaRPr lang="fa-IR" b="1" dirty="0">
              <a:cs typeface="B Nazanin" pitchFamily="2" charset="-78"/>
            </a:endParaRPr>
          </a:p>
          <a:p>
            <a:pPr algn="just">
              <a:lnSpc>
                <a:spcPct val="170000"/>
              </a:lnSpc>
            </a:pPr>
            <a:r>
              <a:rPr lang="ar-SA" b="1" dirty="0">
                <a:cs typeface="B Nazanin" pitchFamily="2" charset="-78"/>
              </a:rPr>
              <a:t> </a:t>
            </a:r>
            <a:r>
              <a:rPr lang="ar-SA" b="1" u="sng" dirty="0">
                <a:solidFill>
                  <a:srgbClr val="FF0000"/>
                </a:solidFill>
                <a:cs typeface="B Nazanin" pitchFamily="2" charset="-78"/>
              </a:rPr>
              <a:t>روانشناس</a:t>
            </a:r>
            <a:r>
              <a:rPr lang="fa-IR" b="1" u="sng" dirty="0">
                <a:solidFill>
                  <a:srgbClr val="FF0000"/>
                </a:solidFill>
                <a:cs typeface="B Nazanin" pitchFamily="2" charset="-78"/>
              </a:rPr>
              <a:t>: </a:t>
            </a:r>
            <a:r>
              <a:rPr lang="ar-SA" b="1" u="sng" dirty="0">
                <a:solidFill>
                  <a:srgbClr val="FF0000"/>
                </a:solidFill>
                <a:cs typeface="B Nazanin" pitchFamily="2" charset="-78"/>
              </a:rPr>
              <a:t> </a:t>
            </a:r>
            <a:r>
              <a:rPr lang="ar-SA" b="1" dirty="0">
                <a:cs typeface="B Nazanin" pitchFamily="2" charset="-78"/>
              </a:rPr>
              <a:t>اگر تو به خودت </a:t>
            </a:r>
            <a:r>
              <a:rPr lang="ar-SA" b="1" dirty="0">
                <a:solidFill>
                  <a:srgbClr val="FF0000"/>
                </a:solidFill>
                <a:cs typeface="B Nazanin" pitchFamily="2" charset="-78"/>
              </a:rPr>
              <a:t>آسیب برسانید </a:t>
            </a:r>
            <a:r>
              <a:rPr lang="ar-SA" b="1" dirty="0">
                <a:cs typeface="B Nazanin" pitchFamily="2" charset="-78"/>
              </a:rPr>
              <a:t>و در آن دنیا او را ببینید و از اینکه تو این کار را کردی </a:t>
            </a:r>
            <a:r>
              <a:rPr lang="ar-SA" b="1" u="sng" dirty="0">
                <a:solidFill>
                  <a:srgbClr val="FF0000"/>
                </a:solidFill>
                <a:cs typeface="B Nazanin" pitchFamily="2" charset="-78"/>
              </a:rPr>
              <a:t>آیا احساس خوبی </a:t>
            </a:r>
            <a:r>
              <a:rPr lang="ar-SA" b="1" dirty="0">
                <a:cs typeface="B Nazanin" pitchFamily="2" charset="-78"/>
              </a:rPr>
              <a:t>پیدا می‌کند </a:t>
            </a:r>
            <a:r>
              <a:rPr lang="fa-IR" b="1" dirty="0">
                <a:cs typeface="B Nazanin" pitchFamily="2" charset="-78"/>
              </a:rPr>
              <a:t>.</a:t>
            </a:r>
          </a:p>
          <a:p>
            <a:pPr algn="just">
              <a:lnSpc>
                <a:spcPct val="170000"/>
              </a:lnSpc>
            </a:pPr>
            <a:r>
              <a:rPr lang="ar-SA" b="1" u="sng" dirty="0">
                <a:solidFill>
                  <a:srgbClr val="FF0000"/>
                </a:solidFill>
                <a:cs typeface="B Nazanin" pitchFamily="2" charset="-78"/>
              </a:rPr>
              <a:t>مراجع</a:t>
            </a:r>
            <a:r>
              <a:rPr lang="fa-IR" b="1" u="sng" dirty="0">
                <a:solidFill>
                  <a:srgbClr val="FF0000"/>
                </a:solidFill>
                <a:cs typeface="B Nazanin" pitchFamily="2" charset="-78"/>
              </a:rPr>
              <a:t>: </a:t>
            </a:r>
            <a:r>
              <a:rPr lang="ar-SA" b="1" u="sng" dirty="0">
                <a:solidFill>
                  <a:srgbClr val="FF0000"/>
                </a:solidFill>
                <a:cs typeface="B Nazanin" pitchFamily="2" charset="-78"/>
              </a:rPr>
              <a:t> </a:t>
            </a:r>
            <a:r>
              <a:rPr lang="ar-SA" b="1" dirty="0">
                <a:cs typeface="B Nazanin" pitchFamily="2" charset="-78"/>
              </a:rPr>
              <a:t>حتماً </a:t>
            </a:r>
            <a:r>
              <a:rPr lang="ar-SA" b="1" u="sng" dirty="0">
                <a:solidFill>
                  <a:srgbClr val="FF0000"/>
                </a:solidFill>
                <a:cs typeface="B Nazanin" pitchFamily="2" charset="-78"/>
              </a:rPr>
              <a:t>روحش در عذاب </a:t>
            </a:r>
            <a:r>
              <a:rPr lang="ar-SA" b="1" dirty="0">
                <a:cs typeface="B Nazanin" pitchFamily="2" charset="-78"/>
              </a:rPr>
              <a:t>خواهد بود </a:t>
            </a:r>
            <a:r>
              <a:rPr lang="fa-IR" b="1" dirty="0">
                <a:cs typeface="B Nazanin" pitchFamily="2" charset="-78"/>
              </a:rPr>
              <a:t>.</a:t>
            </a:r>
          </a:p>
          <a:p>
            <a:pPr algn="just">
              <a:lnSpc>
                <a:spcPct val="170000"/>
              </a:lnSpc>
            </a:pPr>
            <a:r>
              <a:rPr lang="ar-SA" b="1" u="sng" dirty="0">
                <a:solidFill>
                  <a:srgbClr val="FF0000"/>
                </a:solidFill>
                <a:cs typeface="B Nazanin" pitchFamily="2" charset="-78"/>
              </a:rPr>
              <a:t>روانشناس</a:t>
            </a:r>
            <a:r>
              <a:rPr lang="ar-SA" b="1" dirty="0">
                <a:cs typeface="B Nazanin" pitchFamily="2" charset="-78"/>
              </a:rPr>
              <a:t> </a:t>
            </a:r>
            <a:r>
              <a:rPr lang="fa-IR" b="1" dirty="0">
                <a:cs typeface="B Nazanin" pitchFamily="2" charset="-78"/>
              </a:rPr>
              <a:t>: </a:t>
            </a:r>
            <a:r>
              <a:rPr lang="ar-SA" b="1" dirty="0">
                <a:cs typeface="B Nazanin" pitchFamily="2" charset="-78"/>
              </a:rPr>
              <a:t>ممکنه این اتفاق بیفتد و روح او در عذاب باشد بله </a:t>
            </a:r>
            <a:endParaRPr lang="fa-IR" b="1" dirty="0">
              <a:cs typeface="B Nazanin" pitchFamily="2" charset="-78"/>
            </a:endParaRPr>
          </a:p>
          <a:p>
            <a:pPr algn="just">
              <a:lnSpc>
                <a:spcPct val="170000"/>
              </a:lnSpc>
            </a:pPr>
            <a:r>
              <a:rPr lang="ar-SA" b="1" u="sng" dirty="0">
                <a:solidFill>
                  <a:srgbClr val="FF0000"/>
                </a:solidFill>
                <a:cs typeface="B Nazanin" pitchFamily="2" charset="-78"/>
              </a:rPr>
              <a:t>مراجع </a:t>
            </a:r>
            <a:r>
              <a:rPr lang="fa-IR" b="1" u="sng" dirty="0">
                <a:solidFill>
                  <a:srgbClr val="FF0000"/>
                </a:solidFill>
                <a:cs typeface="B Nazanin" pitchFamily="2" charset="-78"/>
              </a:rPr>
              <a:t>:</a:t>
            </a:r>
            <a:r>
              <a:rPr lang="fa-IR" b="1" dirty="0">
                <a:cs typeface="B Nazanin" pitchFamily="2" charset="-78"/>
              </a:rPr>
              <a:t>ولی </a:t>
            </a:r>
            <a:r>
              <a:rPr lang="ar-SA" b="1" dirty="0">
                <a:cs typeface="B Nazanin" pitchFamily="2" charset="-78"/>
              </a:rPr>
              <a:t>من نمی‌خواهم زنده باشم من این زندگی را نمی</a:t>
            </a:r>
            <a:r>
              <a:rPr lang="fa-IR" b="1" dirty="0">
                <a:cs typeface="B Nazanin" pitchFamily="2" charset="-78"/>
              </a:rPr>
              <a:t> </a:t>
            </a:r>
            <a:r>
              <a:rPr lang="ar-SA" b="1" dirty="0">
                <a:cs typeface="B Nazanin" pitchFamily="2" charset="-78"/>
              </a:rPr>
              <a:t>خواهم</a:t>
            </a:r>
            <a:r>
              <a:rPr lang="fa-IR" b="1" dirty="0">
                <a:cs typeface="B Nazanin" pitchFamily="2" charset="-78"/>
              </a:rPr>
              <a:t>.</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dirty="0">
                <a:cs typeface="B Nazanin" pitchFamily="2" charset="-78"/>
              </a:rPr>
            </a:br>
            <a:r>
              <a:rPr lang="ar-SA" sz="3200" b="1" dirty="0">
                <a:cs typeface="B Nazanin" pitchFamily="2" charset="-78"/>
              </a:rPr>
              <a:t>اجرای گام اول</a:t>
            </a:r>
            <a:r>
              <a:rPr lang="fa-IR" sz="3200" b="1" dirty="0">
                <a:cs typeface="B Nazanin" pitchFamily="2" charset="-78"/>
              </a:rPr>
              <a:t>: </a:t>
            </a:r>
            <a:br>
              <a:rPr lang="fa-IR" sz="32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p:txBody>
          <a:bodyPr>
            <a:normAutofit fontScale="85000" lnSpcReduction="10000"/>
          </a:bodyPr>
          <a:lstStyle/>
          <a:p>
            <a:pPr algn="just">
              <a:lnSpc>
                <a:spcPct val="170000"/>
              </a:lnSpc>
            </a:pPr>
            <a:r>
              <a:rPr lang="ar-SA" b="1" dirty="0">
                <a:cs typeface="B Nazanin" pitchFamily="2" charset="-78"/>
              </a:rPr>
              <a:t> </a:t>
            </a:r>
            <a:r>
              <a:rPr lang="ar-SA" b="1" u="sng" dirty="0">
                <a:solidFill>
                  <a:srgbClr val="FF0000"/>
                </a:solidFill>
                <a:cs typeface="B Nazanin" pitchFamily="2" charset="-78"/>
              </a:rPr>
              <a:t>روانشناس </a:t>
            </a:r>
            <a:r>
              <a:rPr lang="fa-IR" b="1" u="sng" dirty="0">
                <a:solidFill>
                  <a:srgbClr val="FF0000"/>
                </a:solidFill>
                <a:cs typeface="B Nazanin" pitchFamily="2" charset="-78"/>
              </a:rPr>
              <a:t>:</a:t>
            </a:r>
            <a:r>
              <a:rPr lang="fa-IR" b="1" dirty="0">
                <a:cs typeface="B Nazanin" pitchFamily="2" charset="-78"/>
              </a:rPr>
              <a:t> </a:t>
            </a:r>
            <a:r>
              <a:rPr lang="ar-SA" b="1" dirty="0">
                <a:cs typeface="B Nazanin" pitchFamily="2" charset="-78"/>
              </a:rPr>
              <a:t>می دانم الان حال </a:t>
            </a:r>
            <a:r>
              <a:rPr lang="fa-IR" b="1" dirty="0">
                <a:cs typeface="B Nazanin" pitchFamily="2" charset="-78"/>
              </a:rPr>
              <a:t>تو </a:t>
            </a:r>
            <a:r>
              <a:rPr lang="ar-SA" b="1" dirty="0">
                <a:cs typeface="B Nazanin" pitchFamily="2" charset="-78"/>
              </a:rPr>
              <a:t>خوب</a:t>
            </a:r>
            <a:r>
              <a:rPr lang="fa-IR" b="1" dirty="0">
                <a:cs typeface="B Nazanin" pitchFamily="2" charset="-78"/>
              </a:rPr>
              <a:t> </a:t>
            </a:r>
            <a:r>
              <a:rPr lang="ar-SA" b="1" dirty="0">
                <a:cs typeface="B Nazanin" pitchFamily="2" charset="-78"/>
              </a:rPr>
              <a:t> نیست الان </a:t>
            </a:r>
            <a:r>
              <a:rPr lang="fa-IR" b="1" dirty="0">
                <a:cs typeface="B Nazanin" pitchFamily="2" charset="-78"/>
              </a:rPr>
              <a:t> </a:t>
            </a:r>
            <a:r>
              <a:rPr lang="ar-SA" b="1" dirty="0">
                <a:cs typeface="B Nazanin" pitchFamily="2" charset="-78"/>
              </a:rPr>
              <a:t>دوست دار</a:t>
            </a:r>
            <a:r>
              <a:rPr lang="fa-IR" b="1" dirty="0">
                <a:cs typeface="B Nazanin" pitchFamily="2" charset="-78"/>
              </a:rPr>
              <a:t>ی</a:t>
            </a:r>
            <a:r>
              <a:rPr lang="ar-SA" b="1" dirty="0">
                <a:cs typeface="B Nazanin" pitchFamily="2" charset="-78"/>
              </a:rPr>
              <a:t> برو</a:t>
            </a:r>
            <a:r>
              <a:rPr lang="fa-IR" b="1" dirty="0">
                <a:cs typeface="B Nazanin" pitchFamily="2" charset="-78"/>
              </a:rPr>
              <a:t>ی </a:t>
            </a:r>
            <a:r>
              <a:rPr lang="ar-SA" b="1" dirty="0">
                <a:solidFill>
                  <a:srgbClr val="FF0000"/>
                </a:solidFill>
                <a:cs typeface="B Nazanin" pitchFamily="2" charset="-78"/>
              </a:rPr>
              <a:t>لبه پنجره </a:t>
            </a:r>
            <a:r>
              <a:rPr lang="fa-IR" b="1" dirty="0">
                <a:solidFill>
                  <a:srgbClr val="FF0000"/>
                </a:solidFill>
                <a:cs typeface="B Nazanin" pitchFamily="2" charset="-78"/>
              </a:rPr>
              <a:t>بری </a:t>
            </a:r>
            <a:r>
              <a:rPr lang="ar-SA" b="1" dirty="0">
                <a:solidFill>
                  <a:srgbClr val="FF0000"/>
                </a:solidFill>
                <a:cs typeface="B Nazanin" pitchFamily="2" charset="-78"/>
              </a:rPr>
              <a:t>و خود</a:t>
            </a:r>
            <a:r>
              <a:rPr lang="fa-IR" b="1" dirty="0">
                <a:solidFill>
                  <a:srgbClr val="FF0000"/>
                </a:solidFill>
                <a:cs typeface="B Nazanin" pitchFamily="2" charset="-78"/>
              </a:rPr>
              <a:t>ت</a:t>
            </a:r>
            <a:r>
              <a:rPr lang="ar-SA" b="1" dirty="0">
                <a:solidFill>
                  <a:srgbClr val="FF0000"/>
                </a:solidFill>
                <a:cs typeface="B Nazanin" pitchFamily="2" charset="-78"/>
              </a:rPr>
              <a:t> را </a:t>
            </a:r>
            <a:r>
              <a:rPr lang="fa-IR" b="1" dirty="0">
                <a:solidFill>
                  <a:srgbClr val="FF0000"/>
                </a:solidFill>
                <a:cs typeface="B Nazanin" pitchFamily="2" charset="-78"/>
              </a:rPr>
              <a:t> </a:t>
            </a:r>
            <a:r>
              <a:rPr lang="ar-SA" b="1" dirty="0">
                <a:solidFill>
                  <a:srgbClr val="FF0000"/>
                </a:solidFill>
                <a:cs typeface="B Nazanin" pitchFamily="2" charset="-78"/>
              </a:rPr>
              <a:t>به پایین </a:t>
            </a:r>
            <a:r>
              <a:rPr lang="ar-SA" b="1" dirty="0">
                <a:cs typeface="B Nazanin" pitchFamily="2" charset="-78"/>
              </a:rPr>
              <a:t>بینداز</a:t>
            </a:r>
            <a:r>
              <a:rPr lang="fa-IR" b="1" dirty="0">
                <a:cs typeface="B Nazanin" pitchFamily="2" charset="-78"/>
              </a:rPr>
              <a:t>ی </a:t>
            </a:r>
            <a:r>
              <a:rPr lang="ar-SA" b="1" dirty="0">
                <a:cs typeface="B Nazanin" pitchFamily="2" charset="-78"/>
              </a:rPr>
              <a:t>فقط دوست دار</a:t>
            </a:r>
            <a:r>
              <a:rPr lang="fa-IR" b="1" dirty="0">
                <a:cs typeface="B Nazanin" pitchFamily="2" charset="-78"/>
              </a:rPr>
              <a:t>ی</a:t>
            </a:r>
            <a:r>
              <a:rPr lang="ar-SA" b="1" dirty="0">
                <a:cs typeface="B Nazanin" pitchFamily="2" charset="-78"/>
              </a:rPr>
              <a:t> </a:t>
            </a:r>
            <a:r>
              <a:rPr lang="ar-SA" b="1" u="sng" dirty="0">
                <a:solidFill>
                  <a:srgbClr val="FF0000"/>
                </a:solidFill>
                <a:cs typeface="B Nazanin" pitchFamily="2" charset="-78"/>
              </a:rPr>
              <a:t>ناراحتی ا</a:t>
            </a:r>
            <a:r>
              <a:rPr lang="fa-IR" b="1" u="sng" dirty="0">
                <a:solidFill>
                  <a:srgbClr val="FF0000"/>
                </a:solidFill>
                <a:cs typeface="B Nazanin" pitchFamily="2" charset="-78"/>
              </a:rPr>
              <a:t>ت</a:t>
            </a:r>
            <a:r>
              <a:rPr lang="ar-SA" b="1" u="sng" dirty="0">
                <a:solidFill>
                  <a:srgbClr val="FF0000"/>
                </a:solidFill>
                <a:cs typeface="B Nazanin" pitchFamily="2" charset="-78"/>
              </a:rPr>
              <a:t> تمام بشود </a:t>
            </a:r>
            <a:r>
              <a:rPr lang="ar-SA" b="1" dirty="0">
                <a:cs typeface="B Nazanin" pitchFamily="2" charset="-78"/>
              </a:rPr>
              <a:t>رنجی که الان می</a:t>
            </a:r>
            <a:r>
              <a:rPr lang="fa-IR" b="1" dirty="0">
                <a:cs typeface="B Nazanin" pitchFamily="2" charset="-78"/>
              </a:rPr>
              <a:t> </a:t>
            </a:r>
            <a:r>
              <a:rPr lang="ar-SA" b="1" dirty="0">
                <a:cs typeface="B Nazanin" pitchFamily="2" charset="-78"/>
              </a:rPr>
              <a:t>کشی خیلی مهم است </a:t>
            </a:r>
            <a:r>
              <a:rPr lang="fa-IR" b="1" dirty="0">
                <a:cs typeface="B Nazanin" pitchFamily="2" charset="-78"/>
              </a:rPr>
              <a:t>ومی خواهی </a:t>
            </a:r>
            <a:r>
              <a:rPr lang="ar-SA" b="1" dirty="0">
                <a:cs typeface="B Nazanin" pitchFamily="2" charset="-78"/>
              </a:rPr>
              <a:t>همین الان یک کاری بکنی اما قرار نیست </a:t>
            </a:r>
            <a:r>
              <a:rPr lang="ar-SA" b="1" u="sng" dirty="0">
                <a:cs typeface="B Nazanin" pitchFamily="2" charset="-78"/>
              </a:rPr>
              <a:t>مادرت را فراموش کنی </a:t>
            </a:r>
            <a:r>
              <a:rPr lang="ar-SA" b="1" dirty="0">
                <a:cs typeface="B Nazanin" pitchFamily="2" charset="-78"/>
              </a:rPr>
              <a:t>قرار نیست </a:t>
            </a:r>
            <a:r>
              <a:rPr lang="ar-SA" b="1" u="sng" dirty="0">
                <a:solidFill>
                  <a:srgbClr val="FF0000"/>
                </a:solidFill>
                <a:cs typeface="B Nazanin" pitchFamily="2" charset="-78"/>
              </a:rPr>
              <a:t>غم از دست دادن مادر</a:t>
            </a:r>
            <a:r>
              <a:rPr lang="fa-IR" b="1" u="sng" dirty="0">
                <a:solidFill>
                  <a:srgbClr val="FF0000"/>
                </a:solidFill>
                <a:cs typeface="B Nazanin" pitchFamily="2" charset="-78"/>
              </a:rPr>
              <a:t>ت </a:t>
            </a:r>
            <a:r>
              <a:rPr lang="ar-SA" b="1" dirty="0">
                <a:cs typeface="B Nazanin" pitchFamily="2" charset="-78"/>
              </a:rPr>
              <a:t>را پشت سر بگذارید من </a:t>
            </a:r>
            <a:r>
              <a:rPr lang="fa-IR" b="1" dirty="0">
                <a:cs typeface="B Nazanin" pitchFamily="2" charset="-78"/>
              </a:rPr>
              <a:t>ن</a:t>
            </a:r>
            <a:r>
              <a:rPr lang="ar-SA" b="1" dirty="0">
                <a:cs typeface="B Nazanin" pitchFamily="2" charset="-78"/>
              </a:rPr>
              <a:t>می خواهم این کار را بکنم تو اینجا </a:t>
            </a:r>
            <a:r>
              <a:rPr lang="ar-SA" b="1" u="sng" dirty="0">
                <a:solidFill>
                  <a:srgbClr val="FF0000"/>
                </a:solidFill>
                <a:cs typeface="B Nazanin" pitchFamily="2" charset="-78"/>
              </a:rPr>
              <a:t>نیامد</a:t>
            </a:r>
            <a:r>
              <a:rPr lang="fa-IR" b="1" u="sng" dirty="0">
                <a:solidFill>
                  <a:srgbClr val="FF0000"/>
                </a:solidFill>
                <a:cs typeface="B Nazanin" pitchFamily="2" charset="-78"/>
              </a:rPr>
              <a:t>ی</a:t>
            </a:r>
            <a:r>
              <a:rPr lang="ar-SA" b="1" u="sng" dirty="0">
                <a:solidFill>
                  <a:srgbClr val="FF0000"/>
                </a:solidFill>
                <a:cs typeface="B Nazanin" pitchFamily="2" charset="-78"/>
              </a:rPr>
              <a:t> که من با تو حرف بزنم </a:t>
            </a:r>
            <a:r>
              <a:rPr lang="ar-SA" b="1" dirty="0">
                <a:cs typeface="B Nazanin" pitchFamily="2" charset="-78"/>
              </a:rPr>
              <a:t>که مادرت را </a:t>
            </a:r>
            <a:r>
              <a:rPr lang="ar-SA" b="1" dirty="0">
                <a:solidFill>
                  <a:srgbClr val="FF0000"/>
                </a:solidFill>
                <a:cs typeface="B Nazanin" pitchFamily="2" charset="-78"/>
              </a:rPr>
              <a:t>فراموش کنید </a:t>
            </a:r>
            <a:r>
              <a:rPr lang="ar-SA" b="1" dirty="0">
                <a:cs typeface="B Nazanin" pitchFamily="2" charset="-78"/>
              </a:rPr>
              <a:t>قرار نیست این </a:t>
            </a:r>
            <a:r>
              <a:rPr lang="ar-SA" b="1" dirty="0"/>
              <a:t>اتفاق بیفتد تو اینجا نیامد</a:t>
            </a:r>
            <a:r>
              <a:rPr lang="fa-IR" b="1" dirty="0"/>
              <a:t>ی</a:t>
            </a:r>
            <a:r>
              <a:rPr lang="ar-SA" b="1" dirty="0"/>
              <a:t> که من به تو بگویم </a:t>
            </a:r>
            <a:r>
              <a:rPr lang="ar-SA" b="1" dirty="0">
                <a:solidFill>
                  <a:srgbClr val="FF0000"/>
                </a:solidFill>
              </a:rPr>
              <a:t>غمگین نباش ناراحت نباش </a:t>
            </a:r>
            <a:r>
              <a:rPr lang="ar-SA" b="1" dirty="0"/>
              <a:t>اصلاً اتفاق</a:t>
            </a:r>
            <a:r>
              <a:rPr lang="fa-IR" b="1" dirty="0"/>
              <a:t>ا</a:t>
            </a:r>
            <a:r>
              <a:rPr lang="ar-SA" b="1" dirty="0"/>
              <a:t> می‌خواهم کسانی که بیرون نشستند و عمه و بابای تو هست</a:t>
            </a:r>
            <a:r>
              <a:rPr lang="fa-IR" b="1" dirty="0"/>
              <a:t>ند </a:t>
            </a:r>
            <a:r>
              <a:rPr lang="ar-SA" b="1" dirty="0"/>
              <a:t>می خوام بهشون بگویم که تو حق داری ناراحت باشی حق داری سر خاک مادر ت</a:t>
            </a:r>
            <a:r>
              <a:rPr lang="fa-IR" b="1" dirty="0"/>
              <a:t> </a:t>
            </a:r>
            <a:r>
              <a:rPr lang="ar-SA" b="1" dirty="0"/>
              <a:t>ب</a:t>
            </a:r>
            <a:r>
              <a:rPr lang="fa-IR" b="1" dirty="0"/>
              <a:t>ر</a:t>
            </a:r>
            <a:r>
              <a:rPr lang="ar-SA" b="1" dirty="0"/>
              <a:t>وی </a:t>
            </a:r>
            <a:r>
              <a:rPr lang="fa-IR" b="1" dirty="0"/>
              <a:t>حتی</a:t>
            </a:r>
            <a:r>
              <a:rPr lang="ar-SA" b="1" dirty="0"/>
              <a:t> گریه کنی</a:t>
            </a:r>
            <a:r>
              <a:rPr lang="fa-IR" b="1" dirty="0"/>
              <a:t>( تکنیک درگیری</a:t>
            </a:r>
            <a:r>
              <a:rPr lang="fa-IR" b="1" u="sng" dirty="0">
                <a:solidFill>
                  <a:srgbClr val="FF0000"/>
                </a:solidFill>
              </a:rPr>
              <a:t> هیجانی </a:t>
            </a:r>
            <a:r>
              <a:rPr lang="fa-IR" b="1" dirty="0"/>
              <a:t>)</a:t>
            </a:r>
            <a:endParaRPr lang="fa-IR" b="1" dirty="0">
              <a:cs typeface="B Nazanin" pitchFamily="2" charset="-78"/>
            </a:endParaRPr>
          </a:p>
          <a:p>
            <a:endParaRPr lang="fa-IR"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827640" cy="778098"/>
          </a:xfrm>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539552" y="1268760"/>
            <a:ext cx="7643192" cy="4968552"/>
          </a:xfrm>
        </p:spPr>
        <p:txBody>
          <a:bodyPr>
            <a:noAutofit/>
          </a:bodyPr>
          <a:lstStyle/>
          <a:p>
            <a:pPr algn="just">
              <a:lnSpc>
                <a:spcPct val="170000"/>
              </a:lnSpc>
            </a:pPr>
            <a:r>
              <a:rPr lang="fa-IR" sz="2000" b="1" dirty="0">
                <a:cs typeface="B Nazanin" pitchFamily="2" charset="-78"/>
              </a:rPr>
              <a:t>روانشناس : اما </a:t>
            </a:r>
            <a:r>
              <a:rPr lang="ar-SA" sz="2000" b="1" dirty="0">
                <a:cs typeface="B Nazanin" pitchFamily="2" charset="-78"/>
              </a:rPr>
              <a:t>به یک راهکار فکر می‌کنی و </a:t>
            </a:r>
            <a:r>
              <a:rPr lang="ar-SA" sz="2000" b="1" dirty="0">
                <a:solidFill>
                  <a:srgbClr val="FF0000"/>
                </a:solidFill>
                <a:cs typeface="B Nazanin" pitchFamily="2" charset="-78"/>
              </a:rPr>
              <a:t>می‌گویی </a:t>
            </a:r>
            <a:r>
              <a:rPr lang="fa-IR" sz="2000" b="1" dirty="0">
                <a:solidFill>
                  <a:srgbClr val="FF0000"/>
                </a:solidFill>
                <a:cs typeface="B Nazanin" pitchFamily="2" charset="-78"/>
              </a:rPr>
              <a:t> </a:t>
            </a:r>
            <a:r>
              <a:rPr lang="ar-SA" sz="2000" b="1" dirty="0">
                <a:solidFill>
                  <a:srgbClr val="FF0000"/>
                </a:solidFill>
                <a:cs typeface="B Nazanin" pitchFamily="2" charset="-78"/>
              </a:rPr>
              <a:t>من فقط این ناراحتی و </a:t>
            </a:r>
            <a:r>
              <a:rPr lang="fa-IR" sz="2000" b="1" dirty="0">
                <a:solidFill>
                  <a:srgbClr val="FF0000"/>
                </a:solidFill>
                <a:cs typeface="B Nazanin" pitchFamily="2" charset="-78"/>
              </a:rPr>
              <a:t>رنج </a:t>
            </a:r>
            <a:r>
              <a:rPr lang="ar-SA" sz="2000" b="1" dirty="0">
                <a:cs typeface="B Nazanin" pitchFamily="2" charset="-78"/>
              </a:rPr>
              <a:t>را زمانی می‌توانم پشت سر بگذارم </a:t>
            </a:r>
            <a:r>
              <a:rPr lang="fa-IR" sz="2000" b="1" dirty="0">
                <a:cs typeface="B Nazanin" pitchFamily="2" charset="-78"/>
              </a:rPr>
              <a:t> </a:t>
            </a:r>
            <a:r>
              <a:rPr lang="ar-SA" sz="2000" b="1" dirty="0">
                <a:cs typeface="B Nazanin" pitchFamily="2" charset="-78"/>
              </a:rPr>
              <a:t>که </a:t>
            </a:r>
            <a:r>
              <a:rPr lang="ar-SA" sz="2000" b="1" dirty="0">
                <a:solidFill>
                  <a:srgbClr val="FF0000"/>
                </a:solidFill>
                <a:cs typeface="B Nazanin" pitchFamily="2" charset="-78"/>
              </a:rPr>
              <a:t>خودم را بکشم </a:t>
            </a:r>
            <a:r>
              <a:rPr lang="ar-SA" sz="2000" b="1" dirty="0">
                <a:cs typeface="B Nazanin" pitchFamily="2" charset="-78"/>
              </a:rPr>
              <a:t>به نظرت راهکار دیگری وجود دارد</a:t>
            </a:r>
            <a:r>
              <a:rPr lang="fa-IR" sz="2000" b="1" dirty="0">
                <a:cs typeface="B Nazanin" pitchFamily="2" charset="-78"/>
              </a:rPr>
              <a:t>؟</a:t>
            </a:r>
          </a:p>
          <a:p>
            <a:pPr algn="just">
              <a:lnSpc>
                <a:spcPct val="170000"/>
              </a:lnSpc>
            </a:pPr>
            <a:r>
              <a:rPr lang="ar-SA" sz="2000" b="1" dirty="0">
                <a:cs typeface="B Nazanin" pitchFamily="2" charset="-78"/>
              </a:rPr>
              <a:t> مراجع</a:t>
            </a:r>
            <a:r>
              <a:rPr lang="fa-IR" sz="2000" b="1" dirty="0">
                <a:cs typeface="B Nazanin" pitchFamily="2" charset="-78"/>
              </a:rPr>
              <a:t> : </a:t>
            </a:r>
            <a:r>
              <a:rPr lang="ar-SA" sz="2000" b="1" dirty="0">
                <a:cs typeface="B Nazanin" pitchFamily="2" charset="-78"/>
              </a:rPr>
              <a:t>من فقط می خواهم مادرم را بغل کنم سر خاک چه کسی را بغل کنم اگر </a:t>
            </a:r>
            <a:r>
              <a:rPr lang="ar-SA" sz="2000" b="1" dirty="0">
                <a:solidFill>
                  <a:srgbClr val="FF0000"/>
                </a:solidFill>
                <a:cs typeface="B Nazanin" pitchFamily="2" charset="-78"/>
              </a:rPr>
              <a:t>می‌توانید مادرم را زنده کنید </a:t>
            </a:r>
            <a:r>
              <a:rPr lang="ar-SA" sz="2000" b="1" dirty="0">
                <a:cs typeface="B Nazanin" pitchFamily="2" charset="-78"/>
              </a:rPr>
              <a:t>همین الان </a:t>
            </a:r>
            <a:endParaRPr lang="fa-IR" sz="2000" b="1" dirty="0">
              <a:cs typeface="B Nazanin" pitchFamily="2" charset="-78"/>
            </a:endParaRPr>
          </a:p>
          <a:p>
            <a:pPr algn="just">
              <a:lnSpc>
                <a:spcPct val="170000"/>
              </a:lnSpc>
            </a:pPr>
            <a:r>
              <a:rPr lang="ar-SA" sz="2000" b="1" dirty="0">
                <a:cs typeface="B Nazanin" pitchFamily="2" charset="-78"/>
              </a:rPr>
              <a:t>روانشناس</a:t>
            </a:r>
            <a:r>
              <a:rPr lang="fa-IR" sz="2000" b="1" dirty="0">
                <a:cs typeface="B Nazanin" pitchFamily="2" charset="-78"/>
              </a:rPr>
              <a:t>:</a:t>
            </a:r>
            <a:r>
              <a:rPr lang="ar-SA" sz="2000" b="1" dirty="0">
                <a:cs typeface="B Nazanin" pitchFamily="2" charset="-78"/>
              </a:rPr>
              <a:t> من </a:t>
            </a:r>
            <a:r>
              <a:rPr lang="ar-SA" sz="2000" b="1" dirty="0">
                <a:solidFill>
                  <a:srgbClr val="FF0000"/>
                </a:solidFill>
                <a:cs typeface="B Nazanin" pitchFamily="2" charset="-78"/>
              </a:rPr>
              <a:t>نمی‌توانم این کار را بکنم و متاسفم </a:t>
            </a:r>
            <a:r>
              <a:rPr lang="fa-IR" sz="2000" b="1" dirty="0">
                <a:cs typeface="B Nazanin" pitchFamily="2" charset="-78"/>
              </a:rPr>
              <a:t>.</a:t>
            </a:r>
            <a:r>
              <a:rPr lang="ar-SA" sz="2000" b="1" dirty="0">
                <a:cs typeface="B Nazanin" pitchFamily="2" charset="-78"/>
              </a:rPr>
              <a:t>گرچه دوست دارم خیلی کمکت کنم </a:t>
            </a:r>
            <a:endParaRPr lang="fa-IR" sz="2000" b="1" dirty="0">
              <a:cs typeface="B Nazanin" pitchFamily="2" charset="-78"/>
            </a:endParaRPr>
          </a:p>
          <a:p>
            <a:pPr algn="just">
              <a:lnSpc>
                <a:spcPct val="170000"/>
              </a:lnSpc>
            </a:pPr>
            <a:r>
              <a:rPr lang="fa-IR" sz="2000" b="1" dirty="0">
                <a:cs typeface="B Nazanin" pitchFamily="2" charset="-78"/>
              </a:rPr>
              <a:t>م</a:t>
            </a:r>
            <a:r>
              <a:rPr lang="ar-SA" sz="2000" b="1" dirty="0">
                <a:cs typeface="B Nazanin" pitchFamily="2" charset="-78"/>
              </a:rPr>
              <a:t>راجع </a:t>
            </a:r>
            <a:r>
              <a:rPr lang="fa-IR" sz="2000" b="1" dirty="0">
                <a:cs typeface="B Nazanin" pitchFamily="2" charset="-78"/>
              </a:rPr>
              <a:t>: </a:t>
            </a:r>
            <a:r>
              <a:rPr lang="ar-SA" sz="2000" b="1" dirty="0">
                <a:cs typeface="B Nazanin" pitchFamily="2" charset="-78"/>
              </a:rPr>
              <a:t>به دنبال راهکاری </a:t>
            </a:r>
            <a:r>
              <a:rPr lang="fa-IR" sz="2000" b="1" dirty="0">
                <a:cs typeface="B Nazanin" pitchFamily="2" charset="-78"/>
              </a:rPr>
              <a:t>ه</a:t>
            </a:r>
            <a:r>
              <a:rPr lang="ar-SA" sz="2000" b="1" dirty="0">
                <a:cs typeface="B Nazanin" pitchFamily="2" charset="-78"/>
              </a:rPr>
              <a:t>ستم این شکنجه فقط تمام شود</a:t>
            </a:r>
            <a:endParaRPr lang="fa-IR" sz="2000" b="1" dirty="0">
              <a:cs typeface="B Nazanin" pitchFamily="2" charset="-78"/>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dirty="0">
                <a:cs typeface="B Nazanin" pitchFamily="2" charset="-78"/>
              </a:rPr>
            </a:br>
            <a:r>
              <a:rPr lang="ar-SA" sz="3200" b="1" dirty="0">
                <a:cs typeface="B Nazanin" pitchFamily="2" charset="-78"/>
              </a:rPr>
              <a:t>اجرای گام اول</a:t>
            </a:r>
            <a:r>
              <a:rPr lang="fa-IR" sz="3200" b="1" dirty="0">
                <a:cs typeface="B Nazanin" pitchFamily="2" charset="-78"/>
              </a:rPr>
              <a:t>: </a:t>
            </a:r>
            <a:br>
              <a:rPr lang="fa-IR" sz="32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600200"/>
            <a:ext cx="8291264" cy="4873752"/>
          </a:xfrm>
        </p:spPr>
        <p:txBody>
          <a:bodyPr>
            <a:normAutofit fontScale="85000" lnSpcReduction="10000"/>
          </a:bodyPr>
          <a:lstStyle/>
          <a:p>
            <a:pPr algn="just">
              <a:lnSpc>
                <a:spcPct val="170000"/>
              </a:lnSpc>
            </a:pPr>
            <a:r>
              <a:rPr lang="ar-SA" dirty="0">
                <a:cs typeface="B Nazanin" pitchFamily="2" charset="-78"/>
              </a:rPr>
              <a:t>روانشناس</a:t>
            </a:r>
            <a:r>
              <a:rPr lang="fa-IR" dirty="0">
                <a:cs typeface="B Nazanin" pitchFamily="2" charset="-78"/>
              </a:rPr>
              <a:t>: </a:t>
            </a:r>
            <a:r>
              <a:rPr lang="ar-SA" dirty="0">
                <a:cs typeface="B Nazanin" pitchFamily="2" charset="-78"/>
              </a:rPr>
              <a:t> اون چیزی که تو ذهن</a:t>
            </a:r>
            <a:r>
              <a:rPr lang="fa-IR" dirty="0">
                <a:cs typeface="B Nazanin" pitchFamily="2" charset="-78"/>
              </a:rPr>
              <a:t>ت </a:t>
            </a:r>
            <a:r>
              <a:rPr lang="ar-SA" dirty="0">
                <a:cs typeface="B Nazanin" pitchFamily="2" charset="-78"/>
              </a:rPr>
              <a:t>تو را اذیت می‌کند اینکه هیچ راهکاری وجود ندارد اما دو ماه است که </a:t>
            </a:r>
            <a:r>
              <a:rPr lang="fa-IR" dirty="0">
                <a:cs typeface="B Nazanin" pitchFamily="2" charset="-78"/>
              </a:rPr>
              <a:t> </a:t>
            </a:r>
            <a:r>
              <a:rPr lang="ar-SA" dirty="0">
                <a:cs typeface="B Nazanin" pitchFamily="2" charset="-78"/>
              </a:rPr>
              <a:t>به </a:t>
            </a:r>
            <a:r>
              <a:rPr lang="ar-SA" dirty="0">
                <a:solidFill>
                  <a:srgbClr val="FF0000"/>
                </a:solidFill>
                <a:cs typeface="B Nazanin" pitchFamily="2" charset="-78"/>
              </a:rPr>
              <a:t>این رنج فکر می‌کنید و قرار </a:t>
            </a:r>
            <a:r>
              <a:rPr lang="ar-SA" dirty="0">
                <a:cs typeface="B Nazanin" pitchFamily="2" charset="-78"/>
              </a:rPr>
              <a:t>است به خودت مهلت بدهی ببین اینکه </a:t>
            </a:r>
            <a:r>
              <a:rPr lang="fa-IR" dirty="0">
                <a:cs typeface="B Nazanin" pitchFamily="2" charset="-78"/>
              </a:rPr>
              <a:t>به </a:t>
            </a:r>
            <a:r>
              <a:rPr lang="ar-SA" dirty="0">
                <a:solidFill>
                  <a:srgbClr val="FF0000"/>
                </a:solidFill>
                <a:cs typeface="B Nazanin" pitchFamily="2" charset="-78"/>
              </a:rPr>
              <a:t>خودت آسیب بزنی یا </a:t>
            </a:r>
            <a:r>
              <a:rPr lang="ar-SA" dirty="0">
                <a:cs typeface="B Nazanin" pitchFamily="2" charset="-78"/>
              </a:rPr>
              <a:t>اتفاق بدی برایت بیفتد خیلی داری اذیت می شوی دوما</a:t>
            </a:r>
            <a:r>
              <a:rPr lang="fa-IR" dirty="0">
                <a:cs typeface="B Nazanin" pitchFamily="2" charset="-78"/>
              </a:rPr>
              <a:t>ه </a:t>
            </a:r>
            <a:r>
              <a:rPr lang="ar-SA" dirty="0">
                <a:cs typeface="B Nazanin" pitchFamily="2" charset="-78"/>
              </a:rPr>
              <a:t>طاقت آوردی </a:t>
            </a:r>
            <a:r>
              <a:rPr lang="ar-SA" u="sng" dirty="0">
                <a:solidFill>
                  <a:srgbClr val="FF0000"/>
                </a:solidFill>
                <a:cs typeface="B Nazanin" pitchFamily="2" charset="-78"/>
              </a:rPr>
              <a:t>بزار بشه دو ماه و ۱۰ روز </a:t>
            </a:r>
            <a:r>
              <a:rPr lang="ar-SA" dirty="0">
                <a:cs typeface="B Nazanin" pitchFamily="2" charset="-78"/>
              </a:rPr>
              <a:t>خیلی سخته شاید بگید هر روز هم طاقت نمی آورم ولی بیا با هم یکسری </a:t>
            </a:r>
            <a:r>
              <a:rPr lang="ar-SA" dirty="0">
                <a:solidFill>
                  <a:srgbClr val="FF0000"/>
                </a:solidFill>
                <a:cs typeface="B Nazanin" pitchFamily="2" charset="-78"/>
              </a:rPr>
              <a:t>راهکارها را امتحان </a:t>
            </a:r>
            <a:r>
              <a:rPr lang="ar-SA" dirty="0">
                <a:cs typeface="B Nazanin" pitchFamily="2" charset="-78"/>
              </a:rPr>
              <a:t>کنیم و ببینیم چگونه می‌توانیم چه کار می‌توانیم بکنیم ۱۰ روز آنچه من می‌گویم را امتحان کن طی این چند روز ۲ الی ۳ بار با هم حرف می زنیم اگر فکر می کنید دوباره راهکار هم همون خودکشی و آسیب رساندن به خود </a:t>
            </a:r>
            <a:r>
              <a:rPr lang="fa-IR" dirty="0">
                <a:cs typeface="B Nazanin" pitchFamily="2" charset="-78"/>
              </a:rPr>
              <a:t>است</a:t>
            </a:r>
            <a:r>
              <a:rPr lang="ar-SA" dirty="0">
                <a:cs typeface="B Nazanin" pitchFamily="2" charset="-78"/>
              </a:rPr>
              <a:t> آن موقع می توانی از کس دیگری کمک بگیری شاید من راهکار دیگری نداشته باشم اما د</a:t>
            </a:r>
            <a:r>
              <a:rPr lang="fa-IR" dirty="0">
                <a:cs typeface="B Nazanin" pitchFamily="2" charset="-78"/>
              </a:rPr>
              <a:t>ه</a:t>
            </a:r>
            <a:r>
              <a:rPr lang="ar-SA" dirty="0">
                <a:cs typeface="B Nazanin" pitchFamily="2" charset="-78"/>
              </a:rPr>
              <a:t> روز بیا کارهای که من می‌گویم را انجام بدهیم </a:t>
            </a:r>
            <a:r>
              <a:rPr lang="ar-SA" dirty="0">
                <a:solidFill>
                  <a:srgbClr val="FF0000"/>
                </a:solidFill>
                <a:cs typeface="B Nazanin" pitchFamily="2" charset="-78"/>
              </a:rPr>
              <a:t>حداقل به خاطر مادر امتحان کن </a:t>
            </a:r>
            <a:r>
              <a:rPr lang="ar-SA" dirty="0">
                <a:cs typeface="B Nazanin" pitchFamily="2" charset="-78"/>
              </a:rPr>
              <a:t>به خاطر اینکه می‌دانیم مامان دوست دارند </a:t>
            </a:r>
            <a:r>
              <a:rPr lang="fa-IR" dirty="0">
                <a:cs typeface="B Nazanin" pitchFamily="2" charset="-78"/>
              </a:rPr>
              <a:t>و </a:t>
            </a:r>
            <a:r>
              <a:rPr lang="ar-SA" dirty="0">
                <a:cs typeface="B Nazanin" pitchFamily="2" charset="-78"/>
              </a:rPr>
              <a:t>م</a:t>
            </a:r>
            <a:r>
              <a:rPr lang="fa-IR" dirty="0">
                <a:cs typeface="B Nazanin" pitchFamily="2" charset="-78"/>
              </a:rPr>
              <a:t>او</a:t>
            </a:r>
            <a:r>
              <a:rPr lang="ar-SA" dirty="0">
                <a:cs typeface="B Nazanin" pitchFamily="2" charset="-78"/>
              </a:rPr>
              <a:t>دوست ندارد این کار را</a:t>
            </a:r>
            <a:r>
              <a:rPr lang="ar-SA" b="1" dirty="0">
                <a:cs typeface="B Nazanin" pitchFamily="2" charset="-78"/>
              </a:rPr>
              <a:t> بکنید </a:t>
            </a:r>
            <a:r>
              <a:rPr lang="fa-IR" b="1" dirty="0">
                <a:cs typeface="B Nazanin" pitchFamily="2" charset="-78"/>
              </a:rPr>
              <a:t>( </a:t>
            </a:r>
            <a:r>
              <a:rPr lang="fa-IR" b="1" u="sng" dirty="0">
                <a:solidFill>
                  <a:srgbClr val="FF0000"/>
                </a:solidFill>
                <a:cs typeface="B Nazanin" pitchFamily="2" charset="-78"/>
              </a:rPr>
              <a:t>تکنیک وقفه زمانی </a:t>
            </a:r>
            <a:r>
              <a:rPr lang="fa-IR" b="1" dirty="0">
                <a:cs typeface="B Nazanin" pitchFamily="2" charset="-78"/>
              </a:rPr>
              <a:t>)</a:t>
            </a:r>
            <a:endParaRPr lang="fa-IR" dirty="0">
              <a:cs typeface="B Nazanin" pitchFamily="2" charset="-78"/>
            </a:endParaRPr>
          </a:p>
          <a:p>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643192" cy="648072"/>
          </a:xfrm>
        </p:spPr>
        <p:txBody>
          <a:bodyPr>
            <a:noAutofit/>
          </a:bodyPr>
          <a:lstStyle/>
          <a:p>
            <a:pPr algn="ctr"/>
            <a:r>
              <a:rPr lang="ar-SA" sz="3200" b="1" dirty="0">
                <a:cs typeface="B Nazanin" pitchFamily="2" charset="-78"/>
              </a:rPr>
              <a:t>نکته</a:t>
            </a:r>
            <a:r>
              <a:rPr lang="fa-IR" sz="3200" b="1" dirty="0">
                <a:cs typeface="B Nazanin" pitchFamily="2" charset="-78"/>
              </a:rPr>
              <a:t>:</a:t>
            </a:r>
            <a:br>
              <a:rPr lang="fa-IR" sz="3200" b="1" dirty="0">
                <a:cs typeface="B Nazanin" pitchFamily="2" charset="-78"/>
              </a:rPr>
            </a:br>
            <a:endParaRPr lang="fa-IR" sz="3200" b="1" dirty="0"/>
          </a:p>
        </p:txBody>
      </p:sp>
      <p:sp>
        <p:nvSpPr>
          <p:cNvPr id="3" name="Content Placeholder 2"/>
          <p:cNvSpPr>
            <a:spLocks noGrp="1"/>
          </p:cNvSpPr>
          <p:nvPr>
            <p:ph sz="quarter" idx="1"/>
          </p:nvPr>
        </p:nvSpPr>
        <p:spPr/>
        <p:txBody>
          <a:bodyPr>
            <a:normAutofit/>
          </a:bodyPr>
          <a:lstStyle/>
          <a:p>
            <a:pPr algn="just">
              <a:lnSpc>
                <a:spcPct val="170000"/>
              </a:lnSpc>
            </a:pPr>
            <a:r>
              <a:rPr lang="ar-SA" dirty="0">
                <a:cs typeface="B Nazanin" pitchFamily="2" charset="-78"/>
              </a:rPr>
              <a:t>در تمام رفتارهای پرخطر یک </a:t>
            </a:r>
            <a:r>
              <a:rPr lang="ar-SA" u="sng" dirty="0">
                <a:solidFill>
                  <a:srgbClr val="FF0000"/>
                </a:solidFill>
                <a:cs typeface="B Nazanin" pitchFamily="2" charset="-78"/>
              </a:rPr>
              <a:t>پیام وجود </a:t>
            </a:r>
            <a:r>
              <a:rPr lang="ar-SA" dirty="0">
                <a:solidFill>
                  <a:srgbClr val="FF0000"/>
                </a:solidFill>
                <a:cs typeface="B Nazanin" pitchFamily="2" charset="-78"/>
              </a:rPr>
              <a:t>دارد ناشی از اینکه</a:t>
            </a:r>
            <a:r>
              <a:rPr lang="fa-IR" dirty="0">
                <a:solidFill>
                  <a:srgbClr val="FF0000"/>
                </a:solidFill>
                <a:cs typeface="B Nazanin" pitchFamily="2" charset="-78"/>
              </a:rPr>
              <a:t>:</a:t>
            </a:r>
          </a:p>
          <a:p>
            <a:pPr algn="just">
              <a:lnSpc>
                <a:spcPct val="170000"/>
              </a:lnSpc>
            </a:pPr>
            <a:r>
              <a:rPr lang="ar-SA" dirty="0">
                <a:solidFill>
                  <a:srgbClr val="FF0000"/>
                </a:solidFill>
                <a:cs typeface="B Nazanin" pitchFamily="2" charset="-78"/>
              </a:rPr>
              <a:t> من ناامیدم </a:t>
            </a:r>
            <a:endParaRPr lang="fa-IR" dirty="0">
              <a:solidFill>
                <a:srgbClr val="FF0000"/>
              </a:solidFill>
              <a:cs typeface="B Nazanin" pitchFamily="2" charset="-78"/>
            </a:endParaRPr>
          </a:p>
          <a:p>
            <a:pPr algn="just">
              <a:lnSpc>
                <a:spcPct val="170000"/>
              </a:lnSpc>
            </a:pPr>
            <a:r>
              <a:rPr lang="ar-SA" dirty="0">
                <a:solidFill>
                  <a:srgbClr val="FF0000"/>
                </a:solidFill>
                <a:cs typeface="B Nazanin" pitchFamily="2" charset="-78"/>
              </a:rPr>
              <a:t>من افسرده ام </a:t>
            </a:r>
            <a:endParaRPr lang="fa-IR" dirty="0">
              <a:solidFill>
                <a:srgbClr val="FF0000"/>
              </a:solidFill>
              <a:cs typeface="B Nazanin" pitchFamily="2" charset="-78"/>
            </a:endParaRPr>
          </a:p>
          <a:p>
            <a:pPr algn="just">
              <a:lnSpc>
                <a:spcPct val="170000"/>
              </a:lnSpc>
            </a:pPr>
            <a:r>
              <a:rPr lang="ar-SA" dirty="0">
                <a:solidFill>
                  <a:srgbClr val="FF0000"/>
                </a:solidFill>
                <a:cs typeface="B Nazanin" pitchFamily="2" charset="-78"/>
              </a:rPr>
              <a:t>من احساس درماندگی</a:t>
            </a:r>
            <a:r>
              <a:rPr lang="ar-SA" dirty="0">
                <a:cs typeface="B Nazanin" pitchFamily="2" charset="-78"/>
              </a:rPr>
              <a:t> می کنم </a:t>
            </a:r>
            <a:endParaRPr lang="fa-IR" dirty="0">
              <a:cs typeface="B Nazanin" pitchFamily="2" charset="-78"/>
            </a:endParaRPr>
          </a:p>
          <a:p>
            <a:pPr algn="just">
              <a:lnSpc>
                <a:spcPct val="170000"/>
              </a:lnSpc>
            </a:pPr>
            <a:r>
              <a:rPr lang="ar-SA" dirty="0">
                <a:cs typeface="B Nazanin" pitchFamily="2" charset="-78"/>
              </a:rPr>
              <a:t> نکته بسیار مهم تر این است که </a:t>
            </a:r>
            <a:r>
              <a:rPr lang="ar-SA" dirty="0">
                <a:solidFill>
                  <a:srgbClr val="FF0000"/>
                </a:solidFill>
                <a:cs typeface="B Nazanin" pitchFamily="2" charset="-78"/>
              </a:rPr>
              <a:t>اساس</a:t>
            </a:r>
            <a:r>
              <a:rPr lang="ar-SA" u="sng" dirty="0">
                <a:solidFill>
                  <a:srgbClr val="FF0000"/>
                </a:solidFill>
                <a:cs typeface="B Nazanin" pitchFamily="2" charset="-78"/>
              </a:rPr>
              <a:t> بسیاری </a:t>
            </a:r>
            <a:r>
              <a:rPr lang="ar-SA" dirty="0">
                <a:solidFill>
                  <a:srgbClr val="FF0000"/>
                </a:solidFill>
                <a:cs typeface="B Nazanin" pitchFamily="2" charset="-78"/>
              </a:rPr>
              <a:t>از رفتارهای پرخطر</a:t>
            </a:r>
            <a:r>
              <a:rPr lang="fa-IR" dirty="0">
                <a:solidFill>
                  <a:srgbClr val="FF0000"/>
                </a:solidFill>
                <a:cs typeface="B Nazanin" pitchFamily="2" charset="-78"/>
              </a:rPr>
              <a:t>،</a:t>
            </a:r>
            <a:r>
              <a:rPr lang="ar-SA" dirty="0">
                <a:solidFill>
                  <a:srgbClr val="FF0000"/>
                </a:solidFill>
                <a:cs typeface="B Nazanin" pitchFamily="2" charset="-78"/>
              </a:rPr>
              <a:t> </a:t>
            </a:r>
            <a:r>
              <a:rPr lang="ar-SA" u="sng" dirty="0">
                <a:solidFill>
                  <a:srgbClr val="FF0000"/>
                </a:solidFill>
                <a:cs typeface="B Nazanin" pitchFamily="2" charset="-78"/>
              </a:rPr>
              <a:t>افسردگی</a:t>
            </a:r>
            <a:r>
              <a:rPr lang="ar-SA" dirty="0">
                <a:solidFill>
                  <a:srgbClr val="FF0000"/>
                </a:solidFill>
                <a:cs typeface="B Nazanin" pitchFamily="2" charset="-78"/>
              </a:rPr>
              <a:t> </a:t>
            </a:r>
            <a:r>
              <a:rPr lang="ar-SA" dirty="0">
                <a:cs typeface="B Nazanin" pitchFamily="2" charset="-78"/>
              </a:rPr>
              <a:t>است </a:t>
            </a:r>
            <a:r>
              <a:rPr lang="ar-SA" u="sng" dirty="0">
                <a:cs typeface="B Nazanin" pitchFamily="2" charset="-78"/>
              </a:rPr>
              <a:t>البته نه همه رفتارهای </a:t>
            </a:r>
            <a:r>
              <a:rPr lang="ar-SA" dirty="0">
                <a:cs typeface="B Nazanin" pitchFamily="2" charset="-78"/>
              </a:rPr>
              <a:t>پرخطر اما افسردگی نقش بسیار مهمی دارد</a:t>
            </a:r>
            <a:endParaRPr lang="en-US" dirty="0">
              <a:cs typeface="B Nazanin" pitchFamily="2" charset="-78"/>
            </a:endParaRPr>
          </a:p>
          <a:p>
            <a:pPr algn="just">
              <a:lnSpc>
                <a:spcPct val="170000"/>
              </a:lnSpc>
            </a:pPr>
            <a:endParaRPr lang="fa-IR" dirty="0">
              <a:cs typeface="B Nazanin" pitchFamily="2" charset="-78"/>
            </a:endParaRPr>
          </a:p>
          <a:p>
            <a:endParaRPr lang="fa-IR"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467600" cy="850106"/>
          </a:xfrm>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457200" y="1600200"/>
            <a:ext cx="8363272" cy="4873752"/>
          </a:xfrm>
        </p:spPr>
        <p:txBody>
          <a:bodyPr>
            <a:normAutofit fontScale="77500" lnSpcReduction="20000"/>
          </a:bodyPr>
          <a:lstStyle/>
          <a:p>
            <a:pPr algn="just">
              <a:lnSpc>
                <a:spcPct val="150000"/>
              </a:lnSpc>
            </a:pPr>
            <a:r>
              <a:rPr lang="ar-SA" b="1" dirty="0">
                <a:solidFill>
                  <a:srgbClr val="FF0000"/>
                </a:solidFill>
                <a:cs typeface="B Nazanin" pitchFamily="2" charset="-78"/>
              </a:rPr>
              <a:t>مراجع</a:t>
            </a:r>
            <a:r>
              <a:rPr lang="fa-IR" b="1" dirty="0">
                <a:solidFill>
                  <a:srgbClr val="FF0000"/>
                </a:solidFill>
                <a:cs typeface="B Nazanin" pitchFamily="2" charset="-78"/>
              </a:rPr>
              <a:t>:</a:t>
            </a:r>
            <a:r>
              <a:rPr lang="ar-SA" b="1" dirty="0">
                <a:solidFill>
                  <a:srgbClr val="FF0000"/>
                </a:solidFill>
                <a:cs typeface="B Nazanin" pitchFamily="2" charset="-78"/>
              </a:rPr>
              <a:t> </a:t>
            </a:r>
            <a:r>
              <a:rPr lang="ar-SA" b="1" dirty="0">
                <a:cs typeface="B Nazanin" pitchFamily="2" charset="-78"/>
              </a:rPr>
              <a:t>بسیار خوب به خاطر شادی روح مادرم باشه اما می‌دانم فایده‌ای ندارد </a:t>
            </a:r>
            <a:r>
              <a:rPr lang="fa-IR" b="1" dirty="0">
                <a:cs typeface="B Nazanin" pitchFamily="2" charset="-78"/>
              </a:rPr>
              <a:t>.</a:t>
            </a:r>
          </a:p>
          <a:p>
            <a:pPr algn="just">
              <a:lnSpc>
                <a:spcPct val="150000"/>
              </a:lnSpc>
            </a:pPr>
            <a:r>
              <a:rPr lang="ar-SA" b="1" dirty="0">
                <a:cs typeface="B Nazanin" pitchFamily="2" charset="-78"/>
              </a:rPr>
              <a:t> </a:t>
            </a:r>
            <a:r>
              <a:rPr lang="ar-SA" b="1" dirty="0">
                <a:solidFill>
                  <a:srgbClr val="FF0000"/>
                </a:solidFill>
                <a:cs typeface="B Nazanin" pitchFamily="2" charset="-78"/>
              </a:rPr>
              <a:t>روانشناس </a:t>
            </a:r>
            <a:r>
              <a:rPr lang="fa-IR" b="1" dirty="0">
                <a:cs typeface="B Nazanin" pitchFamily="2" charset="-78"/>
              </a:rPr>
              <a:t>:</a:t>
            </a:r>
            <a:r>
              <a:rPr lang="ar-SA" b="1" dirty="0">
                <a:cs typeface="B Nazanin" pitchFamily="2" charset="-78"/>
              </a:rPr>
              <a:t>امتحان می</a:t>
            </a:r>
            <a:r>
              <a:rPr lang="fa-IR" b="1" dirty="0">
                <a:cs typeface="B Nazanin" pitchFamily="2" charset="-78"/>
              </a:rPr>
              <a:t> </a:t>
            </a:r>
            <a:r>
              <a:rPr lang="ar-SA" b="1" dirty="0">
                <a:cs typeface="B Nazanin" pitchFamily="2" charset="-78"/>
              </a:rPr>
              <a:t>کنیم تو این </a:t>
            </a:r>
            <a:r>
              <a:rPr lang="fa-IR" b="1" dirty="0">
                <a:cs typeface="B Nazanin" pitchFamily="2" charset="-78"/>
              </a:rPr>
              <a:t>10</a:t>
            </a:r>
            <a:r>
              <a:rPr lang="ar-SA" b="1" dirty="0">
                <a:cs typeface="B Nazanin" pitchFamily="2" charset="-78"/>
              </a:rPr>
              <a:t>روز </a:t>
            </a:r>
            <a:r>
              <a:rPr lang="fa-IR" b="1" dirty="0">
                <a:cs typeface="B Nazanin" pitchFamily="2" charset="-78"/>
              </a:rPr>
              <a:t>د</a:t>
            </a:r>
            <a:r>
              <a:rPr lang="ar-SA" b="1" dirty="0">
                <a:cs typeface="B Nazanin" pitchFamily="2" charset="-78"/>
              </a:rPr>
              <a:t>و یا سه بار همدیگر را می خواهیم ببینیم اگر دیدی خوب نیست می توانید تصمیم دیگری برای خودت بگیری</a:t>
            </a:r>
            <a:endParaRPr lang="fa-IR" b="1" dirty="0">
              <a:cs typeface="B Nazanin" pitchFamily="2" charset="-78"/>
            </a:endParaRPr>
          </a:p>
          <a:p>
            <a:pPr algn="just">
              <a:lnSpc>
                <a:spcPct val="150000"/>
              </a:lnSpc>
            </a:pPr>
            <a:r>
              <a:rPr lang="ar-SA" b="1" dirty="0">
                <a:solidFill>
                  <a:srgbClr val="FF0000"/>
                </a:solidFill>
                <a:cs typeface="B Nazanin" pitchFamily="2" charset="-78"/>
              </a:rPr>
              <a:t> مراجع</a:t>
            </a:r>
            <a:r>
              <a:rPr lang="fa-IR" b="1" dirty="0">
                <a:solidFill>
                  <a:srgbClr val="FF0000"/>
                </a:solidFill>
                <a:cs typeface="B Nazanin" pitchFamily="2" charset="-78"/>
              </a:rPr>
              <a:t>: </a:t>
            </a:r>
            <a:r>
              <a:rPr lang="ar-SA" b="1" dirty="0">
                <a:solidFill>
                  <a:srgbClr val="FF0000"/>
                </a:solidFill>
                <a:cs typeface="B Nazanin" pitchFamily="2" charset="-78"/>
              </a:rPr>
              <a:t> </a:t>
            </a:r>
            <a:r>
              <a:rPr lang="ar-SA" b="1" dirty="0">
                <a:cs typeface="B Nazanin" pitchFamily="2" charset="-78"/>
              </a:rPr>
              <a:t>دکتر معنا به زندگی بدهید من معنای زندگی کردن را از دست دادم </a:t>
            </a:r>
            <a:r>
              <a:rPr lang="fa-IR" b="1" dirty="0">
                <a:cs typeface="B Nazanin" pitchFamily="2" charset="-78"/>
              </a:rPr>
              <a:t>.</a:t>
            </a:r>
          </a:p>
          <a:p>
            <a:pPr algn="just">
              <a:lnSpc>
                <a:spcPct val="150000"/>
              </a:lnSpc>
            </a:pPr>
            <a:r>
              <a:rPr lang="ar-SA" b="1" dirty="0">
                <a:solidFill>
                  <a:srgbClr val="FF0000"/>
                </a:solidFill>
                <a:cs typeface="B Nazanin" pitchFamily="2" charset="-78"/>
              </a:rPr>
              <a:t>روانشناس</a:t>
            </a:r>
            <a:r>
              <a:rPr lang="fa-IR" b="1" dirty="0">
                <a:solidFill>
                  <a:srgbClr val="FF0000"/>
                </a:solidFill>
                <a:cs typeface="B Nazanin" pitchFamily="2" charset="-78"/>
              </a:rPr>
              <a:t>:</a:t>
            </a:r>
            <a:r>
              <a:rPr lang="ar-SA" b="1" dirty="0">
                <a:solidFill>
                  <a:srgbClr val="FF0000"/>
                </a:solidFill>
                <a:cs typeface="B Nazanin" pitchFamily="2" charset="-78"/>
              </a:rPr>
              <a:t> </a:t>
            </a:r>
            <a:r>
              <a:rPr lang="ar-SA" b="1" dirty="0">
                <a:cs typeface="B Nazanin" pitchFamily="2" charset="-78"/>
              </a:rPr>
              <a:t>این معنا را من نمی‌توانم به تو بدهم این معنا را </a:t>
            </a:r>
            <a:r>
              <a:rPr lang="ar-SA" b="1" u="sng" dirty="0">
                <a:solidFill>
                  <a:srgbClr val="FF0000"/>
                </a:solidFill>
                <a:cs typeface="B Nazanin" pitchFamily="2" charset="-78"/>
              </a:rPr>
              <a:t>امیدوارم با کارهایی که انجام می‌دهید</a:t>
            </a:r>
            <a:r>
              <a:rPr lang="ar-SA" b="1" dirty="0">
                <a:cs typeface="B Nazanin" pitchFamily="2" charset="-78"/>
              </a:rPr>
              <a:t> خودت به دست بیاورید قبول دارم که تو چقدر </a:t>
            </a:r>
            <a:r>
              <a:rPr lang="ar-SA" sz="2500" b="1" dirty="0">
                <a:cs typeface="B Nazanin" pitchFamily="2" charset="-78"/>
              </a:rPr>
              <a:t>خوب حرف میزنی نمی‌دانم خودت یاد گرفتی </a:t>
            </a:r>
            <a:endParaRPr lang="fa-IR" sz="2500" b="1" dirty="0">
              <a:cs typeface="B Nazanin" pitchFamily="2" charset="-78"/>
            </a:endParaRPr>
          </a:p>
          <a:p>
            <a:pPr algn="just">
              <a:lnSpc>
                <a:spcPct val="150000"/>
              </a:lnSpc>
            </a:pPr>
            <a:r>
              <a:rPr lang="ar-SA" sz="2500" b="1" dirty="0">
                <a:solidFill>
                  <a:srgbClr val="FF0000"/>
                </a:solidFill>
                <a:cs typeface="B Nazanin" pitchFamily="2" charset="-78"/>
              </a:rPr>
              <a:t>مراجع</a:t>
            </a:r>
            <a:r>
              <a:rPr lang="fa-IR" sz="2500" b="1" dirty="0">
                <a:solidFill>
                  <a:srgbClr val="FF0000"/>
                </a:solidFill>
                <a:cs typeface="B Nazanin" pitchFamily="2" charset="-78"/>
              </a:rPr>
              <a:t>:</a:t>
            </a:r>
            <a:r>
              <a:rPr lang="ar-SA" sz="2500" b="1" dirty="0">
                <a:solidFill>
                  <a:srgbClr val="FF0000"/>
                </a:solidFill>
                <a:cs typeface="B Nazanin" pitchFamily="2" charset="-78"/>
              </a:rPr>
              <a:t> </a:t>
            </a:r>
            <a:r>
              <a:rPr lang="ar-SA" sz="2500" b="1" dirty="0">
                <a:cs typeface="B Nazanin" pitchFamily="2" charset="-78"/>
              </a:rPr>
              <a:t>از مادرم </a:t>
            </a:r>
            <a:r>
              <a:rPr lang="ar-SA" sz="2500" b="1" u="sng" dirty="0">
                <a:solidFill>
                  <a:srgbClr val="FF0000"/>
                </a:solidFill>
                <a:cs typeface="B Nazanin" pitchFamily="2" charset="-78"/>
              </a:rPr>
              <a:t>یاد گرفت</a:t>
            </a:r>
            <a:r>
              <a:rPr lang="fa-IR" sz="2500" b="1" u="sng" dirty="0">
                <a:solidFill>
                  <a:srgbClr val="FF0000"/>
                </a:solidFill>
                <a:cs typeface="B Nazanin" pitchFamily="2" charset="-78"/>
              </a:rPr>
              <a:t>م</a:t>
            </a:r>
            <a:r>
              <a:rPr lang="ar-SA" sz="2500" b="1" u="sng" dirty="0">
                <a:solidFill>
                  <a:srgbClr val="FF0000"/>
                </a:solidFill>
                <a:cs typeface="B Nazanin" pitchFamily="2" charset="-78"/>
              </a:rPr>
              <a:t> مادرم </a:t>
            </a:r>
            <a:r>
              <a:rPr lang="ar-SA" sz="2500" b="1" dirty="0">
                <a:cs typeface="B Nazanin" pitchFamily="2" charset="-78"/>
              </a:rPr>
              <a:t>زن با </a:t>
            </a:r>
            <a:r>
              <a:rPr lang="ar-SA" sz="2500" b="1" dirty="0">
                <a:solidFill>
                  <a:srgbClr val="FF0000"/>
                </a:solidFill>
                <a:cs typeface="B Nazanin" pitchFamily="2" charset="-78"/>
              </a:rPr>
              <a:t>سوا</a:t>
            </a:r>
            <a:r>
              <a:rPr lang="ar-SA" sz="2500" b="1" u="sng" dirty="0">
                <a:solidFill>
                  <a:srgbClr val="FF0000"/>
                </a:solidFill>
                <a:cs typeface="B Nazanin" pitchFamily="2" charset="-78"/>
              </a:rPr>
              <a:t>دی</a:t>
            </a:r>
            <a:r>
              <a:rPr lang="ar-SA" sz="2500" b="1" dirty="0">
                <a:cs typeface="B Nazanin" pitchFamily="2" charset="-78"/>
              </a:rPr>
              <a:t> بود همیشه برایم توضیح می داد و می گفت تو معنای زندگی من هستی شیرینی زندگی من هستی هر روز این جملات را برایم می گفت</a:t>
            </a:r>
            <a:endParaRPr lang="fa-IR" sz="2500" b="1" dirty="0">
              <a:cs typeface="B Nazanin" pitchFamily="2" charset="-78"/>
            </a:endParaRPr>
          </a:p>
          <a:p>
            <a:pPr algn="just">
              <a:lnSpc>
                <a:spcPct val="150000"/>
              </a:lnSpc>
            </a:pPr>
            <a:r>
              <a:rPr lang="ar-SA" sz="2500" b="1" dirty="0">
                <a:cs typeface="B Nazanin" pitchFamily="2" charset="-78"/>
              </a:rPr>
              <a:t> </a:t>
            </a:r>
            <a:r>
              <a:rPr lang="ar-SA" sz="2500" b="1" dirty="0">
                <a:solidFill>
                  <a:srgbClr val="FF0000"/>
                </a:solidFill>
                <a:cs typeface="B Nazanin" pitchFamily="2" charset="-78"/>
              </a:rPr>
              <a:t>روانشناس</a:t>
            </a:r>
            <a:r>
              <a:rPr lang="fa-IR" sz="2500" b="1" dirty="0">
                <a:solidFill>
                  <a:srgbClr val="FF0000"/>
                </a:solidFill>
                <a:cs typeface="B Nazanin" pitchFamily="2" charset="-78"/>
              </a:rPr>
              <a:t>: </a:t>
            </a:r>
            <a:r>
              <a:rPr lang="ar-SA" sz="2500" b="1" dirty="0">
                <a:solidFill>
                  <a:srgbClr val="FF0000"/>
                </a:solidFill>
                <a:cs typeface="B Nazanin" pitchFamily="2" charset="-78"/>
              </a:rPr>
              <a:t> </a:t>
            </a:r>
            <a:r>
              <a:rPr lang="ar-SA" sz="2500" b="1" dirty="0">
                <a:cs typeface="B Nazanin" pitchFamily="2" charset="-78"/>
              </a:rPr>
              <a:t>فکر می کنم مادر</a:t>
            </a:r>
            <a:r>
              <a:rPr lang="fa-IR" sz="2500" b="1" dirty="0">
                <a:cs typeface="B Nazanin" pitchFamily="2" charset="-78"/>
              </a:rPr>
              <a:t>ت </a:t>
            </a:r>
            <a:r>
              <a:rPr lang="ar-SA" sz="2500" b="1" dirty="0">
                <a:cs typeface="B Nazanin" pitchFamily="2" charset="-78"/>
              </a:rPr>
              <a:t>این معنا را از کجا آورده بود</a:t>
            </a:r>
            <a:r>
              <a:rPr lang="fa-IR" sz="2500" b="1" dirty="0">
                <a:cs typeface="B Nazanin" pitchFamily="2" charset="-78"/>
              </a:rPr>
              <a:t>.</a:t>
            </a:r>
            <a:r>
              <a:rPr lang="ar-SA" sz="2500" b="1" dirty="0">
                <a:cs typeface="B Nazanin" pitchFamily="2" charset="-78"/>
              </a:rPr>
              <a:t> آیا برای مادران معنای زندگیشون </a:t>
            </a:r>
            <a:r>
              <a:rPr lang="ar-SA" sz="2500" b="1" dirty="0">
                <a:solidFill>
                  <a:srgbClr val="FF0000"/>
                </a:solidFill>
                <a:cs typeface="B Nazanin" pitchFamily="2" charset="-78"/>
              </a:rPr>
              <a:t>بچه هاشون </a:t>
            </a:r>
            <a:r>
              <a:rPr lang="ar-SA" sz="2500" b="1" dirty="0">
                <a:cs typeface="B Nazanin" pitchFamily="2" charset="-78"/>
              </a:rPr>
              <a:t>هستند یا مامانت </a:t>
            </a:r>
            <a:r>
              <a:rPr lang="ar-SA" sz="2500" b="1" dirty="0">
                <a:solidFill>
                  <a:srgbClr val="FF0000"/>
                </a:solidFill>
                <a:cs typeface="B Nazanin" pitchFamily="2" charset="-78"/>
              </a:rPr>
              <a:t>خودش این معنا را درست </a:t>
            </a:r>
            <a:r>
              <a:rPr lang="ar-SA" sz="2500" b="1" dirty="0">
                <a:cs typeface="B Nazanin" pitchFamily="2" charset="-78"/>
              </a:rPr>
              <a:t>کرده بود </a:t>
            </a:r>
            <a:endParaRPr lang="fa-IR" sz="2500" b="1" dirty="0">
              <a:cs typeface="B Nazanin" pitchFamily="2" charset="-78"/>
            </a:endParaRPr>
          </a:p>
          <a:p>
            <a:pPr algn="just">
              <a:lnSpc>
                <a:spcPct val="150000"/>
              </a:lnSpc>
            </a:pPr>
            <a:endParaRPr lang="fa-IR"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dirty="0">
                <a:cs typeface="B Nazanin" pitchFamily="2" charset="-78"/>
              </a:rPr>
            </a:br>
            <a:r>
              <a:rPr lang="ar-SA" sz="2800" b="1" dirty="0">
                <a:cs typeface="B Nazanin" pitchFamily="2" charset="-78"/>
              </a:rPr>
              <a:t>اجرای گام اول</a:t>
            </a:r>
            <a:r>
              <a:rPr lang="fa-IR" sz="2800" b="1" dirty="0">
                <a:cs typeface="B Nazanin" pitchFamily="2" charset="-78"/>
              </a:rPr>
              <a:t>: </a:t>
            </a:r>
            <a:br>
              <a:rPr lang="fa-IR" sz="2800" b="1" dirty="0">
                <a:cs typeface="B Nazanin" pitchFamily="2" charset="-78"/>
              </a:rPr>
            </a:br>
            <a:r>
              <a:rPr lang="fa-IR" dirty="0">
                <a:cs typeface="B Nazanin" pitchFamily="2" charset="-78"/>
              </a:rPr>
              <a:t> </a:t>
            </a:r>
            <a:endParaRPr lang="fa-IR" dirty="0"/>
          </a:p>
        </p:txBody>
      </p:sp>
      <p:sp>
        <p:nvSpPr>
          <p:cNvPr id="3" name="Content Placeholder 2"/>
          <p:cNvSpPr>
            <a:spLocks noGrp="1"/>
          </p:cNvSpPr>
          <p:nvPr>
            <p:ph sz="quarter" idx="1"/>
          </p:nvPr>
        </p:nvSpPr>
        <p:spPr>
          <a:xfrm>
            <a:off x="580981" y="1772816"/>
            <a:ext cx="7355160" cy="4701136"/>
          </a:xfrm>
        </p:spPr>
        <p:txBody>
          <a:bodyPr>
            <a:noAutofit/>
          </a:bodyPr>
          <a:lstStyle/>
          <a:p>
            <a:pPr algn="just">
              <a:lnSpc>
                <a:spcPct val="170000"/>
              </a:lnSpc>
            </a:pPr>
            <a:r>
              <a:rPr lang="fa-IR" sz="2000" dirty="0">
                <a:cs typeface="B Nazanin" pitchFamily="2" charset="-78"/>
              </a:rPr>
              <a:t>روانشناس :</a:t>
            </a:r>
            <a:r>
              <a:rPr lang="ar-SA" sz="2000" dirty="0">
                <a:cs typeface="B Nazanin" pitchFamily="2" charset="-78"/>
              </a:rPr>
              <a:t>چه جمله ای قشنگی رو مادرت به تو گفته است و نشان می‌دهد مادرت چقدر به تو کمک کرده همه آدم ها تو این دنیا </a:t>
            </a:r>
            <a:r>
              <a:rPr lang="ar-SA" sz="2000" u="sng" dirty="0">
                <a:solidFill>
                  <a:srgbClr val="FF0000"/>
                </a:solidFill>
                <a:cs typeface="B Nazanin" pitchFamily="2" charset="-78"/>
              </a:rPr>
              <a:t>معنایی</a:t>
            </a:r>
            <a:r>
              <a:rPr lang="ar-SA" sz="2000" dirty="0">
                <a:cs typeface="B Nazanin" pitchFamily="2" charset="-78"/>
              </a:rPr>
              <a:t> </a:t>
            </a:r>
            <a:r>
              <a:rPr lang="fa-IR" sz="2000" dirty="0">
                <a:cs typeface="B Nazanin" pitchFamily="2" charset="-78"/>
              </a:rPr>
              <a:t>ن</a:t>
            </a:r>
            <a:r>
              <a:rPr lang="ar-SA" sz="2000" dirty="0">
                <a:cs typeface="B Nazanin" pitchFamily="2" charset="-78"/>
              </a:rPr>
              <a:t>دارند معنا را خودشان می‌سازند معنا یعنی </a:t>
            </a:r>
            <a:r>
              <a:rPr lang="ar-SA" sz="2000" u="sng" dirty="0">
                <a:solidFill>
                  <a:srgbClr val="FF0000"/>
                </a:solidFill>
                <a:cs typeface="B Nazanin" pitchFamily="2" charset="-78"/>
              </a:rPr>
              <a:t>دلیل </a:t>
            </a:r>
            <a:r>
              <a:rPr lang="ar-SA" sz="2000" dirty="0">
                <a:cs typeface="B Nazanin" pitchFamily="2" charset="-78"/>
              </a:rPr>
              <a:t>من هم می‌خواهم به تو </a:t>
            </a:r>
            <a:r>
              <a:rPr lang="ar-SA" sz="2000" u="sng" dirty="0">
                <a:solidFill>
                  <a:srgbClr val="FF0000"/>
                </a:solidFill>
                <a:cs typeface="B Nazanin" pitchFamily="2" charset="-78"/>
              </a:rPr>
              <a:t>کمک کنم که دلیل بسازی </a:t>
            </a:r>
            <a:r>
              <a:rPr lang="ar-SA" sz="2000" dirty="0">
                <a:cs typeface="B Nazanin" pitchFamily="2" charset="-78"/>
              </a:rPr>
              <a:t>ولی باید با تو بیشتر آشنا شوم باید با تو بیشتر حرف بزنم شاید به کمک </a:t>
            </a:r>
            <a:r>
              <a:rPr lang="ar-SA" sz="2000" dirty="0">
                <a:solidFill>
                  <a:srgbClr val="FF0000"/>
                </a:solidFill>
                <a:cs typeface="B Nazanin" pitchFamily="2" charset="-78"/>
              </a:rPr>
              <a:t>همدیگر توانستیم یک معنا </a:t>
            </a:r>
            <a:r>
              <a:rPr lang="ar-SA" sz="2000" dirty="0">
                <a:cs typeface="B Nazanin" pitchFamily="2" charset="-78"/>
              </a:rPr>
              <a:t>پیدا کنیم و قبول دارم اگر تو یک معنا و یک دلیل پیدا کنی </a:t>
            </a:r>
            <a:r>
              <a:rPr lang="ar-SA" sz="2000" u="sng" dirty="0">
                <a:solidFill>
                  <a:srgbClr val="FF0000"/>
                </a:solidFill>
                <a:cs typeface="B Nazanin" pitchFamily="2" charset="-78"/>
              </a:rPr>
              <a:t>شاید بتوانی این رنج را بهتر تحمل </a:t>
            </a:r>
            <a:r>
              <a:rPr lang="ar-SA" sz="2000" dirty="0">
                <a:cs typeface="B Nazanin" pitchFamily="2" charset="-78"/>
              </a:rPr>
              <a:t>کنی نمی‌خواهم فراموش کنی می </a:t>
            </a:r>
            <a:r>
              <a:rPr lang="ar-SA" sz="2000" b="1" dirty="0">
                <a:solidFill>
                  <a:srgbClr val="FF0000"/>
                </a:solidFill>
                <a:cs typeface="B Nazanin" pitchFamily="2" charset="-78"/>
              </a:rPr>
              <a:t>خواهم بهتر </a:t>
            </a:r>
            <a:r>
              <a:rPr lang="ar-SA" sz="2000" b="1" u="sng" dirty="0">
                <a:solidFill>
                  <a:srgbClr val="FF0000"/>
                </a:solidFill>
                <a:cs typeface="B Nazanin" pitchFamily="2" charset="-78"/>
              </a:rPr>
              <a:t>تحمل کنی </a:t>
            </a:r>
            <a:r>
              <a:rPr lang="ar-SA" sz="2000" dirty="0">
                <a:cs typeface="B Nazanin" pitchFamily="2" charset="-78"/>
              </a:rPr>
              <a:t>فکر کنم مادرتون و حرف</a:t>
            </a:r>
            <a:r>
              <a:rPr lang="fa-IR" sz="2000" dirty="0">
                <a:cs typeface="B Nazanin" pitchFamily="2" charset="-78"/>
              </a:rPr>
              <a:t> </a:t>
            </a:r>
            <a:r>
              <a:rPr lang="ar-SA" sz="2000" dirty="0">
                <a:cs typeface="B Nazanin" pitchFamily="2" charset="-78"/>
              </a:rPr>
              <a:t>های مادرت خیلی می‌تواند به تو کمک کند</a:t>
            </a:r>
            <a:endParaRPr lang="fa-IR" sz="2000" dirty="0">
              <a:cs typeface="B Nazanin" pitchFamily="2" charset="-78"/>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CB1F-9155-4C38-ACCD-89FBB10EBB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6BAC9E-F293-462C-909F-FEAFF020F6B3}"/>
              </a:ext>
            </a:extLst>
          </p:cNvPr>
          <p:cNvSpPr>
            <a:spLocks noGrp="1"/>
          </p:cNvSpPr>
          <p:nvPr>
            <p:ph sz="quarter" idx="1"/>
          </p:nvPr>
        </p:nvSpPr>
        <p:spPr/>
        <p:txBody>
          <a:bodyPr/>
          <a:lstStyle/>
          <a:p>
            <a:pPr algn="just">
              <a:lnSpc>
                <a:spcPct val="170000"/>
              </a:lnSpc>
            </a:pPr>
            <a:endParaRPr lang="fa-IR" dirty="0">
              <a:cs typeface="B Nazanin" pitchFamily="2" charset="-78"/>
            </a:endParaRPr>
          </a:p>
          <a:p>
            <a:pPr algn="just">
              <a:lnSpc>
                <a:spcPct val="170000"/>
              </a:lnSpc>
            </a:pPr>
            <a:r>
              <a:rPr lang="fa-IR" dirty="0">
                <a:cs typeface="B Nazanin" pitchFamily="2" charset="-78"/>
              </a:rPr>
              <a:t>الان یک مشکلی وجود دارد واینکه تو عزیزترین کس خود را ازدست دادیدوبه اندازه اقیانوس غم وناراحتی دارد می خواهیم بینیم این غم را چه جوری باید </a:t>
            </a:r>
            <a:r>
              <a:rPr lang="fa-IR" dirty="0">
                <a:solidFill>
                  <a:srgbClr val="FF0000"/>
                </a:solidFill>
                <a:cs typeface="B Nazanin" pitchFamily="2" charset="-78"/>
              </a:rPr>
              <a:t>مدیریت </a:t>
            </a:r>
            <a:r>
              <a:rPr lang="fa-IR" dirty="0">
                <a:cs typeface="B Nazanin" pitchFamily="2" charset="-78"/>
              </a:rPr>
              <a:t>کرد به نظرتو چکار میشه کرد </a:t>
            </a:r>
            <a:r>
              <a:rPr lang="fa-IR" dirty="0">
                <a:solidFill>
                  <a:srgbClr val="FF0000"/>
                </a:solidFill>
                <a:cs typeface="B Nazanin" pitchFamily="2" charset="-78"/>
              </a:rPr>
              <a:t>میتونی یه راهکار </a:t>
            </a:r>
            <a:r>
              <a:rPr lang="fa-IR" dirty="0">
                <a:cs typeface="B Nazanin" pitchFamily="2" charset="-78"/>
              </a:rPr>
              <a:t>بهم بدی(  </a:t>
            </a:r>
            <a:r>
              <a:rPr lang="fa-IR" dirty="0">
                <a:solidFill>
                  <a:srgbClr val="FF0000"/>
                </a:solidFill>
                <a:cs typeface="B Nazanin" pitchFamily="2" charset="-78"/>
              </a:rPr>
              <a:t>خلاصه سازی وحل مساله کارامد</a:t>
            </a:r>
            <a:r>
              <a:rPr lang="fa-IR" dirty="0">
                <a:cs typeface="B Nazanin" pitchFamily="2" charset="-78"/>
              </a:rPr>
              <a:t>)</a:t>
            </a:r>
          </a:p>
          <a:p>
            <a:pPr algn="just">
              <a:lnSpc>
                <a:spcPct val="170000"/>
              </a:lnSpc>
            </a:pPr>
            <a:endParaRPr lang="fa-IR" dirty="0">
              <a:cs typeface="B Nazanin" pitchFamily="2" charset="-78"/>
            </a:endParaRPr>
          </a:p>
          <a:p>
            <a:endParaRPr lang="en-US" dirty="0"/>
          </a:p>
        </p:txBody>
      </p:sp>
    </p:spTree>
    <p:extLst>
      <p:ext uri="{BB962C8B-B14F-4D97-AF65-F5344CB8AC3E}">
        <p14:creationId xmlns:p14="http://schemas.microsoft.com/office/powerpoint/2010/main" val="154786929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7467600" cy="778098"/>
          </a:xfrm>
        </p:spPr>
        <p:txBody>
          <a:bodyPr>
            <a:normAutofit fontScale="90000"/>
          </a:bodyPr>
          <a:lstStyle/>
          <a:p>
            <a:pPr algn="ctr"/>
            <a:br>
              <a:rPr lang="fa-IR" dirty="0">
                <a:cs typeface="B Nazanin" pitchFamily="2" charset="-78"/>
              </a:rPr>
            </a:br>
            <a:r>
              <a:rPr lang="fa-IR" dirty="0">
                <a:cs typeface="B Nazanin" pitchFamily="2" charset="-78"/>
              </a:rPr>
              <a:t>اصول و</a:t>
            </a:r>
            <a:r>
              <a:rPr lang="ar-SA" sz="3200" b="1" dirty="0">
                <a:solidFill>
                  <a:srgbClr val="FF0000"/>
                </a:solidFill>
                <a:cs typeface="B Nazanin" panose="00000400000000000000" pitchFamily="2" charset="-78"/>
              </a:rPr>
              <a:t>مراحل اجرای گام اول</a:t>
            </a:r>
            <a:br>
              <a:rPr lang="en-US" sz="3200" b="1" dirty="0">
                <a:solidFill>
                  <a:srgbClr val="FF0000"/>
                </a:solidFill>
                <a:cs typeface="B Nazanin" panose="00000400000000000000" pitchFamily="2" charset="-78"/>
              </a:rPr>
            </a:br>
            <a:endParaRPr lang="fa-IR" dirty="0">
              <a:cs typeface="B Nazanin" panose="00000400000000000000" pitchFamily="2" charset="-78"/>
            </a:endParaRPr>
          </a:p>
        </p:txBody>
      </p:sp>
      <p:sp>
        <p:nvSpPr>
          <p:cNvPr id="3" name="Content Placeholder 2"/>
          <p:cNvSpPr>
            <a:spLocks noGrp="1"/>
          </p:cNvSpPr>
          <p:nvPr>
            <p:ph sz="quarter" idx="1"/>
          </p:nvPr>
        </p:nvSpPr>
        <p:spPr>
          <a:xfrm>
            <a:off x="971600" y="1412776"/>
            <a:ext cx="7467600" cy="5133184"/>
          </a:xfrm>
        </p:spPr>
        <p:txBody>
          <a:bodyPr>
            <a:noAutofit/>
          </a:bodyPr>
          <a:lstStyle/>
          <a:p>
            <a:pPr algn="just">
              <a:lnSpc>
                <a:spcPct val="170000"/>
              </a:lnSpc>
            </a:pPr>
            <a:r>
              <a:rPr lang="fa-IR" sz="1600" b="1" dirty="0">
                <a:cs typeface="B Nazanin" pitchFamily="2" charset="-78"/>
              </a:rPr>
              <a:t>-</a:t>
            </a:r>
            <a:r>
              <a:rPr lang="ar-SA" sz="1600" b="1" dirty="0">
                <a:cs typeface="B Nazanin" pitchFamily="2" charset="-78"/>
              </a:rPr>
              <a:t> شنونده فعال باشید </a:t>
            </a:r>
            <a:endParaRPr lang="fa-IR" sz="1600" b="1" dirty="0">
              <a:cs typeface="B Nazanin" pitchFamily="2" charset="-78"/>
            </a:endParaRPr>
          </a:p>
          <a:p>
            <a:pPr algn="just">
              <a:lnSpc>
                <a:spcPct val="170000"/>
              </a:lnSpc>
            </a:pPr>
            <a:r>
              <a:rPr lang="fa-IR" sz="1600" b="1" dirty="0">
                <a:cs typeface="B Nazanin" pitchFamily="2" charset="-78"/>
              </a:rPr>
              <a:t>1-</a:t>
            </a:r>
            <a:r>
              <a:rPr lang="ar-SA" sz="1600" b="1" dirty="0">
                <a:cs typeface="B Nazanin" pitchFamily="2" charset="-78"/>
              </a:rPr>
              <a:t> توجه نشان دهید</a:t>
            </a:r>
            <a:endParaRPr lang="fa-IR" sz="1600" b="1" dirty="0">
              <a:cs typeface="B Nazanin" pitchFamily="2" charset="-78"/>
            </a:endParaRPr>
          </a:p>
          <a:p>
            <a:pPr algn="just">
              <a:lnSpc>
                <a:spcPct val="170000"/>
              </a:lnSpc>
            </a:pPr>
            <a:r>
              <a:rPr lang="ar-SA" sz="1600" dirty="0">
                <a:cs typeface="B Nazanin" pitchFamily="2" charset="-78"/>
              </a:rPr>
              <a:t>خوب بعدش چی شد</a:t>
            </a:r>
            <a:r>
              <a:rPr lang="fa-IR" sz="1600" dirty="0">
                <a:cs typeface="B Nazanin" pitchFamily="2" charset="-78"/>
              </a:rPr>
              <a:t>.</a:t>
            </a:r>
          </a:p>
          <a:p>
            <a:pPr algn="just">
              <a:lnSpc>
                <a:spcPct val="170000"/>
              </a:lnSpc>
            </a:pPr>
            <a:r>
              <a:rPr lang="ar-SA" sz="1600" dirty="0">
                <a:cs typeface="B Nazanin" pitchFamily="2" charset="-78"/>
              </a:rPr>
              <a:t> بیشتر برایم توضیح بده</a:t>
            </a:r>
            <a:r>
              <a:rPr lang="fa-IR" sz="1600" dirty="0">
                <a:cs typeface="B Nazanin" pitchFamily="2" charset="-78"/>
              </a:rPr>
              <a:t>.</a:t>
            </a:r>
            <a:r>
              <a:rPr lang="ar-SA" sz="1600" dirty="0">
                <a:cs typeface="B Nazanin" pitchFamily="2" charset="-78"/>
              </a:rPr>
              <a:t> </a:t>
            </a:r>
            <a:endParaRPr lang="fa-IR" sz="1600" dirty="0">
              <a:cs typeface="B Nazanin" pitchFamily="2" charset="-78"/>
            </a:endParaRPr>
          </a:p>
          <a:p>
            <a:pPr algn="just">
              <a:lnSpc>
                <a:spcPct val="170000"/>
              </a:lnSpc>
            </a:pPr>
            <a:r>
              <a:rPr lang="ar-SA" sz="1600" dirty="0">
                <a:cs typeface="B Nazanin" pitchFamily="2" charset="-78"/>
              </a:rPr>
              <a:t>چه چیزی تو را ناراحت می کند</a:t>
            </a:r>
            <a:r>
              <a:rPr lang="fa-IR" sz="1600" dirty="0">
                <a:cs typeface="B Nazanin" pitchFamily="2" charset="-78"/>
              </a:rPr>
              <a:t>.</a:t>
            </a:r>
            <a:r>
              <a:rPr lang="ar-SA" sz="1600" dirty="0">
                <a:cs typeface="B Nazanin" pitchFamily="2" charset="-78"/>
              </a:rPr>
              <a:t> </a:t>
            </a:r>
            <a:endParaRPr lang="fa-IR" sz="1600" dirty="0">
              <a:cs typeface="B Nazanin" pitchFamily="2" charset="-78"/>
            </a:endParaRPr>
          </a:p>
          <a:p>
            <a:pPr algn="just">
              <a:lnSpc>
                <a:spcPct val="170000"/>
              </a:lnSpc>
            </a:pPr>
            <a:r>
              <a:rPr lang="fa-IR" sz="1600" dirty="0">
                <a:cs typeface="B Nazanin" pitchFamily="2" charset="-78"/>
              </a:rPr>
              <a:t> </a:t>
            </a:r>
            <a:r>
              <a:rPr lang="ar-SA" sz="1600" dirty="0">
                <a:cs typeface="B Nazanin" pitchFamily="2" charset="-78"/>
              </a:rPr>
              <a:t> </a:t>
            </a:r>
            <a:r>
              <a:rPr lang="ar-SA" sz="1600" b="1" u="sng" dirty="0">
                <a:solidFill>
                  <a:srgbClr val="FF0000"/>
                </a:solidFill>
                <a:cs typeface="B Nazanin" pitchFamily="2" charset="-78"/>
              </a:rPr>
              <a:t>این پیام را منتقل کنید </a:t>
            </a:r>
            <a:r>
              <a:rPr lang="ar-SA" sz="1600" dirty="0">
                <a:cs typeface="B Nazanin" pitchFamily="2" charset="-78"/>
              </a:rPr>
              <a:t>که حرفهای تو برایم مهم است</a:t>
            </a:r>
            <a:endParaRPr lang="fa-IR" sz="1600" b="1" dirty="0">
              <a:cs typeface="B Nazanin" pitchFamily="2" charset="-78"/>
            </a:endParaRPr>
          </a:p>
          <a:p>
            <a:pPr algn="just">
              <a:lnSpc>
                <a:spcPct val="170000"/>
              </a:lnSpc>
            </a:pPr>
            <a:r>
              <a:rPr lang="fa-IR" sz="1600" b="1" dirty="0">
                <a:cs typeface="B Nazanin" pitchFamily="2" charset="-78"/>
              </a:rPr>
              <a:t>2-</a:t>
            </a:r>
            <a:r>
              <a:rPr lang="ar-SA" sz="1600" b="1" dirty="0">
                <a:cs typeface="B Nazanin" pitchFamily="2" charset="-78"/>
              </a:rPr>
              <a:t>از انعکاس احساسات استفاده کنید </a:t>
            </a:r>
            <a:r>
              <a:rPr lang="fa-IR" sz="1600" b="1" dirty="0">
                <a:cs typeface="B Nazanin" pitchFamily="2" charset="-78"/>
              </a:rPr>
              <a:t>:</a:t>
            </a:r>
          </a:p>
          <a:p>
            <a:pPr algn="just">
              <a:lnSpc>
                <a:spcPct val="170000"/>
              </a:lnSpc>
            </a:pPr>
            <a:r>
              <a:rPr lang="ar-SA" sz="1600" dirty="0">
                <a:cs typeface="B Nazanin" pitchFamily="2" charset="-78"/>
              </a:rPr>
              <a:t>چقدر ناراحت کننده است </a:t>
            </a:r>
            <a:r>
              <a:rPr lang="fa-IR" sz="1600" dirty="0">
                <a:cs typeface="B Nazanin" pitchFamily="2" charset="-78"/>
              </a:rPr>
              <a:t>.</a:t>
            </a:r>
            <a:r>
              <a:rPr lang="ar-SA" sz="1600" dirty="0">
                <a:cs typeface="B Nazanin" pitchFamily="2" charset="-78"/>
              </a:rPr>
              <a:t>پس برایت خیلی سخت بود</a:t>
            </a:r>
            <a:r>
              <a:rPr lang="fa-IR" sz="1600" dirty="0">
                <a:cs typeface="B Nazanin" pitchFamily="2" charset="-78"/>
              </a:rPr>
              <a:t>.</a:t>
            </a:r>
            <a:endParaRPr lang="fa-IR" sz="1600" b="1" dirty="0">
              <a:cs typeface="B Nazanin" pitchFamily="2" charset="-78"/>
            </a:endParaRPr>
          </a:p>
          <a:p>
            <a:pPr algn="just">
              <a:lnSpc>
                <a:spcPct val="170000"/>
              </a:lnSpc>
            </a:pPr>
            <a:r>
              <a:rPr lang="fa-IR" sz="1600" b="1" dirty="0">
                <a:cs typeface="B Nazanin" pitchFamily="2" charset="-78"/>
              </a:rPr>
              <a:t>3</a:t>
            </a:r>
            <a:r>
              <a:rPr lang="ar-SA" sz="1600" b="1" dirty="0">
                <a:cs typeface="B Nazanin" pitchFamily="2" charset="-78"/>
              </a:rPr>
              <a:t> </a:t>
            </a:r>
            <a:r>
              <a:rPr lang="fa-IR" sz="1600" b="1" dirty="0">
                <a:cs typeface="B Nazanin" pitchFamily="2" charset="-78"/>
              </a:rPr>
              <a:t>-</a:t>
            </a:r>
            <a:r>
              <a:rPr lang="ar-SA" sz="1600" b="1" dirty="0">
                <a:cs typeface="B Nazanin" pitchFamily="2" charset="-78"/>
              </a:rPr>
              <a:t>از انعکاس محتوا استفاده کنید</a:t>
            </a:r>
            <a:r>
              <a:rPr lang="fa-IR" sz="1600" b="1" dirty="0">
                <a:cs typeface="B Nazanin" pitchFamily="2" charset="-78"/>
              </a:rPr>
              <a:t>:</a:t>
            </a:r>
            <a:r>
              <a:rPr lang="ar-SA" sz="1600" dirty="0">
                <a:cs typeface="B Nazanin" pitchFamily="2" charset="-78"/>
              </a:rPr>
              <a:t> مادرت رو از دست دادی </a:t>
            </a:r>
            <a:r>
              <a:rPr lang="fa-IR" sz="1600" dirty="0">
                <a:cs typeface="B Nazanin" pitchFamily="2" charset="-78"/>
              </a:rPr>
              <a:t>.</a:t>
            </a:r>
            <a:r>
              <a:rPr lang="ar-SA" sz="1600" dirty="0">
                <a:cs typeface="B Nazanin" pitchFamily="2" charset="-78"/>
              </a:rPr>
              <a:t>وقتی مادرت را از دست دادی اینجوری شدی</a:t>
            </a:r>
            <a:r>
              <a:rPr lang="fa-IR" sz="1600" dirty="0">
                <a:cs typeface="B Nazanin" pitchFamily="2" charset="-78"/>
              </a:rPr>
              <a:t> افکارخودکشی سراغت اومد </a:t>
            </a:r>
            <a:r>
              <a:rPr lang="ar-SA" sz="1600" dirty="0">
                <a:cs typeface="B Nazanin" pitchFamily="2" charset="-78"/>
              </a:rPr>
              <a:t> </a:t>
            </a:r>
            <a:endParaRPr lang="fa-IR" sz="1600" b="1" dirty="0">
              <a:cs typeface="B Nazanin" pitchFamily="2" charset="-78"/>
            </a:endParaRPr>
          </a:p>
          <a:p>
            <a:pPr algn="just">
              <a:lnSpc>
                <a:spcPct val="170000"/>
              </a:lnSpc>
            </a:pPr>
            <a:r>
              <a:rPr lang="ar-SA" sz="1600" b="1" dirty="0">
                <a:cs typeface="B Nazanin" pitchFamily="2" charset="-78"/>
              </a:rPr>
              <a:t> </a:t>
            </a:r>
            <a:r>
              <a:rPr lang="fa-IR" sz="1600" b="1" dirty="0">
                <a:cs typeface="B Nazanin" pitchFamily="2" charset="-78"/>
              </a:rPr>
              <a:t>4</a:t>
            </a:r>
            <a:r>
              <a:rPr lang="ar-SA" sz="1600" b="1" dirty="0">
                <a:cs typeface="B Nazanin" pitchFamily="2" charset="-78"/>
              </a:rPr>
              <a:t> </a:t>
            </a:r>
            <a:r>
              <a:rPr lang="fa-IR" sz="1600" b="1" dirty="0">
                <a:cs typeface="B Nazanin" pitchFamily="2" charset="-78"/>
              </a:rPr>
              <a:t>-</a:t>
            </a:r>
            <a:r>
              <a:rPr lang="ar-SA" sz="1600" b="1" dirty="0">
                <a:cs typeface="B Nazanin" pitchFamily="2" charset="-78"/>
              </a:rPr>
              <a:t>آنچه شنیدید خلاصه کنید</a:t>
            </a:r>
            <a:endParaRPr lang="fa-IR" sz="1600" b="1" dirty="0">
              <a:cs typeface="B Nazanin" pitchFamily="2" charset="-78"/>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fontScale="90000"/>
          </a:bodyPr>
          <a:lstStyle/>
          <a:p>
            <a:pPr algn="ctr"/>
            <a:br>
              <a:rPr lang="fa-IR" dirty="0">
                <a:cs typeface="B Nazanin" pitchFamily="2" charset="-78"/>
              </a:rPr>
            </a:br>
            <a:r>
              <a:rPr lang="fa-IR" dirty="0">
                <a:cs typeface="B Nazanin" pitchFamily="2" charset="-78"/>
              </a:rPr>
              <a:t>اصول و</a:t>
            </a:r>
            <a:r>
              <a:rPr lang="ar-SA" sz="2800" b="1" dirty="0">
                <a:solidFill>
                  <a:srgbClr val="FF0000"/>
                </a:solidFill>
                <a:cs typeface="B Nazanin" panose="00000400000000000000" pitchFamily="2" charset="-78"/>
              </a:rPr>
              <a:t>مراحل اجرای گام اول</a:t>
            </a:r>
            <a:br>
              <a:rPr lang="en-US" sz="2800" b="1" dirty="0">
                <a:solidFill>
                  <a:srgbClr val="FF0000"/>
                </a:solidFill>
                <a:cs typeface="B Nazanin" panose="00000400000000000000" pitchFamily="2" charset="-78"/>
              </a:rPr>
            </a:br>
            <a:endParaRPr lang="fa-IR" dirty="0"/>
          </a:p>
        </p:txBody>
      </p:sp>
      <p:sp>
        <p:nvSpPr>
          <p:cNvPr id="3" name="Content Placeholder 2"/>
          <p:cNvSpPr>
            <a:spLocks noGrp="1"/>
          </p:cNvSpPr>
          <p:nvPr>
            <p:ph sz="quarter" idx="1"/>
          </p:nvPr>
        </p:nvSpPr>
        <p:spPr>
          <a:xfrm>
            <a:off x="457200" y="1124744"/>
            <a:ext cx="8147248" cy="5349208"/>
          </a:xfrm>
        </p:spPr>
        <p:txBody>
          <a:bodyPr>
            <a:normAutofit fontScale="85000" lnSpcReduction="20000"/>
          </a:bodyPr>
          <a:lstStyle/>
          <a:p>
            <a:pPr algn="just">
              <a:lnSpc>
                <a:spcPct val="170000"/>
              </a:lnSpc>
            </a:pPr>
            <a:r>
              <a:rPr lang="ar-SA" b="1" dirty="0">
                <a:cs typeface="B Nazanin" pitchFamily="2" charset="-78"/>
              </a:rPr>
              <a:t> </a:t>
            </a:r>
            <a:r>
              <a:rPr lang="fa-IR" b="1" dirty="0">
                <a:cs typeface="B Nazanin" pitchFamily="2" charset="-78"/>
              </a:rPr>
              <a:t>5</a:t>
            </a:r>
            <a:r>
              <a:rPr lang="ar-SA" b="1" dirty="0">
                <a:cs typeface="B Nazanin" pitchFamily="2" charset="-78"/>
              </a:rPr>
              <a:t> </a:t>
            </a:r>
            <a:r>
              <a:rPr lang="fa-IR" b="1" dirty="0">
                <a:cs typeface="B Nazanin" pitchFamily="2" charset="-78"/>
              </a:rPr>
              <a:t>-</a:t>
            </a:r>
            <a:r>
              <a:rPr lang="ar-SA" b="1" dirty="0">
                <a:cs typeface="B Nazanin" pitchFamily="2" charset="-78"/>
              </a:rPr>
              <a:t>صادق و همدل باشید من نگران شما هستم من دوست دارم به تو کمک کنم </a:t>
            </a:r>
            <a:endParaRPr lang="fa-IR" b="1" dirty="0">
              <a:cs typeface="B Nazanin" pitchFamily="2" charset="-78"/>
            </a:endParaRPr>
          </a:p>
          <a:p>
            <a:pPr algn="just">
              <a:lnSpc>
                <a:spcPct val="170000"/>
              </a:lnSpc>
            </a:pPr>
            <a:r>
              <a:rPr lang="ar-SA" b="1" dirty="0">
                <a:solidFill>
                  <a:srgbClr val="FF0000"/>
                </a:solidFill>
                <a:cs typeface="B Nazanin" pitchFamily="2" charset="-78"/>
              </a:rPr>
              <a:t>من نگرانتم نمی</a:t>
            </a:r>
            <a:endParaRPr lang="fa-IR" b="1" dirty="0">
              <a:solidFill>
                <a:srgbClr val="FF0000"/>
              </a:solidFill>
              <a:cs typeface="B Nazanin" pitchFamily="2" charset="-78"/>
            </a:endParaRPr>
          </a:p>
          <a:p>
            <a:pPr algn="just">
              <a:lnSpc>
                <a:spcPct val="170000"/>
              </a:lnSpc>
            </a:pPr>
            <a:r>
              <a:rPr lang="ar-SA" b="1" dirty="0">
                <a:solidFill>
                  <a:srgbClr val="FF0000"/>
                </a:solidFill>
                <a:cs typeface="B Nazanin" pitchFamily="2" charset="-78"/>
              </a:rPr>
              <a:t> </a:t>
            </a:r>
            <a:r>
              <a:rPr lang="ar-SA" b="1" dirty="0">
                <a:cs typeface="B Nazanin" pitchFamily="2" charset="-78"/>
              </a:rPr>
              <a:t>تونم جای تو باشم</a:t>
            </a:r>
            <a:endParaRPr lang="fa-IR" b="1" dirty="0">
              <a:cs typeface="B Nazanin" pitchFamily="2" charset="-78"/>
            </a:endParaRPr>
          </a:p>
          <a:p>
            <a:pPr algn="just">
              <a:lnSpc>
                <a:spcPct val="170000"/>
              </a:lnSpc>
            </a:pPr>
            <a:r>
              <a:rPr lang="ar-SA" b="1" dirty="0">
                <a:cs typeface="B Nazanin" pitchFamily="2" charset="-78"/>
              </a:rPr>
              <a:t> دوست دارم احساساتت رو درک کنم</a:t>
            </a:r>
            <a:endParaRPr lang="fa-IR" b="1" dirty="0">
              <a:cs typeface="B Nazanin" pitchFamily="2" charset="-78"/>
            </a:endParaRPr>
          </a:p>
          <a:p>
            <a:pPr algn="just">
              <a:lnSpc>
                <a:spcPct val="170000"/>
              </a:lnSpc>
            </a:pPr>
            <a:r>
              <a:rPr lang="ar-SA" b="1" dirty="0">
                <a:cs typeface="B Nazanin" pitchFamily="2" charset="-78"/>
              </a:rPr>
              <a:t> با این جملات به او بفهمانید که برای من اهمیت دارد این احساسات را بدهید که واقعاً دلسوز هستید</a:t>
            </a:r>
            <a:endParaRPr lang="fa-IR" b="1" dirty="0">
              <a:cs typeface="B Nazanin" pitchFamily="2" charset="-78"/>
            </a:endParaRPr>
          </a:p>
          <a:p>
            <a:pPr algn="just">
              <a:lnSpc>
                <a:spcPct val="170000"/>
              </a:lnSpc>
            </a:pPr>
            <a:r>
              <a:rPr lang="ar-SA" b="1" dirty="0">
                <a:cs typeface="B Nazanin" pitchFamily="2" charset="-78"/>
              </a:rPr>
              <a:t> و درباره </a:t>
            </a:r>
            <a:r>
              <a:rPr lang="ar-SA" b="1" dirty="0">
                <a:solidFill>
                  <a:srgbClr val="FF0000"/>
                </a:solidFill>
                <a:cs typeface="B Nazanin" pitchFamily="2" charset="-78"/>
              </a:rPr>
              <a:t>احساسات خود او سوال کنید </a:t>
            </a:r>
            <a:r>
              <a:rPr lang="ar-SA" b="1" dirty="0">
                <a:cs typeface="B Nazanin" pitchFamily="2" charset="-78"/>
              </a:rPr>
              <a:t>درباره آنچه تو را زجر می‌دهد به من بگو</a:t>
            </a:r>
            <a:r>
              <a:rPr lang="fa-IR" b="1" dirty="0">
                <a:cs typeface="B Nazanin" pitchFamily="2" charset="-78"/>
              </a:rPr>
              <a:t>.</a:t>
            </a:r>
          </a:p>
          <a:p>
            <a:pPr algn="just">
              <a:lnSpc>
                <a:spcPct val="170000"/>
              </a:lnSpc>
            </a:pPr>
            <a:r>
              <a:rPr lang="ar-SA" b="1" dirty="0">
                <a:cs typeface="B Nazanin" pitchFamily="2" charset="-78"/>
              </a:rPr>
              <a:t> تو برای من ارزش زیادی داری </a:t>
            </a:r>
            <a:endParaRPr lang="fa-IR" b="1" dirty="0">
              <a:cs typeface="B Nazanin" pitchFamily="2" charset="-78"/>
            </a:endParaRPr>
          </a:p>
          <a:p>
            <a:pPr algn="just">
              <a:lnSpc>
                <a:spcPct val="170000"/>
              </a:lnSpc>
            </a:pPr>
            <a:r>
              <a:rPr lang="ar-SA" b="1" dirty="0">
                <a:cs typeface="B Nazanin" pitchFamily="2" charset="-78"/>
              </a:rPr>
              <a:t>و من می‌خواهم به تو کمک کنم </a:t>
            </a:r>
            <a:r>
              <a:rPr lang="fa-IR" b="1" dirty="0">
                <a:cs typeface="B Nazanin" pitchFamily="2" charset="-78"/>
              </a:rPr>
              <a:t>.</a:t>
            </a:r>
          </a:p>
          <a:p>
            <a:pPr algn="just">
              <a:lnSpc>
                <a:spcPct val="170000"/>
              </a:lnSpc>
            </a:pPr>
            <a:r>
              <a:rPr lang="ar-SA" b="1" dirty="0">
                <a:cs typeface="B Nazanin" pitchFamily="2" charset="-78"/>
              </a:rPr>
              <a:t>من نمی خواهم خودت را بکشی من در کنار تو هستم </a:t>
            </a:r>
            <a:r>
              <a:rPr lang="fa-IR" b="1" dirty="0">
                <a:cs typeface="B Nazanin" pitchFamily="2" charset="-78"/>
              </a:rPr>
              <a:t>.</a:t>
            </a:r>
            <a:r>
              <a:rPr lang="ar-SA" b="1" dirty="0">
                <a:cs typeface="B Nazanin" pitchFamily="2" charset="-78"/>
              </a:rPr>
              <a:t>اینها مربوط به صادق بودن</a:t>
            </a:r>
            <a:endParaRPr lang="fa-IR" b="1"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B8024-AE34-4D19-BDAA-0938875ECC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F39994-1AF5-4580-9C4F-2CBD4DFE92FC}"/>
              </a:ext>
            </a:extLst>
          </p:cNvPr>
          <p:cNvSpPr>
            <a:spLocks noGrp="1"/>
          </p:cNvSpPr>
          <p:nvPr>
            <p:ph sz="quarter" idx="1"/>
          </p:nvPr>
        </p:nvSpPr>
        <p:spPr/>
        <p:txBody>
          <a:bodyPr>
            <a:normAutofit fontScale="92500" lnSpcReduction="10000"/>
          </a:bodyPr>
          <a:lstStyle/>
          <a:p>
            <a:pPr algn="just">
              <a:lnSpc>
                <a:spcPct val="170000"/>
              </a:lnSpc>
            </a:pPr>
            <a:r>
              <a:rPr lang="fa-IR" b="1" dirty="0">
                <a:cs typeface="B Nazanin" pitchFamily="2" charset="-78"/>
              </a:rPr>
              <a:t>6</a:t>
            </a:r>
            <a:r>
              <a:rPr lang="ar-SA" b="1" dirty="0">
                <a:cs typeface="B Nazanin" pitchFamily="2" charset="-78"/>
              </a:rPr>
              <a:t> </a:t>
            </a:r>
            <a:r>
              <a:rPr lang="fa-IR" b="1" dirty="0">
                <a:cs typeface="B Nazanin" pitchFamily="2" charset="-78"/>
              </a:rPr>
              <a:t>-</a:t>
            </a:r>
            <a:r>
              <a:rPr lang="ar-SA" b="1" dirty="0">
                <a:cs typeface="B Nazanin" pitchFamily="2" charset="-78"/>
              </a:rPr>
              <a:t>بر روی زمان </a:t>
            </a:r>
            <a:r>
              <a:rPr lang="ar-SA" b="1" u="sng" dirty="0">
                <a:cs typeface="B Nazanin" pitchFamily="2" charset="-78"/>
              </a:rPr>
              <a:t>حال و اکنون </a:t>
            </a:r>
            <a:r>
              <a:rPr lang="ar-SA" b="1" dirty="0">
                <a:cs typeface="B Nazanin" pitchFamily="2" charset="-78"/>
              </a:rPr>
              <a:t>کار کنید</a:t>
            </a:r>
            <a:r>
              <a:rPr lang="fa-IR" b="1" dirty="0">
                <a:cs typeface="B Nazanin" pitchFamily="2" charset="-78"/>
              </a:rPr>
              <a:t>:</a:t>
            </a:r>
          </a:p>
          <a:p>
            <a:pPr algn="just">
              <a:lnSpc>
                <a:spcPct val="170000"/>
              </a:lnSpc>
            </a:pPr>
            <a:r>
              <a:rPr lang="ar-SA" b="1" dirty="0"/>
              <a:t>چه چیزی تو را رنج می دهد </a:t>
            </a:r>
            <a:endParaRPr lang="fa-IR" b="1" dirty="0"/>
          </a:p>
          <a:p>
            <a:pPr algn="just">
              <a:lnSpc>
                <a:spcPct val="170000"/>
              </a:lnSpc>
            </a:pPr>
            <a:r>
              <a:rPr lang="ar-SA" b="1" dirty="0"/>
              <a:t>الان چه کار باید کرد   </a:t>
            </a:r>
            <a:endParaRPr lang="fa-IR" b="1" dirty="0"/>
          </a:p>
          <a:p>
            <a:pPr algn="just">
              <a:lnSpc>
                <a:spcPct val="170000"/>
              </a:lnSpc>
            </a:pPr>
            <a:r>
              <a:rPr lang="ar-SA" b="1" dirty="0"/>
              <a:t>مادرم اینجوری بود و آینده هم </a:t>
            </a:r>
            <a:r>
              <a:rPr lang="ar-SA" b="1" u="sng" dirty="0"/>
              <a:t>باید بمیرم </a:t>
            </a:r>
            <a:r>
              <a:rPr lang="fa-IR" b="1" dirty="0"/>
              <a:t>: ( گذشته .آینده ) </a:t>
            </a:r>
          </a:p>
          <a:p>
            <a:pPr algn="just">
              <a:lnSpc>
                <a:spcPct val="170000"/>
              </a:lnSpc>
            </a:pPr>
            <a:r>
              <a:rPr lang="ar-SA" b="1" u="sng" dirty="0">
                <a:solidFill>
                  <a:srgbClr val="FF0000"/>
                </a:solidFill>
              </a:rPr>
              <a:t>الان</a:t>
            </a:r>
            <a:r>
              <a:rPr lang="ar-SA" b="1" dirty="0"/>
              <a:t> چیکار باید کنیم</a:t>
            </a:r>
            <a:endParaRPr lang="fa-IR" b="1" dirty="0"/>
          </a:p>
          <a:p>
            <a:pPr algn="just">
              <a:lnSpc>
                <a:spcPct val="170000"/>
              </a:lnSpc>
            </a:pPr>
            <a:r>
              <a:rPr lang="ar-SA" b="1" dirty="0"/>
              <a:t> </a:t>
            </a:r>
            <a:r>
              <a:rPr lang="ar-SA" b="1" u="sng" dirty="0">
                <a:solidFill>
                  <a:srgbClr val="FF0000"/>
                </a:solidFill>
              </a:rPr>
              <a:t>الان چه </a:t>
            </a:r>
            <a:r>
              <a:rPr lang="ar-SA" b="1" dirty="0"/>
              <a:t>چیزی موضوع را حل می‌کند</a:t>
            </a:r>
            <a:r>
              <a:rPr lang="fa-IR" b="1" dirty="0"/>
              <a:t>.</a:t>
            </a:r>
          </a:p>
          <a:p>
            <a:pPr algn="just">
              <a:lnSpc>
                <a:spcPct val="170000"/>
              </a:lnSpc>
            </a:pPr>
            <a:r>
              <a:rPr lang="ar-SA" b="1" dirty="0"/>
              <a:t> تمرکز بر اکنون بر</a:t>
            </a:r>
            <a:r>
              <a:rPr lang="fa-IR" b="1" dirty="0"/>
              <a:t>ای</a:t>
            </a:r>
            <a:r>
              <a:rPr lang="ar-SA" b="1" dirty="0"/>
              <a:t> افرادی که افکار خودکشی دارند یا مشکلات گذشته را بیان می‌کنند خیلی خوب است به آنها بگویید الان چه کار باید کرد</a:t>
            </a:r>
            <a:endParaRPr lang="fa-IR" b="1" dirty="0">
              <a:cs typeface="B Nazanin" pitchFamily="2" charset="-78"/>
            </a:endParaRPr>
          </a:p>
          <a:p>
            <a:endParaRPr lang="en-US" dirty="0"/>
          </a:p>
        </p:txBody>
      </p:sp>
    </p:spTree>
    <p:extLst>
      <p:ext uri="{BB962C8B-B14F-4D97-AF65-F5344CB8AC3E}">
        <p14:creationId xmlns:p14="http://schemas.microsoft.com/office/powerpoint/2010/main" val="103455746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028" y="384048"/>
            <a:ext cx="7467600" cy="706090"/>
          </a:xfrm>
        </p:spPr>
        <p:txBody>
          <a:bodyPr>
            <a:normAutofit fontScale="90000"/>
          </a:bodyPr>
          <a:lstStyle/>
          <a:p>
            <a:pPr algn="ctr"/>
            <a:r>
              <a:rPr lang="ar-SA" dirty="0">
                <a:cs typeface="B Nazanin" pitchFamily="2" charset="-78"/>
              </a:rPr>
              <a:t>گام دوم</a:t>
            </a:r>
            <a:br>
              <a:rPr lang="fa-IR" dirty="0">
                <a:cs typeface="B Nazanin" pitchFamily="2" charset="-78"/>
              </a:rPr>
            </a:br>
            <a:endParaRPr lang="fa-IR" dirty="0"/>
          </a:p>
        </p:txBody>
      </p:sp>
      <p:sp>
        <p:nvSpPr>
          <p:cNvPr id="3" name="Content Placeholder 2"/>
          <p:cNvSpPr>
            <a:spLocks noGrp="1"/>
          </p:cNvSpPr>
          <p:nvPr>
            <p:ph sz="quarter" idx="1"/>
          </p:nvPr>
        </p:nvSpPr>
        <p:spPr>
          <a:xfrm>
            <a:off x="1278311" y="936707"/>
            <a:ext cx="7067128" cy="5565232"/>
          </a:xfrm>
        </p:spPr>
        <p:txBody>
          <a:bodyPr>
            <a:noAutofit/>
          </a:bodyPr>
          <a:lstStyle/>
          <a:p>
            <a:pPr algn="just">
              <a:lnSpc>
                <a:spcPct val="170000"/>
              </a:lnSpc>
            </a:pPr>
            <a:r>
              <a:rPr lang="fa-IR" sz="1800" b="1" dirty="0">
                <a:cs typeface="B Nazanin" pitchFamily="2" charset="-78"/>
              </a:rPr>
              <a:t>درگام یک مراجع را از بحران وافکار وتمایلات خودکشی خارج کردیم درگام بعدی باید به مشکل بپردازیم </a:t>
            </a:r>
            <a:endParaRPr lang="en-US" sz="1800" b="1" dirty="0">
              <a:cs typeface="B Nazanin" pitchFamily="2" charset="-78"/>
            </a:endParaRPr>
          </a:p>
          <a:p>
            <a:pPr algn="just">
              <a:lnSpc>
                <a:spcPct val="170000"/>
              </a:lnSpc>
            </a:pPr>
            <a:r>
              <a:rPr lang="ar-SA" sz="1800" b="1" dirty="0">
                <a:cs typeface="B Nazanin" pitchFamily="2" charset="-78"/>
              </a:rPr>
              <a:t>گام دوم </a:t>
            </a:r>
            <a:r>
              <a:rPr lang="fa-IR" sz="1800" b="1" dirty="0">
                <a:cs typeface="B Nazanin" pitchFamily="2" charset="-78"/>
              </a:rPr>
              <a:t>: </a:t>
            </a:r>
          </a:p>
          <a:p>
            <a:pPr algn="just">
              <a:lnSpc>
                <a:spcPct val="170000"/>
              </a:lnSpc>
            </a:pPr>
            <a:r>
              <a:rPr lang="fa-IR" sz="1800" b="1" dirty="0">
                <a:solidFill>
                  <a:srgbClr val="FF0000"/>
                </a:solidFill>
                <a:cs typeface="B Nazanin" pitchFamily="2" charset="-78"/>
              </a:rPr>
              <a:t>1-</a:t>
            </a:r>
            <a:r>
              <a:rPr lang="ar-SA" sz="1800" b="1" dirty="0">
                <a:solidFill>
                  <a:srgbClr val="FF0000"/>
                </a:solidFill>
                <a:cs typeface="B Nazanin" pitchFamily="2" charset="-78"/>
              </a:rPr>
              <a:t>راجع به مشکل با او </a:t>
            </a:r>
            <a:r>
              <a:rPr lang="ar-SA" sz="1800" b="1" dirty="0">
                <a:cs typeface="B Nazanin" pitchFamily="2" charset="-78"/>
              </a:rPr>
              <a:t>حرف بزنیم </a:t>
            </a:r>
            <a:endParaRPr lang="fa-IR" sz="1800" b="1" dirty="0">
              <a:cs typeface="B Nazanin" pitchFamily="2" charset="-78"/>
            </a:endParaRPr>
          </a:p>
          <a:p>
            <a:pPr algn="just">
              <a:lnSpc>
                <a:spcPct val="170000"/>
              </a:lnSpc>
            </a:pPr>
            <a:r>
              <a:rPr lang="fa-IR" sz="1800" b="1" dirty="0">
                <a:cs typeface="B Nazanin" pitchFamily="2" charset="-78"/>
              </a:rPr>
              <a:t>2-</a:t>
            </a:r>
            <a:r>
              <a:rPr lang="ar-SA" sz="1800" b="1" dirty="0">
                <a:cs typeface="B Nazanin" pitchFamily="2" charset="-78"/>
              </a:rPr>
              <a:t>و کارهایی که می‌تواند انجام</a:t>
            </a:r>
            <a:r>
              <a:rPr lang="fa-IR" sz="1800" b="1" dirty="0">
                <a:cs typeface="B Nazanin" pitchFamily="2" charset="-78"/>
              </a:rPr>
              <a:t> دهد </a:t>
            </a:r>
            <a:r>
              <a:rPr lang="ar-SA" sz="1800" dirty="0">
                <a:cs typeface="B Nazanin" pitchFamily="2" charset="-78"/>
              </a:rPr>
              <a:t>صحبت می کن</a:t>
            </a:r>
            <a:r>
              <a:rPr lang="fa-IR" sz="1800" dirty="0">
                <a:cs typeface="B Nazanin" pitchFamily="2" charset="-78"/>
              </a:rPr>
              <a:t>ی</a:t>
            </a:r>
            <a:r>
              <a:rPr lang="ar-SA" sz="1800" dirty="0">
                <a:cs typeface="B Nazanin" pitchFamily="2" charset="-78"/>
              </a:rPr>
              <a:t>د </a:t>
            </a:r>
            <a:endParaRPr lang="en-US" sz="1800" dirty="0">
              <a:cs typeface="B Nazanin" pitchFamily="2" charset="-78"/>
            </a:endParaRPr>
          </a:p>
          <a:p>
            <a:pPr algn="just">
              <a:lnSpc>
                <a:spcPct val="170000"/>
              </a:lnSpc>
            </a:pPr>
            <a:r>
              <a:rPr lang="ar-SA" sz="1800" dirty="0">
                <a:cs typeface="B Nazanin" pitchFamily="2" charset="-78"/>
              </a:rPr>
              <a:t>در گام یک از تکنیکهای مختلفی همان ۱۰ تکنیک مثل تونل زمان مهلت زمانی حل مسئله درگیری هیجانی و غیره استفاده کرده‌ایم توجه و</a:t>
            </a:r>
            <a:r>
              <a:rPr lang="fa-IR" sz="1800" dirty="0">
                <a:cs typeface="B Nazanin" pitchFamily="2" charset="-78"/>
              </a:rPr>
              <a:t>مهر</a:t>
            </a:r>
            <a:r>
              <a:rPr lang="ar-SA" sz="1800" dirty="0">
                <a:cs typeface="B Nazanin" pitchFamily="2" charset="-78"/>
              </a:rPr>
              <a:t>روزی خود را به مراجع</a:t>
            </a:r>
            <a:r>
              <a:rPr lang="fa-IR" sz="1800" dirty="0">
                <a:cs typeface="B Nazanin" pitchFamily="2" charset="-78"/>
              </a:rPr>
              <a:t> </a:t>
            </a:r>
            <a:r>
              <a:rPr lang="ar-SA" sz="1800" dirty="0">
                <a:cs typeface="B Nazanin" pitchFamily="2" charset="-78"/>
              </a:rPr>
              <a:t>نشان دادیم </a:t>
            </a:r>
            <a:r>
              <a:rPr lang="fa-IR" sz="1800" dirty="0">
                <a:cs typeface="B Nazanin" pitchFamily="2" charset="-78"/>
              </a:rPr>
              <a:t>.</a:t>
            </a:r>
            <a:endParaRPr lang="fa-IR" sz="1800" b="1" dirty="0">
              <a:cs typeface="B Nazanin" pitchFamily="2" charset="-78"/>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B45C-D7CC-4E21-A7BF-19C72DBE0DC2}"/>
              </a:ext>
            </a:extLst>
          </p:cNvPr>
          <p:cNvSpPr>
            <a:spLocks noGrp="1"/>
          </p:cNvSpPr>
          <p:nvPr>
            <p:ph type="title"/>
          </p:nvPr>
        </p:nvSpPr>
        <p:spPr/>
        <p:txBody>
          <a:bodyPr/>
          <a:lstStyle/>
          <a:p>
            <a:pPr algn="ctr"/>
            <a:r>
              <a:rPr lang="ar-SA" dirty="0">
                <a:cs typeface="B Nazanin" pitchFamily="2" charset="-78"/>
              </a:rPr>
              <a:t>گام دوم</a:t>
            </a:r>
            <a:br>
              <a:rPr lang="fa-IR" dirty="0">
                <a:cs typeface="B Nazanin" pitchFamily="2" charset="-78"/>
              </a:rPr>
            </a:br>
            <a:endParaRPr lang="en-US" dirty="0"/>
          </a:p>
        </p:txBody>
      </p:sp>
      <p:sp>
        <p:nvSpPr>
          <p:cNvPr id="3" name="Content Placeholder 2">
            <a:extLst>
              <a:ext uri="{FF2B5EF4-FFF2-40B4-BE49-F238E27FC236}">
                <a16:creationId xmlns:a16="http://schemas.microsoft.com/office/drawing/2014/main" id="{7283BD29-A70B-4589-9CEB-59E4519A652A}"/>
              </a:ext>
            </a:extLst>
          </p:cNvPr>
          <p:cNvSpPr>
            <a:spLocks noGrp="1"/>
          </p:cNvSpPr>
          <p:nvPr>
            <p:ph sz="quarter" idx="1"/>
          </p:nvPr>
        </p:nvSpPr>
        <p:spPr/>
        <p:txBody>
          <a:bodyPr>
            <a:normAutofit fontScale="92500" lnSpcReduction="10000"/>
          </a:bodyPr>
          <a:lstStyle/>
          <a:p>
            <a:pPr algn="just">
              <a:lnSpc>
                <a:spcPct val="170000"/>
              </a:lnSpc>
            </a:pPr>
            <a:r>
              <a:rPr lang="ar-SA" b="1" dirty="0">
                <a:cs typeface="B Nazanin" pitchFamily="2" charset="-78"/>
              </a:rPr>
              <a:t>مرا</a:t>
            </a:r>
            <a:r>
              <a:rPr lang="fa-IR" b="1" dirty="0">
                <a:cs typeface="B Nazanin" pitchFamily="2" charset="-78"/>
              </a:rPr>
              <a:t>جع : </a:t>
            </a:r>
            <a:r>
              <a:rPr lang="ar-SA" b="1" dirty="0">
                <a:cs typeface="B Nazanin" pitchFamily="2" charset="-78"/>
              </a:rPr>
              <a:t>بسیار خوب ممنون می شوم که بتوانید این رنج را کمتر کنید </a:t>
            </a:r>
            <a:endParaRPr lang="fa-IR" b="1" dirty="0">
              <a:cs typeface="B Nazanin" pitchFamily="2" charset="-78"/>
            </a:endParaRPr>
          </a:p>
          <a:p>
            <a:pPr algn="just">
              <a:lnSpc>
                <a:spcPct val="170000"/>
              </a:lnSpc>
            </a:pPr>
            <a:r>
              <a:rPr lang="ar-SA" b="1" dirty="0">
                <a:cs typeface="B Nazanin" pitchFamily="2" charset="-78"/>
              </a:rPr>
              <a:t>روانشناس </a:t>
            </a:r>
            <a:r>
              <a:rPr lang="fa-IR" b="1" dirty="0">
                <a:cs typeface="B Nazanin" pitchFamily="2" charset="-78"/>
              </a:rPr>
              <a:t>: </a:t>
            </a:r>
            <a:r>
              <a:rPr lang="ar-SA" b="1" dirty="0">
                <a:cs typeface="B Nazanin" pitchFamily="2" charset="-78"/>
              </a:rPr>
              <a:t>بگذار فعلاً فکر کنیم الان یک مشکل وجود دارد مشکل خیلی بزرگ چیست مشکل این است که </a:t>
            </a:r>
            <a:r>
              <a:rPr lang="fa-IR" b="1" u="sng" dirty="0">
                <a:solidFill>
                  <a:srgbClr val="FF0000"/>
                </a:solidFill>
                <a:cs typeface="B Nazanin" pitchFamily="2" charset="-78"/>
              </a:rPr>
              <a:t>تو</a:t>
            </a:r>
            <a:r>
              <a:rPr lang="ar-SA" b="1" u="sng" dirty="0">
                <a:solidFill>
                  <a:srgbClr val="FF0000"/>
                </a:solidFill>
                <a:cs typeface="B Nazanin" pitchFamily="2" charset="-78"/>
              </a:rPr>
              <a:t>عزیز ترین</a:t>
            </a:r>
            <a:r>
              <a:rPr lang="fa-IR" b="1" u="sng" dirty="0">
                <a:solidFill>
                  <a:srgbClr val="FF0000"/>
                </a:solidFill>
                <a:cs typeface="B Nazanin" pitchFamily="2" charset="-78"/>
              </a:rPr>
              <a:t> </a:t>
            </a:r>
            <a:r>
              <a:rPr lang="ar-SA" b="1" u="sng" dirty="0">
                <a:solidFill>
                  <a:srgbClr val="FF0000"/>
                </a:solidFill>
                <a:cs typeface="B Nazanin" pitchFamily="2" charset="-78"/>
              </a:rPr>
              <a:t>کس خود و مهمترین فرد زندگی </a:t>
            </a:r>
            <a:r>
              <a:rPr lang="ar-SA" b="1" dirty="0">
                <a:cs typeface="B Nazanin" pitchFamily="2" charset="-78"/>
              </a:rPr>
              <a:t>خود را از دست داده </a:t>
            </a:r>
            <a:r>
              <a:rPr lang="fa-IR" b="1" dirty="0">
                <a:cs typeface="B Nazanin" pitchFamily="2" charset="-78"/>
              </a:rPr>
              <a:t>ای </a:t>
            </a:r>
            <a:r>
              <a:rPr lang="ar-SA" b="1" dirty="0">
                <a:cs typeface="B Nazanin" pitchFamily="2" charset="-78"/>
              </a:rPr>
              <a:t>یعنی مادر</a:t>
            </a:r>
            <a:r>
              <a:rPr lang="fa-IR" b="1" dirty="0">
                <a:cs typeface="B Nazanin" pitchFamily="2" charset="-78"/>
              </a:rPr>
              <a:t>ترا</a:t>
            </a:r>
          </a:p>
          <a:p>
            <a:pPr algn="just">
              <a:lnSpc>
                <a:spcPct val="170000"/>
              </a:lnSpc>
            </a:pPr>
            <a:r>
              <a:rPr lang="ar-SA" b="1" dirty="0">
                <a:cs typeface="B Nazanin" pitchFamily="2" charset="-78"/>
              </a:rPr>
              <a:t> </a:t>
            </a:r>
            <a:r>
              <a:rPr lang="fa-IR" b="1" dirty="0">
                <a:cs typeface="B Nazanin" pitchFamily="2" charset="-78"/>
              </a:rPr>
              <a:t>و</a:t>
            </a:r>
            <a:r>
              <a:rPr lang="ar-SA" b="1" dirty="0">
                <a:cs typeface="B Nazanin" pitchFamily="2" charset="-78"/>
              </a:rPr>
              <a:t>به اندازه </a:t>
            </a:r>
            <a:r>
              <a:rPr lang="ar-SA" b="1" u="sng" dirty="0">
                <a:solidFill>
                  <a:srgbClr val="FF0000"/>
                </a:solidFill>
                <a:cs typeface="B Nazanin" pitchFamily="2" charset="-78"/>
              </a:rPr>
              <a:t>یک اقیانوس غم و ناراحتی </a:t>
            </a:r>
            <a:r>
              <a:rPr lang="ar-SA" b="1" dirty="0">
                <a:cs typeface="B Nazanin" pitchFamily="2" charset="-78"/>
              </a:rPr>
              <a:t>دار</a:t>
            </a:r>
            <a:r>
              <a:rPr lang="fa-IR" b="1" dirty="0">
                <a:cs typeface="B Nazanin" pitchFamily="2" charset="-78"/>
              </a:rPr>
              <a:t>ی</a:t>
            </a:r>
            <a:r>
              <a:rPr lang="ar-SA" b="1" dirty="0">
                <a:cs typeface="B Nazanin" pitchFamily="2" charset="-78"/>
              </a:rPr>
              <a:t>د</a:t>
            </a:r>
            <a:endParaRPr lang="fa-IR" b="1" dirty="0">
              <a:cs typeface="B Nazanin" pitchFamily="2" charset="-78"/>
            </a:endParaRPr>
          </a:p>
          <a:p>
            <a:pPr algn="just">
              <a:lnSpc>
                <a:spcPct val="170000"/>
              </a:lnSpc>
            </a:pPr>
            <a:r>
              <a:rPr lang="ar-SA" b="1" dirty="0">
                <a:cs typeface="B Nazanin" pitchFamily="2" charset="-78"/>
              </a:rPr>
              <a:t> ما می خواهیم ببینیم این غم و ناراحتی </a:t>
            </a:r>
            <a:r>
              <a:rPr lang="fa-IR" b="1" dirty="0">
                <a:cs typeface="B Nazanin" pitchFamily="2" charset="-78"/>
              </a:rPr>
              <a:t>را </a:t>
            </a:r>
            <a:r>
              <a:rPr lang="ar-SA" b="1" dirty="0">
                <a:cs typeface="B Nazanin" pitchFamily="2" charset="-78"/>
              </a:rPr>
              <a:t>چه جوری </a:t>
            </a:r>
            <a:r>
              <a:rPr lang="fa-IR" b="1" dirty="0">
                <a:cs typeface="B Nazanin" pitchFamily="2" charset="-78"/>
              </a:rPr>
              <a:t> </a:t>
            </a:r>
            <a:r>
              <a:rPr lang="fa-IR" b="1" u="sng" dirty="0">
                <a:solidFill>
                  <a:srgbClr val="FF0000"/>
                </a:solidFill>
                <a:cs typeface="B Nazanin" pitchFamily="2" charset="-78"/>
              </a:rPr>
              <a:t>می توان کم کرد یا </a:t>
            </a:r>
            <a:r>
              <a:rPr lang="ar-SA" b="1" u="sng" dirty="0">
                <a:solidFill>
                  <a:srgbClr val="FF0000"/>
                </a:solidFill>
                <a:cs typeface="B Nazanin" pitchFamily="2" charset="-78"/>
              </a:rPr>
              <a:t> مدیریت کرد </a:t>
            </a:r>
            <a:r>
              <a:rPr lang="ar-SA" b="1" dirty="0">
                <a:cs typeface="B Nazanin" pitchFamily="2" charset="-78"/>
              </a:rPr>
              <a:t>برای این غم و ناراحتی </a:t>
            </a:r>
            <a:r>
              <a:rPr lang="ar-SA" b="1" u="sng" dirty="0">
                <a:cs typeface="B Nazanin" pitchFamily="2" charset="-78"/>
              </a:rPr>
              <a:t>چه کار می توان </a:t>
            </a:r>
            <a:r>
              <a:rPr lang="ar-SA" b="1" dirty="0">
                <a:cs typeface="B Nazanin" pitchFamily="2" charset="-78"/>
              </a:rPr>
              <a:t>کرد</a:t>
            </a:r>
            <a:endParaRPr lang="fa-IR" b="1" dirty="0">
              <a:cs typeface="B Nazanin" pitchFamily="2" charset="-78"/>
            </a:endParaRPr>
          </a:p>
          <a:p>
            <a:pPr algn="just">
              <a:lnSpc>
                <a:spcPct val="170000"/>
              </a:lnSpc>
            </a:pPr>
            <a:r>
              <a:rPr lang="ar-SA" b="1" dirty="0">
                <a:cs typeface="B Nazanin" pitchFamily="2" charset="-78"/>
              </a:rPr>
              <a:t> به نظر شما چکار می</a:t>
            </a:r>
            <a:r>
              <a:rPr lang="fa-IR" b="1" dirty="0">
                <a:cs typeface="B Nazanin" pitchFamily="2" charset="-78"/>
              </a:rPr>
              <a:t> </a:t>
            </a:r>
            <a:r>
              <a:rPr lang="ar-SA" b="1" dirty="0">
                <a:cs typeface="B Nazanin" pitchFamily="2" charset="-78"/>
              </a:rPr>
              <a:t>شود کرد</a:t>
            </a:r>
            <a:r>
              <a:rPr lang="fa-IR" b="1" dirty="0">
                <a:cs typeface="B Nazanin" pitchFamily="2" charset="-78"/>
              </a:rPr>
              <a:t>.</a:t>
            </a:r>
            <a:r>
              <a:rPr lang="ar-SA" b="1" dirty="0">
                <a:cs typeface="B Nazanin" pitchFamily="2" charset="-78"/>
              </a:rPr>
              <a:t> </a:t>
            </a:r>
            <a:r>
              <a:rPr lang="ar-SA" b="1" u="sng" dirty="0">
                <a:solidFill>
                  <a:srgbClr val="FF0000"/>
                </a:solidFill>
                <a:cs typeface="B Nazanin" pitchFamily="2" charset="-78"/>
              </a:rPr>
              <a:t>می</a:t>
            </a:r>
            <a:r>
              <a:rPr lang="fa-IR" b="1" u="sng" dirty="0">
                <a:solidFill>
                  <a:srgbClr val="FF0000"/>
                </a:solidFill>
                <a:cs typeface="B Nazanin" pitchFamily="2" charset="-78"/>
              </a:rPr>
              <a:t> </a:t>
            </a:r>
            <a:r>
              <a:rPr lang="ar-SA" b="1" u="sng" dirty="0">
                <a:solidFill>
                  <a:srgbClr val="FF0000"/>
                </a:solidFill>
                <a:cs typeface="B Nazanin" pitchFamily="2" charset="-78"/>
              </a:rPr>
              <a:t>تو</a:t>
            </a:r>
            <a:r>
              <a:rPr lang="fa-IR" b="1" u="sng" dirty="0">
                <a:solidFill>
                  <a:srgbClr val="FF0000"/>
                </a:solidFill>
                <a:cs typeface="B Nazanin" pitchFamily="2" charset="-78"/>
              </a:rPr>
              <a:t>ا</a:t>
            </a:r>
            <a:r>
              <a:rPr lang="ar-SA" b="1" u="sng" dirty="0">
                <a:solidFill>
                  <a:srgbClr val="FF0000"/>
                </a:solidFill>
                <a:cs typeface="B Nazanin" pitchFamily="2" charset="-78"/>
              </a:rPr>
              <a:t>نی خودت یک راهکار </a:t>
            </a:r>
            <a:r>
              <a:rPr lang="ar-SA" b="1" dirty="0">
                <a:cs typeface="B Nazanin" pitchFamily="2" charset="-78"/>
              </a:rPr>
              <a:t>به من بدهید</a:t>
            </a:r>
            <a:r>
              <a:rPr lang="fa-IR" b="1" dirty="0">
                <a:cs typeface="B Nazanin" pitchFamily="2" charset="-78"/>
              </a:rPr>
              <a:t>.</a:t>
            </a:r>
          </a:p>
          <a:p>
            <a:endParaRPr lang="en-US" dirty="0"/>
          </a:p>
        </p:txBody>
      </p:sp>
    </p:spTree>
    <p:extLst>
      <p:ext uri="{BB962C8B-B14F-4D97-AF65-F5344CB8AC3E}">
        <p14:creationId xmlns:p14="http://schemas.microsoft.com/office/powerpoint/2010/main" val="20594631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گام دوم</a:t>
            </a:r>
            <a:br>
              <a:rPr lang="fa-IR" dirty="0">
                <a:cs typeface="B Nazanin" pitchFamily="2" charset="-78"/>
              </a:rPr>
            </a:br>
            <a:endParaRPr lang="fa-IR" dirty="0"/>
          </a:p>
        </p:txBody>
      </p:sp>
      <p:sp>
        <p:nvSpPr>
          <p:cNvPr id="3" name="Content Placeholder 2"/>
          <p:cNvSpPr>
            <a:spLocks noGrp="1"/>
          </p:cNvSpPr>
          <p:nvPr>
            <p:ph sz="quarter" idx="1"/>
          </p:nvPr>
        </p:nvSpPr>
        <p:spPr>
          <a:xfrm>
            <a:off x="457200" y="1600200"/>
            <a:ext cx="8003232" cy="4873752"/>
          </a:xfrm>
        </p:spPr>
        <p:txBody>
          <a:bodyPr>
            <a:normAutofit fontScale="85000" lnSpcReduction="10000"/>
          </a:bodyPr>
          <a:lstStyle/>
          <a:p>
            <a:pPr algn="just">
              <a:lnSpc>
                <a:spcPct val="170000"/>
              </a:lnSpc>
            </a:pPr>
            <a:r>
              <a:rPr lang="fa-IR" b="1" dirty="0">
                <a:cs typeface="B Nazanin" pitchFamily="2" charset="-78"/>
              </a:rPr>
              <a:t>روانشناس:</a:t>
            </a:r>
          </a:p>
          <a:p>
            <a:pPr algn="just">
              <a:lnSpc>
                <a:spcPct val="170000"/>
              </a:lnSpc>
            </a:pPr>
            <a:r>
              <a:rPr lang="ar-SA" b="1" dirty="0">
                <a:cs typeface="B Nazanin" pitchFamily="2" charset="-78"/>
              </a:rPr>
              <a:t>فکر کن دوست</a:t>
            </a:r>
            <a:r>
              <a:rPr lang="fa-IR" b="1" dirty="0">
                <a:cs typeface="B Nazanin" pitchFamily="2" charset="-78"/>
              </a:rPr>
              <a:t> </a:t>
            </a:r>
            <a:r>
              <a:rPr lang="ar-SA" b="1" dirty="0">
                <a:cs typeface="B Nazanin" pitchFamily="2" charset="-78"/>
              </a:rPr>
              <a:t>تو حیوان </a:t>
            </a:r>
            <a:r>
              <a:rPr lang="ar-SA" b="1" u="sng" dirty="0">
                <a:solidFill>
                  <a:srgbClr val="FF0000"/>
                </a:solidFill>
                <a:cs typeface="B Nazanin" pitchFamily="2" charset="-78"/>
              </a:rPr>
              <a:t>مورد علاقه اش را از دست داده </a:t>
            </a:r>
            <a:r>
              <a:rPr lang="ar-SA" b="1" dirty="0">
                <a:cs typeface="B Nazanin" pitchFamily="2" charset="-78"/>
              </a:rPr>
              <a:t>تو به او چه توصیه ای می کنی</a:t>
            </a:r>
            <a:endParaRPr lang="fa-IR" b="1" dirty="0">
              <a:cs typeface="B Nazanin" pitchFamily="2" charset="-78"/>
            </a:endParaRPr>
          </a:p>
          <a:p>
            <a:pPr algn="just">
              <a:lnSpc>
                <a:spcPct val="170000"/>
              </a:lnSpc>
            </a:pPr>
            <a:r>
              <a:rPr lang="ar-SA" b="1" dirty="0">
                <a:cs typeface="B Nazanin" pitchFamily="2" charset="-78"/>
              </a:rPr>
              <a:t>مراجع</a:t>
            </a:r>
            <a:r>
              <a:rPr lang="fa-IR" b="1" dirty="0">
                <a:cs typeface="B Nazanin" pitchFamily="2" charset="-78"/>
              </a:rPr>
              <a:t>: </a:t>
            </a:r>
            <a:r>
              <a:rPr lang="ar-SA" b="1" dirty="0">
                <a:cs typeface="B Nazanin" pitchFamily="2" charset="-78"/>
              </a:rPr>
              <a:t>می گویم حیوان بخر</a:t>
            </a:r>
            <a:endParaRPr lang="fa-IR" b="1" dirty="0">
              <a:cs typeface="B Nazanin" pitchFamily="2" charset="-78"/>
            </a:endParaRPr>
          </a:p>
          <a:p>
            <a:pPr algn="just">
              <a:lnSpc>
                <a:spcPct val="170000"/>
              </a:lnSpc>
            </a:pPr>
            <a:r>
              <a:rPr lang="ar-SA" b="1" dirty="0">
                <a:cs typeface="B Nazanin" pitchFamily="2" charset="-78"/>
              </a:rPr>
              <a:t> روانشناس </a:t>
            </a:r>
            <a:r>
              <a:rPr lang="fa-IR" b="1" dirty="0">
                <a:cs typeface="B Nazanin" pitchFamily="2" charset="-78"/>
              </a:rPr>
              <a:t>:</a:t>
            </a:r>
            <a:r>
              <a:rPr lang="ar-SA" b="1" dirty="0">
                <a:cs typeface="B Nazanin" pitchFamily="2" charset="-78"/>
              </a:rPr>
              <a:t>اگر بگوید نمی توانم آیا توصیه دیگری دارید </a:t>
            </a:r>
            <a:endParaRPr lang="fa-IR" b="1" dirty="0">
              <a:cs typeface="B Nazanin" pitchFamily="2" charset="-78"/>
            </a:endParaRPr>
          </a:p>
          <a:p>
            <a:pPr algn="just">
              <a:lnSpc>
                <a:spcPct val="170000"/>
              </a:lnSpc>
            </a:pPr>
            <a:r>
              <a:rPr lang="ar-SA" b="1" dirty="0">
                <a:cs typeface="B Nazanin" pitchFamily="2" charset="-78"/>
              </a:rPr>
              <a:t>مراجع </a:t>
            </a:r>
            <a:r>
              <a:rPr lang="fa-IR" b="1" dirty="0">
                <a:cs typeface="B Nazanin" pitchFamily="2" charset="-78"/>
              </a:rPr>
              <a:t>: </a:t>
            </a:r>
            <a:r>
              <a:rPr lang="ar-SA" b="1" dirty="0">
                <a:cs typeface="B Nazanin" pitchFamily="2" charset="-78"/>
              </a:rPr>
              <a:t>نه ندارم شاید به این خیلی وابسته بود نمی</a:t>
            </a:r>
            <a:r>
              <a:rPr lang="fa-IR" b="1" dirty="0">
                <a:cs typeface="B Nazanin" pitchFamily="2" charset="-78"/>
              </a:rPr>
              <a:t> </a:t>
            </a:r>
            <a:r>
              <a:rPr lang="ar-SA" b="1" dirty="0">
                <a:cs typeface="B Nazanin" pitchFamily="2" charset="-78"/>
              </a:rPr>
              <a:t>د</a:t>
            </a:r>
            <a:r>
              <a:rPr lang="fa-IR" b="1" dirty="0">
                <a:cs typeface="B Nazanin" pitchFamily="2" charset="-78"/>
              </a:rPr>
              <a:t> ا </a:t>
            </a:r>
            <a:r>
              <a:rPr lang="ar-SA" b="1" dirty="0">
                <a:cs typeface="B Nazanin" pitchFamily="2" charset="-78"/>
              </a:rPr>
              <a:t>نم </a:t>
            </a:r>
            <a:endParaRPr lang="fa-IR" b="1" dirty="0">
              <a:cs typeface="B Nazanin" pitchFamily="2" charset="-78"/>
            </a:endParaRPr>
          </a:p>
          <a:p>
            <a:pPr algn="just">
              <a:lnSpc>
                <a:spcPct val="170000"/>
              </a:lnSpc>
            </a:pPr>
            <a:r>
              <a:rPr lang="ar-SA" b="1" dirty="0">
                <a:cs typeface="B Nazanin" pitchFamily="2" charset="-78"/>
              </a:rPr>
              <a:t>روانشناس </a:t>
            </a:r>
            <a:r>
              <a:rPr lang="fa-IR" b="1" dirty="0">
                <a:cs typeface="B Nazanin" pitchFamily="2" charset="-78"/>
              </a:rPr>
              <a:t>: </a:t>
            </a:r>
            <a:r>
              <a:rPr lang="ar-SA" b="1" dirty="0">
                <a:cs typeface="B Nazanin" pitchFamily="2" charset="-78"/>
              </a:rPr>
              <a:t>بیا من </a:t>
            </a:r>
            <a:r>
              <a:rPr lang="ar-SA" b="1" dirty="0">
                <a:solidFill>
                  <a:srgbClr val="FF0000"/>
                </a:solidFill>
                <a:cs typeface="B Nazanin" pitchFamily="2" charset="-78"/>
              </a:rPr>
              <a:t>چندتا راهکار</a:t>
            </a:r>
            <a:r>
              <a:rPr lang="fa-IR" b="1" dirty="0">
                <a:solidFill>
                  <a:srgbClr val="FF0000"/>
                </a:solidFill>
                <a:cs typeface="B Nazanin" pitchFamily="2" charset="-78"/>
              </a:rPr>
              <a:t>راجع به مشکل خودت </a:t>
            </a:r>
            <a:r>
              <a:rPr lang="ar-SA" b="1" dirty="0">
                <a:solidFill>
                  <a:srgbClr val="FF0000"/>
                </a:solidFill>
                <a:cs typeface="B Nazanin" pitchFamily="2" charset="-78"/>
              </a:rPr>
              <a:t> </a:t>
            </a:r>
            <a:r>
              <a:rPr lang="fa-IR" b="1" dirty="0">
                <a:cs typeface="B Nazanin" pitchFamily="2" charset="-78"/>
              </a:rPr>
              <a:t>دارم </a:t>
            </a:r>
            <a:r>
              <a:rPr lang="ar-SA" b="1" dirty="0">
                <a:cs typeface="B Nazanin" pitchFamily="2" charset="-78"/>
              </a:rPr>
              <a:t> </a:t>
            </a:r>
            <a:r>
              <a:rPr lang="fa-IR" b="1" dirty="0">
                <a:cs typeface="B Nazanin" pitchFamily="2" charset="-78"/>
              </a:rPr>
              <a:t>:</a:t>
            </a:r>
            <a:r>
              <a:rPr lang="ar-SA" b="1" dirty="0">
                <a:cs typeface="B Nazanin" pitchFamily="2" charset="-78"/>
              </a:rPr>
              <a:t> نظرت چیست که یک </a:t>
            </a:r>
            <a:r>
              <a:rPr lang="ar-SA" b="1" u="sng" dirty="0">
                <a:solidFill>
                  <a:srgbClr val="FF0000"/>
                </a:solidFill>
                <a:cs typeface="B Nazanin" pitchFamily="2" charset="-78"/>
              </a:rPr>
              <a:t>نامه </a:t>
            </a:r>
            <a:r>
              <a:rPr lang="ar-SA" b="1" u="sng" dirty="0">
                <a:solidFill>
                  <a:srgbClr val="FF0000"/>
                </a:solidFill>
              </a:rPr>
              <a:t>برای </a:t>
            </a:r>
            <a:r>
              <a:rPr lang="ar-SA" b="1" dirty="0"/>
              <a:t>مادرت بنویسید قرار نیست مادر از این نامه را بخواند و در </a:t>
            </a:r>
            <a:r>
              <a:rPr lang="ar-SA" b="1" dirty="0">
                <a:solidFill>
                  <a:srgbClr val="FF0000"/>
                </a:solidFill>
              </a:rPr>
              <a:t>مورد احساساتی که </a:t>
            </a:r>
            <a:r>
              <a:rPr lang="ar-SA" b="1" dirty="0"/>
              <a:t>دارید با ما در هر روز در قالب نامه حرف بزنید</a:t>
            </a:r>
            <a:endParaRPr lang="en-US" b="1" dirty="0"/>
          </a:p>
          <a:p>
            <a:pPr algn="just">
              <a:lnSpc>
                <a:spcPct val="170000"/>
              </a:lnSpc>
            </a:pPr>
            <a:endParaRPr lang="fa-IR" b="1" dirty="0">
              <a:cs typeface="B Nazanin" pitchFamily="2" charset="-78"/>
            </a:endParaRPr>
          </a:p>
          <a:p>
            <a:endParaRPr lang="fa-IR" b="1" dirty="0"/>
          </a:p>
          <a:p>
            <a:endParaRPr lang="fa-IR"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گام دوم</a:t>
            </a:r>
            <a:br>
              <a:rPr lang="fa-IR" dirty="0">
                <a:cs typeface="B Nazanin" pitchFamily="2" charset="-78"/>
              </a:rPr>
            </a:br>
            <a:endParaRPr lang="fa-IR" dirty="0"/>
          </a:p>
        </p:txBody>
      </p:sp>
      <p:sp>
        <p:nvSpPr>
          <p:cNvPr id="3" name="Content Placeholder 2"/>
          <p:cNvSpPr>
            <a:spLocks noGrp="1"/>
          </p:cNvSpPr>
          <p:nvPr>
            <p:ph sz="quarter" idx="1"/>
          </p:nvPr>
        </p:nvSpPr>
        <p:spPr>
          <a:xfrm>
            <a:off x="457200" y="1600200"/>
            <a:ext cx="8219256" cy="4873752"/>
          </a:xfrm>
        </p:spPr>
        <p:txBody>
          <a:bodyPr>
            <a:normAutofit fontScale="62500" lnSpcReduction="20000"/>
          </a:bodyPr>
          <a:lstStyle/>
          <a:p>
            <a:pPr algn="just">
              <a:lnSpc>
                <a:spcPct val="160000"/>
              </a:lnSpc>
            </a:pPr>
            <a:r>
              <a:rPr lang="fa-IR" b="1" dirty="0">
                <a:cs typeface="B Nazanin" pitchFamily="2" charset="-78"/>
              </a:rPr>
              <a:t>نکته: مراجع </a:t>
            </a:r>
            <a:r>
              <a:rPr lang="ar-SA" b="1" dirty="0">
                <a:cs typeface="B Nazanin" pitchFamily="2" charset="-78"/>
              </a:rPr>
              <a:t> را مرتب به زمان حال زمان حالی که الان زنده است بیا</a:t>
            </a:r>
            <a:r>
              <a:rPr lang="fa-IR" b="1" dirty="0">
                <a:cs typeface="B Nazanin" pitchFamily="2" charset="-78"/>
              </a:rPr>
              <a:t>و</a:t>
            </a:r>
            <a:r>
              <a:rPr lang="ar-SA" b="1" dirty="0">
                <a:cs typeface="B Nazanin" pitchFamily="2" charset="-78"/>
              </a:rPr>
              <a:t>ریم  اما اگر در گذشته سیر کن</a:t>
            </a:r>
            <a:r>
              <a:rPr lang="fa-IR" b="1" dirty="0">
                <a:cs typeface="B Nazanin" pitchFamily="2" charset="-78"/>
              </a:rPr>
              <a:t>د</a:t>
            </a:r>
            <a:r>
              <a:rPr lang="ar-SA" b="1" dirty="0">
                <a:cs typeface="B Nazanin" pitchFamily="2" charset="-78"/>
              </a:rPr>
              <a:t> منجر به ناامیدی می شود.</a:t>
            </a:r>
            <a:endParaRPr lang="en-US" b="1" dirty="0">
              <a:cs typeface="B Nazanin" pitchFamily="2" charset="-78"/>
            </a:endParaRPr>
          </a:p>
          <a:p>
            <a:pPr algn="just">
              <a:lnSpc>
                <a:spcPct val="160000"/>
              </a:lnSpc>
            </a:pPr>
            <a:r>
              <a:rPr lang="fa-IR" b="1" dirty="0">
                <a:cs typeface="B Nazanin" pitchFamily="2" charset="-78"/>
              </a:rPr>
              <a:t>نکته   : </a:t>
            </a:r>
            <a:r>
              <a:rPr lang="ar-SA" b="1" dirty="0">
                <a:cs typeface="B Nazanin" pitchFamily="2" charset="-78"/>
              </a:rPr>
              <a:t>تکنیک های خوبی که می‌توان در گام ها و به خصوص گام یک استفاده کرد شامل</a:t>
            </a:r>
            <a:endParaRPr lang="fa-IR" b="1" dirty="0">
              <a:cs typeface="B Nazanin" pitchFamily="2" charset="-78"/>
            </a:endParaRPr>
          </a:p>
          <a:p>
            <a:pPr algn="just">
              <a:lnSpc>
                <a:spcPct val="160000"/>
              </a:lnSpc>
            </a:pPr>
            <a:r>
              <a:rPr lang="ar-SA" b="1" dirty="0">
                <a:cs typeface="B Nazanin" pitchFamily="2" charset="-78"/>
              </a:rPr>
              <a:t> </a:t>
            </a:r>
            <a:r>
              <a:rPr lang="fa-IR" b="1" dirty="0">
                <a:cs typeface="B Nazanin" pitchFamily="2" charset="-78"/>
              </a:rPr>
              <a:t>1-</a:t>
            </a:r>
            <a:r>
              <a:rPr lang="ar-SA" b="1" dirty="0">
                <a:cs typeface="B Nazanin" pitchFamily="2" charset="-78"/>
              </a:rPr>
              <a:t> به هنجارسازی عواطف </a:t>
            </a:r>
            <a:r>
              <a:rPr lang="fa-IR" b="1" dirty="0">
                <a:cs typeface="B Nazanin" pitchFamily="2" charset="-78"/>
              </a:rPr>
              <a:t>یا </a:t>
            </a:r>
            <a:r>
              <a:rPr lang="ar-SA" b="1" dirty="0">
                <a:cs typeface="B Nazanin" pitchFamily="2" charset="-78"/>
              </a:rPr>
              <a:t>نرمالیز</a:t>
            </a:r>
            <a:r>
              <a:rPr lang="fa-IR" b="1" dirty="0">
                <a:cs typeface="B Nazanin" pitchFamily="2" charset="-78"/>
              </a:rPr>
              <a:t> </a:t>
            </a:r>
            <a:r>
              <a:rPr lang="ar-SA" b="1" dirty="0">
                <a:cs typeface="B Nazanin" pitchFamily="2" charset="-78"/>
              </a:rPr>
              <a:t> کردن</a:t>
            </a:r>
            <a:r>
              <a:rPr lang="fa-IR" b="1" dirty="0">
                <a:cs typeface="B Nazanin" pitchFamily="2" charset="-78"/>
              </a:rPr>
              <a:t> یا </a:t>
            </a:r>
            <a:r>
              <a:rPr lang="ar-SA" b="1" dirty="0">
                <a:cs typeface="B Nazanin" pitchFamily="2" charset="-78"/>
              </a:rPr>
              <a:t>عادی‌سازی</a:t>
            </a:r>
            <a:r>
              <a:rPr lang="fa-IR" b="1" dirty="0">
                <a:cs typeface="B Nazanin" pitchFamily="2" charset="-78"/>
              </a:rPr>
              <a:t>:</a:t>
            </a:r>
          </a:p>
          <a:p>
            <a:pPr algn="just">
              <a:lnSpc>
                <a:spcPct val="160000"/>
              </a:lnSpc>
            </a:pPr>
            <a:r>
              <a:rPr lang="ar-SA" b="1" dirty="0">
                <a:cs typeface="B Nazanin" pitchFamily="2" charset="-78"/>
              </a:rPr>
              <a:t>مثال </a:t>
            </a:r>
            <a:r>
              <a:rPr lang="fa-IR" b="1" dirty="0">
                <a:cs typeface="B Nazanin" pitchFamily="2" charset="-78"/>
              </a:rPr>
              <a:t>:</a:t>
            </a:r>
            <a:r>
              <a:rPr lang="ar-SA" b="1" dirty="0">
                <a:cs typeface="B Nazanin" pitchFamily="2" charset="-78"/>
              </a:rPr>
              <a:t>خیلی از نوجوانان که این اتفاق برایشان می‌افتد این احساس را دارند</a:t>
            </a:r>
            <a:endParaRPr lang="fa-IR" b="1" dirty="0">
              <a:cs typeface="B Nazanin" pitchFamily="2" charset="-78"/>
            </a:endParaRPr>
          </a:p>
          <a:p>
            <a:pPr algn="just">
              <a:lnSpc>
                <a:spcPct val="160000"/>
              </a:lnSpc>
            </a:pPr>
            <a:r>
              <a:rPr lang="ar-SA" b="1" dirty="0">
                <a:cs typeface="B Nazanin" pitchFamily="2" charset="-78"/>
              </a:rPr>
              <a:t> تو حق داری این احساس را داشته باشید </a:t>
            </a:r>
            <a:endParaRPr lang="fa-IR" b="1" dirty="0">
              <a:cs typeface="B Nazanin" pitchFamily="2" charset="-78"/>
            </a:endParaRPr>
          </a:p>
          <a:p>
            <a:pPr algn="just">
              <a:lnSpc>
                <a:spcPct val="160000"/>
              </a:lnSpc>
            </a:pPr>
            <a:r>
              <a:rPr lang="ar-SA" b="1" dirty="0">
                <a:cs typeface="B Nazanin" pitchFamily="2" charset="-78"/>
              </a:rPr>
              <a:t>طبیعی است که این احساس را داشته باشی</a:t>
            </a:r>
            <a:endParaRPr lang="fa-IR" b="1" dirty="0">
              <a:cs typeface="B Nazanin" pitchFamily="2" charset="-78"/>
            </a:endParaRPr>
          </a:p>
          <a:p>
            <a:pPr algn="just">
              <a:lnSpc>
                <a:spcPct val="160000"/>
              </a:lnSpc>
            </a:pPr>
            <a:r>
              <a:rPr lang="ar-SA" b="1" dirty="0">
                <a:cs typeface="B Nazanin" pitchFamily="2" charset="-78"/>
              </a:rPr>
              <a:t> من هم جای تو بودم این احساس را داشتم</a:t>
            </a:r>
            <a:endParaRPr lang="fa-IR" b="1" dirty="0">
              <a:cs typeface="B Nazanin" pitchFamily="2" charset="-78"/>
            </a:endParaRPr>
          </a:p>
          <a:p>
            <a:pPr algn="just">
              <a:lnSpc>
                <a:spcPct val="160000"/>
              </a:lnSpc>
            </a:pPr>
            <a:r>
              <a:rPr lang="ar-SA" b="1" dirty="0">
                <a:cs typeface="B Nazanin" pitchFamily="2" charset="-78"/>
              </a:rPr>
              <a:t> این جملات به عادی‌سازی عواطف </a:t>
            </a:r>
            <a:r>
              <a:rPr lang="fa-IR" b="1" dirty="0">
                <a:cs typeface="B Nazanin" pitchFamily="2" charset="-78"/>
              </a:rPr>
              <a:t>و</a:t>
            </a:r>
            <a:r>
              <a:rPr lang="ar-SA" b="1" dirty="0">
                <a:cs typeface="B Nazanin" pitchFamily="2" charset="-78"/>
              </a:rPr>
              <a:t>به نرمالیز</a:t>
            </a:r>
            <a:r>
              <a:rPr lang="fa-IR" b="1" dirty="0">
                <a:cs typeface="B Nazanin" pitchFamily="2" charset="-78"/>
              </a:rPr>
              <a:t> </a:t>
            </a:r>
            <a:r>
              <a:rPr lang="ar-SA" b="1" dirty="0">
                <a:cs typeface="B Nazanin" pitchFamily="2" charset="-78"/>
              </a:rPr>
              <a:t> کردن کمک می‌کند تا نوجوان بفهمد </a:t>
            </a:r>
            <a:r>
              <a:rPr lang="fa-IR" b="1" dirty="0">
                <a:cs typeface="B Nazanin" pitchFamily="2" charset="-78"/>
              </a:rPr>
              <a:t>:</a:t>
            </a:r>
          </a:p>
          <a:p>
            <a:pPr algn="just">
              <a:lnSpc>
                <a:spcPct val="160000"/>
              </a:lnSpc>
            </a:pPr>
            <a:r>
              <a:rPr lang="fa-IR" b="1" dirty="0">
                <a:cs typeface="B Nazanin" pitchFamily="2" charset="-78"/>
              </a:rPr>
              <a:t>1-</a:t>
            </a:r>
            <a:r>
              <a:rPr lang="ar-SA" b="1" dirty="0">
                <a:cs typeface="B Nazanin" pitchFamily="2" charset="-78"/>
              </a:rPr>
              <a:t>رنج طبیعی است</a:t>
            </a:r>
            <a:r>
              <a:rPr lang="fa-IR" b="1" dirty="0">
                <a:cs typeface="B Nazanin" pitchFamily="2" charset="-78"/>
              </a:rPr>
              <a:t>       مثال : </a:t>
            </a:r>
            <a:r>
              <a:rPr lang="ar-SA" b="1" dirty="0">
                <a:cs typeface="B Nazanin" pitchFamily="2" charset="-78"/>
              </a:rPr>
              <a:t> </a:t>
            </a:r>
            <a:r>
              <a:rPr lang="fa-IR" b="1" dirty="0">
                <a:cs typeface="B Nazanin" pitchFamily="2" charset="-78"/>
              </a:rPr>
              <a:t>پدر</a:t>
            </a:r>
            <a:r>
              <a:rPr lang="ar-SA" b="1" dirty="0">
                <a:cs typeface="B Nazanin" pitchFamily="2" charset="-78"/>
              </a:rPr>
              <a:t> و عمه تو باید به این احساسات تو</a:t>
            </a:r>
            <a:r>
              <a:rPr lang="fa-IR" b="1" dirty="0">
                <a:cs typeface="B Nazanin" pitchFamily="2" charset="-78"/>
              </a:rPr>
              <a:t>جه</a:t>
            </a:r>
            <a:r>
              <a:rPr lang="ar-SA" b="1" dirty="0">
                <a:cs typeface="B Nazanin" pitchFamily="2" charset="-78"/>
              </a:rPr>
              <a:t> </a:t>
            </a:r>
            <a:r>
              <a:rPr lang="fa-IR" b="1" dirty="0">
                <a:cs typeface="B Nazanin" pitchFamily="2" charset="-78"/>
              </a:rPr>
              <a:t>کنند</a:t>
            </a:r>
          </a:p>
          <a:p>
            <a:pPr algn="just">
              <a:lnSpc>
                <a:spcPct val="160000"/>
              </a:lnSpc>
            </a:pPr>
            <a:r>
              <a:rPr lang="fa-IR" b="1" dirty="0">
                <a:cs typeface="B Nazanin" pitchFamily="2" charset="-78"/>
              </a:rPr>
              <a:t>2-</a:t>
            </a:r>
            <a:r>
              <a:rPr lang="ar-SA" b="1" dirty="0">
                <a:cs typeface="B Nazanin" pitchFamily="2" charset="-78"/>
              </a:rPr>
              <a:t>هنجار کردن به کمک بیان عواطف </a:t>
            </a:r>
            <a:r>
              <a:rPr lang="fa-IR" b="1" dirty="0">
                <a:cs typeface="B Nazanin" pitchFamily="2" charset="-78"/>
              </a:rPr>
              <a:t>به </a:t>
            </a:r>
            <a:r>
              <a:rPr lang="ar-SA" b="1" dirty="0">
                <a:cs typeface="B Nazanin" pitchFamily="2" charset="-78"/>
              </a:rPr>
              <a:t>کاهش </a:t>
            </a:r>
            <a:r>
              <a:rPr lang="ar-SA" b="1" dirty="0">
                <a:solidFill>
                  <a:srgbClr val="FF0000"/>
                </a:solidFill>
                <a:cs typeface="B Nazanin" pitchFamily="2" charset="-78"/>
              </a:rPr>
              <a:t>احساس انزوا </a:t>
            </a:r>
            <a:r>
              <a:rPr lang="ar-SA" b="1" dirty="0">
                <a:cs typeface="B Nazanin" pitchFamily="2" charset="-78"/>
              </a:rPr>
              <a:t>کمک می‌کنند</a:t>
            </a:r>
            <a:endParaRPr lang="fa-IR" b="1" dirty="0">
              <a:cs typeface="B Nazanin" pitchFamily="2" charset="-78"/>
            </a:endParaRPr>
          </a:p>
          <a:p>
            <a:pPr algn="just">
              <a:lnSpc>
                <a:spcPct val="160000"/>
              </a:lnSpc>
            </a:pPr>
            <a:r>
              <a:rPr lang="fa-IR" b="1" dirty="0">
                <a:cs typeface="B Nazanin" pitchFamily="2" charset="-78"/>
              </a:rPr>
              <a:t>مثال : </a:t>
            </a:r>
            <a:r>
              <a:rPr lang="ar-SA" b="1" dirty="0">
                <a:cs typeface="B Nazanin" pitchFamily="2" charset="-78"/>
              </a:rPr>
              <a:t> بسیاری از افراد که افسردگی دارند احساس شرم دارن آیا </a:t>
            </a:r>
            <a:r>
              <a:rPr lang="ar-SA" b="1" dirty="0">
                <a:solidFill>
                  <a:srgbClr val="FF0000"/>
                </a:solidFill>
                <a:cs typeface="B Nazanin" pitchFamily="2" charset="-78"/>
              </a:rPr>
              <a:t>برای تو همین احساس </a:t>
            </a:r>
            <a:r>
              <a:rPr lang="ar-SA" b="1" dirty="0">
                <a:cs typeface="B Nazanin" pitchFamily="2" charset="-78"/>
              </a:rPr>
              <a:t>وجود دارد</a:t>
            </a:r>
            <a:endParaRPr lang="fa-IR" b="1" dirty="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a:xfrm>
            <a:off x="457200" y="1600200"/>
            <a:ext cx="8147248" cy="4873752"/>
          </a:xfrm>
        </p:spPr>
        <p:txBody>
          <a:bodyPr>
            <a:normAutofit fontScale="92500" lnSpcReduction="10000"/>
          </a:bodyPr>
          <a:lstStyle/>
          <a:p>
            <a:pPr algn="just">
              <a:lnSpc>
                <a:spcPct val="170000"/>
              </a:lnSpc>
            </a:pPr>
            <a:r>
              <a:rPr lang="ar-SA" dirty="0">
                <a:cs typeface="B Nazanin" pitchFamily="2" charset="-78"/>
              </a:rPr>
              <a:t>مثال اگر</a:t>
            </a:r>
            <a:r>
              <a:rPr lang="fa-IR" dirty="0">
                <a:cs typeface="B Nazanin" pitchFamily="2" charset="-78"/>
              </a:rPr>
              <a:t>فردیا </a:t>
            </a:r>
            <a:r>
              <a:rPr lang="ar-SA" dirty="0">
                <a:cs typeface="B Nazanin" pitchFamily="2" charset="-78"/>
              </a:rPr>
              <a:t> نوجوانی با </a:t>
            </a:r>
            <a:r>
              <a:rPr lang="ar-SA" b="1" dirty="0">
                <a:cs typeface="B Nazanin" pitchFamily="2" charset="-78"/>
              </a:rPr>
              <a:t>شکست عاطفی</a:t>
            </a:r>
            <a:endParaRPr lang="fa-IR" b="1" dirty="0">
              <a:cs typeface="B Nazanin" pitchFamily="2" charset="-78"/>
            </a:endParaRPr>
          </a:p>
          <a:p>
            <a:pPr algn="just">
              <a:lnSpc>
                <a:spcPct val="170000"/>
              </a:lnSpc>
            </a:pPr>
            <a:r>
              <a:rPr lang="ar-SA" dirty="0">
                <a:cs typeface="B Nazanin" pitchFamily="2" charset="-78"/>
              </a:rPr>
              <a:t> یا وابستگی </a:t>
            </a:r>
            <a:r>
              <a:rPr lang="ar-SA" b="1" dirty="0">
                <a:cs typeface="B Nazanin" pitchFamily="2" charset="-78"/>
              </a:rPr>
              <a:t>به سیگار</a:t>
            </a:r>
            <a:endParaRPr lang="fa-IR" b="1" dirty="0">
              <a:cs typeface="B Nazanin" pitchFamily="2" charset="-78"/>
            </a:endParaRPr>
          </a:p>
          <a:p>
            <a:pPr algn="just">
              <a:lnSpc>
                <a:spcPct val="170000"/>
              </a:lnSpc>
            </a:pPr>
            <a:r>
              <a:rPr lang="ar-SA" dirty="0">
                <a:cs typeface="B Nazanin" pitchFamily="2" charset="-78"/>
              </a:rPr>
              <a:t> یا وابستگی به </a:t>
            </a:r>
            <a:r>
              <a:rPr lang="ar-SA" b="1" dirty="0">
                <a:cs typeface="B Nazanin" pitchFamily="2" charset="-78"/>
              </a:rPr>
              <a:t>بازی های کامپیوتر</a:t>
            </a:r>
            <a:r>
              <a:rPr lang="fa-IR" b="1" dirty="0">
                <a:cs typeface="B Nazanin" pitchFamily="2" charset="-78"/>
              </a:rPr>
              <a:t>ی </a:t>
            </a:r>
            <a:r>
              <a:rPr lang="fa-IR" dirty="0">
                <a:cs typeface="B Nazanin" pitchFamily="2" charset="-78"/>
              </a:rPr>
              <a:t>مراجعه می کند </a:t>
            </a:r>
          </a:p>
          <a:p>
            <a:pPr algn="just">
              <a:lnSpc>
                <a:spcPct val="170000"/>
              </a:lnSpc>
            </a:pPr>
            <a:r>
              <a:rPr lang="ar-SA" dirty="0">
                <a:cs typeface="B Nazanin" pitchFamily="2" charset="-78"/>
              </a:rPr>
              <a:t> در رفتارهای فوق یکی از موارد </a:t>
            </a:r>
            <a:r>
              <a:rPr lang="ar-SA" dirty="0">
                <a:solidFill>
                  <a:srgbClr val="FF0000"/>
                </a:solidFill>
                <a:cs typeface="B Nazanin" pitchFamily="2" charset="-78"/>
              </a:rPr>
              <a:t>مهمی که باید شما به عنوان یک روانشناس چک کنید افسردگی </a:t>
            </a:r>
            <a:r>
              <a:rPr lang="ar-SA" dirty="0">
                <a:cs typeface="B Nazanin" pitchFamily="2" charset="-78"/>
              </a:rPr>
              <a:t>است </a:t>
            </a:r>
            <a:endParaRPr lang="fa-IR" dirty="0">
              <a:cs typeface="B Nazanin" pitchFamily="2" charset="-78"/>
            </a:endParaRPr>
          </a:p>
          <a:p>
            <a:pPr algn="just">
              <a:lnSpc>
                <a:spcPct val="170000"/>
              </a:lnSpc>
            </a:pPr>
            <a:r>
              <a:rPr lang="ar-SA" dirty="0">
                <a:cs typeface="B Nazanin" pitchFamily="2" charset="-78"/>
              </a:rPr>
              <a:t>پس احساس درماندگی و ناامیدی بسیار مهم است </a:t>
            </a:r>
            <a:endParaRPr lang="fa-IR" dirty="0">
              <a:cs typeface="B Nazanin" pitchFamily="2" charset="-78"/>
            </a:endParaRPr>
          </a:p>
          <a:p>
            <a:pPr algn="just">
              <a:lnSpc>
                <a:spcPct val="170000"/>
              </a:lnSpc>
            </a:pPr>
            <a:r>
              <a:rPr lang="ar-SA" dirty="0">
                <a:cs typeface="B Nazanin" pitchFamily="2" charset="-78"/>
              </a:rPr>
              <a:t>به طور کلی مشکلات هیجانی مثل </a:t>
            </a:r>
            <a:r>
              <a:rPr lang="ar-SA" u="sng" dirty="0">
                <a:cs typeface="B Nazanin" pitchFamily="2" charset="-78"/>
              </a:rPr>
              <a:t>اضطراب استرس افسردگی</a:t>
            </a:r>
            <a:r>
              <a:rPr lang="fa-IR" u="sng" dirty="0">
                <a:cs typeface="B Nazanin" pitchFamily="2" charset="-78"/>
              </a:rPr>
              <a:t> </a:t>
            </a:r>
            <a:r>
              <a:rPr lang="ar-SA" dirty="0">
                <a:cs typeface="B Nazanin" pitchFamily="2" charset="-78"/>
              </a:rPr>
              <a:t>اهمیت بالینی دارند اما اهمیت </a:t>
            </a:r>
            <a:r>
              <a:rPr lang="ar-SA" dirty="0">
                <a:solidFill>
                  <a:srgbClr val="FF0000"/>
                </a:solidFill>
                <a:cs typeface="B Nazanin" pitchFamily="2" charset="-78"/>
              </a:rPr>
              <a:t>بالینی افسردگی بیشتر </a:t>
            </a:r>
            <a:r>
              <a:rPr lang="ar-SA" dirty="0">
                <a:cs typeface="B Nazanin" pitchFamily="2" charset="-78"/>
              </a:rPr>
              <a:t>است</a:t>
            </a:r>
            <a:endParaRPr lang="fa-IR" dirty="0">
              <a:cs typeface="B Nazanin" pitchFamily="2" charset="-78"/>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fontScale="85000" lnSpcReduction="10000"/>
          </a:bodyPr>
          <a:lstStyle/>
          <a:p>
            <a:pPr algn="just">
              <a:lnSpc>
                <a:spcPct val="160000"/>
              </a:lnSpc>
            </a:pPr>
            <a:r>
              <a:rPr lang="en-US" dirty="0">
                <a:cs typeface="B Nazanin" pitchFamily="2" charset="-78"/>
              </a:rPr>
              <a:t> </a:t>
            </a:r>
            <a:r>
              <a:rPr lang="ar-SA" dirty="0">
                <a:cs typeface="B Nazanin" pitchFamily="2" charset="-78"/>
              </a:rPr>
              <a:t>تکنیک دوم </a:t>
            </a:r>
            <a:r>
              <a:rPr lang="fa-IR" dirty="0">
                <a:cs typeface="B Nazanin" pitchFamily="2" charset="-78"/>
              </a:rPr>
              <a:t>: </a:t>
            </a:r>
            <a:r>
              <a:rPr lang="ar-SA" dirty="0">
                <a:cs typeface="B Nazanin" pitchFamily="2" charset="-78"/>
              </a:rPr>
              <a:t> تایید و اعتباربخشی </a:t>
            </a:r>
            <a:r>
              <a:rPr lang="fa-IR" dirty="0">
                <a:cs typeface="B Nazanin" pitchFamily="2" charset="-78"/>
              </a:rPr>
              <a:t>: به</a:t>
            </a:r>
            <a:r>
              <a:rPr lang="ar-SA" dirty="0">
                <a:cs typeface="B Nazanin" pitchFamily="2" charset="-78"/>
              </a:rPr>
              <a:t> شخص اجازه </a:t>
            </a:r>
            <a:r>
              <a:rPr lang="ar-SA" dirty="0">
                <a:solidFill>
                  <a:srgbClr val="FF0000"/>
                </a:solidFill>
                <a:cs typeface="B Nazanin" pitchFamily="2" charset="-78"/>
              </a:rPr>
              <a:t>دهید احساسات منفی </a:t>
            </a:r>
            <a:r>
              <a:rPr lang="ar-SA" dirty="0">
                <a:cs typeface="B Nazanin" pitchFamily="2" charset="-78"/>
              </a:rPr>
              <a:t>را تجربه کند</a:t>
            </a:r>
            <a:endParaRPr lang="fa-IR" dirty="0">
              <a:cs typeface="B Nazanin" pitchFamily="2" charset="-78"/>
            </a:endParaRPr>
          </a:p>
          <a:p>
            <a:pPr algn="just">
              <a:lnSpc>
                <a:spcPct val="160000"/>
              </a:lnSpc>
            </a:pPr>
            <a:r>
              <a:rPr lang="ar-SA" dirty="0">
                <a:cs typeface="B Nazanin" pitchFamily="2" charset="-78"/>
              </a:rPr>
              <a:t> اعتباربخشی </a:t>
            </a:r>
            <a:r>
              <a:rPr lang="fa-IR" dirty="0">
                <a:cs typeface="B Nazanin" pitchFamily="2" charset="-78"/>
              </a:rPr>
              <a:t>: </a:t>
            </a:r>
            <a:r>
              <a:rPr lang="ar-SA" dirty="0">
                <a:cs typeface="B Nazanin" pitchFamily="2" charset="-78"/>
              </a:rPr>
              <a:t>یعنی چیزهایی که مهم است مثل </a:t>
            </a:r>
            <a:r>
              <a:rPr lang="ar-SA" dirty="0">
                <a:solidFill>
                  <a:srgbClr val="FF0000"/>
                </a:solidFill>
                <a:cs typeface="B Nazanin" pitchFamily="2" charset="-78"/>
              </a:rPr>
              <a:t>جایی که گفت</a:t>
            </a:r>
            <a:r>
              <a:rPr lang="fa-IR" dirty="0">
                <a:solidFill>
                  <a:srgbClr val="FF0000"/>
                </a:solidFill>
                <a:cs typeface="B Nazanin" pitchFamily="2" charset="-78"/>
              </a:rPr>
              <a:t> </a:t>
            </a:r>
            <a:r>
              <a:rPr lang="ar-SA" dirty="0">
                <a:solidFill>
                  <a:srgbClr val="FF0000"/>
                </a:solidFill>
                <a:cs typeface="B Nazanin" pitchFamily="2" charset="-78"/>
              </a:rPr>
              <a:t>دنبال معنا می</a:t>
            </a:r>
            <a:r>
              <a:rPr lang="fa-IR" dirty="0">
                <a:solidFill>
                  <a:srgbClr val="FF0000"/>
                </a:solidFill>
                <a:cs typeface="B Nazanin" pitchFamily="2" charset="-78"/>
              </a:rPr>
              <a:t> </a:t>
            </a:r>
            <a:r>
              <a:rPr lang="ar-SA" dirty="0">
                <a:solidFill>
                  <a:srgbClr val="FF0000"/>
                </a:solidFill>
                <a:cs typeface="B Nazanin" pitchFamily="2" charset="-78"/>
              </a:rPr>
              <a:t>گردم </a:t>
            </a:r>
            <a:r>
              <a:rPr lang="ar-SA" dirty="0">
                <a:cs typeface="B Nazanin" pitchFamily="2" charset="-78"/>
              </a:rPr>
              <a:t>را تایید کنید</a:t>
            </a:r>
            <a:endParaRPr lang="fa-IR" dirty="0">
              <a:cs typeface="B Nazanin" pitchFamily="2" charset="-78"/>
            </a:endParaRPr>
          </a:p>
          <a:p>
            <a:pPr algn="just">
              <a:lnSpc>
                <a:spcPct val="160000"/>
              </a:lnSpc>
            </a:pPr>
            <a:r>
              <a:rPr lang="ar-SA" dirty="0">
                <a:cs typeface="B Nazanin" pitchFamily="2" charset="-78"/>
              </a:rPr>
              <a:t> من از اینکه </a:t>
            </a:r>
            <a:r>
              <a:rPr lang="ar-SA" dirty="0">
                <a:solidFill>
                  <a:srgbClr val="FF0000"/>
                </a:solidFill>
                <a:cs typeface="B Nazanin" pitchFamily="2" charset="-78"/>
              </a:rPr>
              <a:t>در رن</a:t>
            </a:r>
            <a:r>
              <a:rPr lang="fa-IR" dirty="0">
                <a:solidFill>
                  <a:srgbClr val="FF0000"/>
                </a:solidFill>
                <a:cs typeface="B Nazanin" pitchFamily="2" charset="-78"/>
              </a:rPr>
              <a:t>جی</a:t>
            </a:r>
            <a:r>
              <a:rPr lang="ar-SA" dirty="0">
                <a:solidFill>
                  <a:srgbClr val="FF0000"/>
                </a:solidFill>
                <a:cs typeface="B Nazanin" pitchFamily="2" charset="-78"/>
              </a:rPr>
              <a:t> متاسف</a:t>
            </a:r>
            <a:r>
              <a:rPr lang="fa-IR" dirty="0">
                <a:solidFill>
                  <a:srgbClr val="FF0000"/>
                </a:solidFill>
                <a:cs typeface="B Nazanin" pitchFamily="2" charset="-78"/>
              </a:rPr>
              <a:t>م.</a:t>
            </a:r>
          </a:p>
          <a:p>
            <a:pPr algn="just">
              <a:lnSpc>
                <a:spcPct val="160000"/>
              </a:lnSpc>
            </a:pPr>
            <a:r>
              <a:rPr lang="ar-SA" dirty="0">
                <a:cs typeface="B Nazanin" pitchFamily="2" charset="-78"/>
              </a:rPr>
              <a:t> درباره آنچه </a:t>
            </a:r>
            <a:r>
              <a:rPr lang="ar-SA" dirty="0">
                <a:solidFill>
                  <a:srgbClr val="FF0000"/>
                </a:solidFill>
                <a:cs typeface="B Nazanin" pitchFamily="2" charset="-78"/>
              </a:rPr>
              <a:t>تو را زجر می‌دهد </a:t>
            </a:r>
            <a:r>
              <a:rPr lang="ar-SA" dirty="0">
                <a:cs typeface="B Nazanin" pitchFamily="2" charset="-78"/>
              </a:rPr>
              <a:t>به من بگو</a:t>
            </a:r>
            <a:r>
              <a:rPr lang="fa-IR" dirty="0">
                <a:cs typeface="B Nazanin" pitchFamily="2" charset="-78"/>
              </a:rPr>
              <a:t>.</a:t>
            </a:r>
          </a:p>
          <a:p>
            <a:pPr algn="just">
              <a:lnSpc>
                <a:spcPct val="160000"/>
              </a:lnSpc>
            </a:pPr>
            <a:r>
              <a:rPr lang="ar-SA" dirty="0">
                <a:cs typeface="B Nazanin" pitchFamily="2" charset="-78"/>
              </a:rPr>
              <a:t> تو برای من ارزش زیادی داری و </a:t>
            </a:r>
            <a:r>
              <a:rPr lang="ar-SA" dirty="0">
                <a:solidFill>
                  <a:srgbClr val="FF0000"/>
                </a:solidFill>
                <a:cs typeface="B Nazanin" pitchFamily="2" charset="-78"/>
              </a:rPr>
              <a:t>من می‌خواهم به تو کمک </a:t>
            </a:r>
            <a:r>
              <a:rPr lang="ar-SA" dirty="0">
                <a:cs typeface="B Nazanin" pitchFamily="2" charset="-78"/>
              </a:rPr>
              <a:t>کنم </a:t>
            </a:r>
            <a:endParaRPr lang="fa-IR" dirty="0">
              <a:cs typeface="B Nazanin" pitchFamily="2" charset="-78"/>
            </a:endParaRPr>
          </a:p>
          <a:p>
            <a:pPr algn="just">
              <a:lnSpc>
                <a:spcPct val="160000"/>
              </a:lnSpc>
            </a:pPr>
            <a:r>
              <a:rPr lang="fa-IR" dirty="0">
                <a:cs typeface="B Nazanin" pitchFamily="2" charset="-78"/>
              </a:rPr>
              <a:t>.</a:t>
            </a:r>
            <a:r>
              <a:rPr lang="ar-SA" dirty="0">
                <a:cs typeface="B Nazanin" pitchFamily="2" charset="-78"/>
              </a:rPr>
              <a:t>من نمی خواهم خودت را بکشی من در کنار تو هستم </a:t>
            </a:r>
            <a:r>
              <a:rPr lang="fa-IR" dirty="0">
                <a:cs typeface="B Nazanin" pitchFamily="2" charset="-78"/>
              </a:rPr>
              <a:t>.</a:t>
            </a:r>
            <a:r>
              <a:rPr lang="ar-SA" dirty="0">
                <a:cs typeface="B Nazanin" pitchFamily="2" charset="-78"/>
              </a:rPr>
              <a:t>اینها مربوط به صادق بودن </a:t>
            </a:r>
            <a:r>
              <a:rPr lang="fa-IR" dirty="0">
                <a:cs typeface="B Nazanin" pitchFamily="2" charset="-78"/>
              </a:rPr>
              <a:t>است</a:t>
            </a:r>
          </a:p>
          <a:p>
            <a:pPr algn="just">
              <a:lnSpc>
                <a:spcPct val="160000"/>
              </a:lnSpc>
            </a:pPr>
            <a:r>
              <a:rPr lang="ar-SA" dirty="0">
                <a:cs typeface="B Nazanin" pitchFamily="2" charset="-78"/>
              </a:rPr>
              <a:t> </a:t>
            </a:r>
            <a:r>
              <a:rPr lang="ar-SA" dirty="0">
                <a:solidFill>
                  <a:srgbClr val="FF0000"/>
                </a:solidFill>
                <a:cs typeface="B Nazanin" pitchFamily="2" charset="-78"/>
              </a:rPr>
              <a:t>تایید </a:t>
            </a:r>
            <a:r>
              <a:rPr lang="fa-IR" dirty="0">
                <a:solidFill>
                  <a:srgbClr val="FF0000"/>
                </a:solidFill>
                <a:cs typeface="B Nazanin" pitchFamily="2" charset="-78"/>
              </a:rPr>
              <a:t>: </a:t>
            </a:r>
            <a:r>
              <a:rPr lang="ar-SA" dirty="0">
                <a:solidFill>
                  <a:srgbClr val="FF0000"/>
                </a:solidFill>
                <a:cs typeface="B Nazanin" pitchFamily="2" charset="-78"/>
              </a:rPr>
              <a:t>نرمال است که عصبانی </a:t>
            </a:r>
            <a:r>
              <a:rPr lang="ar-SA" dirty="0">
                <a:cs typeface="B Nazanin" pitchFamily="2" charset="-78"/>
              </a:rPr>
              <a:t>باشید این احساس واقعی است بعضی مواقع می شود عصبانی بودچقدر تو </a:t>
            </a:r>
            <a:r>
              <a:rPr lang="fa-IR" dirty="0">
                <a:cs typeface="B Nazanin" pitchFamily="2" charset="-78"/>
              </a:rPr>
              <a:t>پ</a:t>
            </a:r>
            <a:r>
              <a:rPr lang="ar-SA" dirty="0">
                <a:cs typeface="B Nazanin" pitchFamily="2" charset="-78"/>
              </a:rPr>
              <a:t>سر عاقلی هستی د</a:t>
            </a:r>
            <a:endParaRPr lang="fa-IR" dirty="0">
              <a:cs typeface="B Nazanin" pitchFamily="2" charset="-78"/>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F6A6-B5FF-4AEB-8FE1-B6B73A7F6A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C364B8-82D4-4A6C-837C-F5239082E782}"/>
              </a:ext>
            </a:extLst>
          </p:cNvPr>
          <p:cNvSpPr>
            <a:spLocks noGrp="1"/>
          </p:cNvSpPr>
          <p:nvPr>
            <p:ph sz="quarter" idx="1"/>
          </p:nvPr>
        </p:nvSpPr>
        <p:spPr/>
        <p:txBody>
          <a:bodyPr/>
          <a:lstStyle/>
          <a:p>
            <a:pPr algn="just">
              <a:lnSpc>
                <a:spcPct val="160000"/>
              </a:lnSpc>
            </a:pPr>
            <a:r>
              <a:rPr lang="fa-IR" dirty="0">
                <a:cs typeface="B Nazanin" pitchFamily="2" charset="-78"/>
              </a:rPr>
              <a:t>تکنیک سوم : </a:t>
            </a:r>
            <a:r>
              <a:rPr lang="ar-SA" dirty="0">
                <a:cs typeface="B Nazanin" pitchFamily="2" charset="-78"/>
              </a:rPr>
              <a:t>صادق باشید</a:t>
            </a:r>
            <a:r>
              <a:rPr lang="fa-IR" dirty="0">
                <a:cs typeface="B Nazanin" pitchFamily="2" charset="-78"/>
              </a:rPr>
              <a:t>:</a:t>
            </a:r>
          </a:p>
          <a:p>
            <a:pPr algn="just">
              <a:lnSpc>
                <a:spcPct val="160000"/>
              </a:lnSpc>
            </a:pPr>
            <a:r>
              <a:rPr lang="ar-SA" dirty="0">
                <a:cs typeface="B Nazanin" pitchFamily="2" charset="-78"/>
              </a:rPr>
              <a:t> جملات</a:t>
            </a:r>
            <a:r>
              <a:rPr lang="fa-IR" dirty="0">
                <a:cs typeface="B Nazanin" pitchFamily="2" charset="-78"/>
              </a:rPr>
              <a:t>ی</a:t>
            </a:r>
            <a:r>
              <a:rPr lang="ar-SA" dirty="0">
                <a:cs typeface="B Nazanin" pitchFamily="2" charset="-78"/>
              </a:rPr>
              <a:t>‌ که نشان بدهد من نگران شما هستم </a:t>
            </a:r>
            <a:endParaRPr lang="fa-IR" dirty="0">
              <a:cs typeface="B Nazanin" pitchFamily="2" charset="-78"/>
            </a:endParaRPr>
          </a:p>
          <a:p>
            <a:pPr algn="just">
              <a:lnSpc>
                <a:spcPct val="160000"/>
              </a:lnSpc>
            </a:pPr>
            <a:r>
              <a:rPr lang="ar-SA" dirty="0">
                <a:cs typeface="B Nazanin" pitchFamily="2" charset="-78"/>
              </a:rPr>
              <a:t>من دوست دارم به تو کمک کنم</a:t>
            </a:r>
            <a:endParaRPr lang="fa-IR" dirty="0">
              <a:cs typeface="B Nazanin" pitchFamily="2" charset="-78"/>
            </a:endParaRPr>
          </a:p>
          <a:p>
            <a:pPr algn="just">
              <a:lnSpc>
                <a:spcPct val="160000"/>
              </a:lnSpc>
            </a:pPr>
            <a:r>
              <a:rPr lang="ar-SA" dirty="0">
                <a:cs typeface="B Nazanin" pitchFamily="2" charset="-78"/>
              </a:rPr>
              <a:t> من نگرانتم نمی تونم جای تو باشم دوست دارم احساساتت رو درک کنم </a:t>
            </a:r>
            <a:endParaRPr lang="fa-IR" dirty="0">
              <a:cs typeface="B Nazanin" pitchFamily="2" charset="-78"/>
            </a:endParaRPr>
          </a:p>
          <a:p>
            <a:pPr algn="just">
              <a:lnSpc>
                <a:spcPct val="160000"/>
              </a:lnSpc>
            </a:pPr>
            <a:r>
              <a:rPr lang="ar-SA" dirty="0">
                <a:cs typeface="B Nazanin" pitchFamily="2" charset="-78"/>
              </a:rPr>
              <a:t>با این جملات به او بفهمانید که برای من اهمیت دارد این احساسات را بدهید که واقعاً دلسوز هستید و درباره احساسات خود او سوال کنی</a:t>
            </a:r>
            <a:endParaRPr lang="en-US" dirty="0"/>
          </a:p>
        </p:txBody>
      </p:sp>
    </p:spTree>
    <p:extLst>
      <p:ext uri="{BB962C8B-B14F-4D97-AF65-F5344CB8AC3E}">
        <p14:creationId xmlns:p14="http://schemas.microsoft.com/office/powerpoint/2010/main" val="26460402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a:bodyPr>
          <a:lstStyle/>
          <a:p>
            <a:pPr algn="just">
              <a:lnSpc>
                <a:spcPct val="150000"/>
              </a:lnSpc>
            </a:pPr>
            <a:r>
              <a:rPr lang="ar-SA" dirty="0">
                <a:cs typeface="B Nazanin" pitchFamily="2" charset="-78"/>
              </a:rPr>
              <a:t>تمام این تکنیک ها کمک می کند که نوجوان بفهمد می توان</a:t>
            </a:r>
            <a:r>
              <a:rPr lang="fa-IR" dirty="0">
                <a:cs typeface="B Nazanin" pitchFamily="2" charset="-78"/>
              </a:rPr>
              <a:t>د</a:t>
            </a:r>
            <a:r>
              <a:rPr lang="ar-SA" dirty="0">
                <a:cs typeface="B Nazanin" pitchFamily="2" charset="-78"/>
              </a:rPr>
              <a:t>به</a:t>
            </a:r>
            <a:r>
              <a:rPr lang="fa-IR" dirty="0">
                <a:cs typeface="B Nazanin" pitchFamily="2" charset="-78"/>
              </a:rPr>
              <a:t> </a:t>
            </a:r>
            <a:r>
              <a:rPr lang="ar-SA" dirty="0">
                <a:cs typeface="B Nazanin" pitchFamily="2" charset="-78"/>
              </a:rPr>
              <a:t>مشاور </a:t>
            </a:r>
            <a:r>
              <a:rPr lang="ar-SA" dirty="0">
                <a:solidFill>
                  <a:srgbClr val="FF0000"/>
                </a:solidFill>
                <a:cs typeface="B Nazanin" pitchFamily="2" charset="-78"/>
              </a:rPr>
              <a:t>اعتماد کن</a:t>
            </a:r>
            <a:r>
              <a:rPr lang="fa-IR" dirty="0">
                <a:solidFill>
                  <a:srgbClr val="FF0000"/>
                </a:solidFill>
                <a:cs typeface="B Nazanin" pitchFamily="2" charset="-78"/>
              </a:rPr>
              <a:t>د</a:t>
            </a:r>
            <a:r>
              <a:rPr lang="ar-SA" dirty="0">
                <a:solidFill>
                  <a:srgbClr val="FF0000"/>
                </a:solidFill>
                <a:cs typeface="B Nazanin" pitchFamily="2" charset="-78"/>
              </a:rPr>
              <a:t>پس حرف </a:t>
            </a:r>
            <a:r>
              <a:rPr lang="ar-SA" dirty="0">
                <a:cs typeface="B Nazanin" pitchFamily="2" charset="-78"/>
              </a:rPr>
              <a:t>بزنم </a:t>
            </a:r>
            <a:endParaRPr lang="fa-IR" dirty="0">
              <a:cs typeface="B Nazanin" pitchFamily="2" charset="-78"/>
            </a:endParaRPr>
          </a:p>
          <a:p>
            <a:pPr algn="just">
              <a:lnSpc>
                <a:spcPct val="150000"/>
              </a:lnSpc>
            </a:pPr>
            <a:r>
              <a:rPr lang="ar-SA" dirty="0">
                <a:cs typeface="B Nazanin" pitchFamily="2" charset="-78"/>
              </a:rPr>
              <a:t>همین اتفاق در گام اول بیفتد کفایت دارد </a:t>
            </a:r>
            <a:endParaRPr lang="fa-IR" dirty="0">
              <a:cs typeface="B Nazanin" pitchFamily="2" charset="-78"/>
            </a:endParaRPr>
          </a:p>
          <a:p>
            <a:pPr algn="just">
              <a:lnSpc>
                <a:spcPct val="150000"/>
              </a:lnSpc>
            </a:pPr>
            <a:r>
              <a:rPr lang="ar-SA" dirty="0">
                <a:cs typeface="B Nazanin" pitchFamily="2" charset="-78"/>
              </a:rPr>
              <a:t>نوجوانی که درخواست می‌کرد صحبت نکند ولی تمام مطالب را با ریز کاری بیان کرد </a:t>
            </a:r>
            <a:endParaRPr lang="en-US" dirty="0">
              <a:cs typeface="B Nazanin" pitchFamily="2" charset="-78"/>
            </a:endParaRPr>
          </a:p>
          <a:p>
            <a:pPr algn="just">
              <a:lnSpc>
                <a:spcPct val="150000"/>
              </a:lnSpc>
            </a:pPr>
            <a:r>
              <a:rPr lang="ar-SA" dirty="0">
                <a:cs typeface="B Nazanin" pitchFamily="2" charset="-78"/>
              </a:rPr>
              <a:t>سخت ترین گام و طولانی‌ترین گام </a:t>
            </a:r>
            <a:r>
              <a:rPr lang="fa-IR" dirty="0">
                <a:cs typeface="B Nazanin" pitchFamily="2" charset="-78"/>
              </a:rPr>
              <a:t>، </a:t>
            </a:r>
            <a:r>
              <a:rPr lang="ar-SA" dirty="0">
                <a:cs typeface="B Nazanin" pitchFamily="2" charset="-78"/>
              </a:rPr>
              <a:t>گام اول است </a:t>
            </a:r>
            <a:endParaRPr lang="fa-IR" dirty="0">
              <a:cs typeface="B Nazanin" pitchFamily="2" charset="-78"/>
            </a:endParaRPr>
          </a:p>
          <a:p>
            <a:pPr algn="just">
              <a:lnSpc>
                <a:spcPct val="150000"/>
              </a:lnSpc>
            </a:pPr>
            <a:r>
              <a:rPr lang="ar-SA" dirty="0">
                <a:cs typeface="B Nazanin" pitchFamily="2" charset="-78"/>
              </a:rPr>
              <a:t>گام دوم و گام سوم ساده تر است اما تکنیکی تر است</a:t>
            </a:r>
            <a:endParaRPr lang="fa-IR" dirty="0">
              <a:cs typeface="B Nazanin" pitchFamily="2" charset="-78"/>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 گام دوم</a:t>
            </a:r>
            <a:endParaRPr lang="fa-IR" dirty="0"/>
          </a:p>
        </p:txBody>
      </p:sp>
      <p:sp>
        <p:nvSpPr>
          <p:cNvPr id="3" name="Content Placeholder 2"/>
          <p:cNvSpPr>
            <a:spLocks noGrp="1"/>
          </p:cNvSpPr>
          <p:nvPr>
            <p:ph sz="quarter" idx="1"/>
          </p:nvPr>
        </p:nvSpPr>
        <p:spPr/>
        <p:txBody>
          <a:bodyPr>
            <a:normAutofit/>
          </a:bodyPr>
          <a:lstStyle/>
          <a:p>
            <a:pPr algn="just">
              <a:lnSpc>
                <a:spcPct val="150000"/>
              </a:lnSpc>
            </a:pPr>
            <a:r>
              <a:rPr lang="ar-SA" dirty="0">
                <a:cs typeface="B Nazanin" pitchFamily="2" charset="-78"/>
              </a:rPr>
              <a:t> گام دوم: به حل مشکل مراجع کمک کنید</a:t>
            </a:r>
            <a:endParaRPr lang="fa-IR" dirty="0">
              <a:cs typeface="B Nazanin" pitchFamily="2" charset="-78"/>
            </a:endParaRPr>
          </a:p>
          <a:p>
            <a:pPr algn="just">
              <a:lnSpc>
                <a:spcPct val="150000"/>
              </a:lnSpc>
            </a:pPr>
            <a:r>
              <a:rPr lang="ar-SA" dirty="0">
                <a:cs typeface="B Nazanin" pitchFamily="2" charset="-78"/>
              </a:rPr>
              <a:t> چگونه تکنیک ها را</a:t>
            </a:r>
            <a:r>
              <a:rPr lang="fa-IR" dirty="0">
                <a:cs typeface="B Nazanin" pitchFamily="2" charset="-78"/>
              </a:rPr>
              <a:t>باید دراین گام اجرا کرد :</a:t>
            </a:r>
          </a:p>
          <a:p>
            <a:pPr algn="just">
              <a:lnSpc>
                <a:spcPct val="150000"/>
              </a:lnSpc>
            </a:pPr>
            <a:r>
              <a:rPr lang="ar-SA" dirty="0">
                <a:cs typeface="B Nazanin" pitchFamily="2" charset="-78"/>
              </a:rPr>
              <a:t> </a:t>
            </a:r>
            <a:r>
              <a:rPr lang="fa-IR" dirty="0">
                <a:cs typeface="B Nazanin" pitchFamily="2" charset="-78"/>
              </a:rPr>
              <a:t>1- </a:t>
            </a:r>
            <a:r>
              <a:rPr lang="ar-SA" dirty="0">
                <a:cs typeface="B Nazanin" pitchFamily="2" charset="-78"/>
              </a:rPr>
              <a:t>طور رسمی</a:t>
            </a:r>
            <a:r>
              <a:rPr lang="fa-IR" dirty="0">
                <a:cs typeface="B Nazanin" pitchFamily="2" charset="-78"/>
              </a:rPr>
              <a:t> </a:t>
            </a:r>
          </a:p>
          <a:p>
            <a:pPr algn="just">
              <a:lnSpc>
                <a:spcPct val="150000"/>
              </a:lnSpc>
            </a:pPr>
            <a:r>
              <a:rPr lang="fa-IR" dirty="0">
                <a:cs typeface="B Nazanin" pitchFamily="2" charset="-78"/>
              </a:rPr>
              <a:t>2-</a:t>
            </a:r>
            <a:r>
              <a:rPr lang="ar-SA" dirty="0">
                <a:cs typeface="B Nazanin" pitchFamily="2" charset="-78"/>
              </a:rPr>
              <a:t>یا به طور غیر رسمی </a:t>
            </a:r>
            <a:endParaRPr lang="fa-IR" dirty="0">
              <a:cs typeface="B Nazanin" pitchFamily="2" charset="-78"/>
            </a:endParaRPr>
          </a:p>
          <a:p>
            <a:pPr algn="just">
              <a:lnSpc>
                <a:spcPct val="150000"/>
              </a:lnSpc>
            </a:pPr>
            <a:r>
              <a:rPr lang="ar-SA" dirty="0">
                <a:cs typeface="B Nazanin" pitchFamily="2" charset="-78"/>
              </a:rPr>
              <a:t>در مراجع</a:t>
            </a:r>
            <a:r>
              <a:rPr lang="fa-IR" dirty="0">
                <a:cs typeface="B Nazanin" pitchFamily="2" charset="-78"/>
              </a:rPr>
              <a:t>ی</a:t>
            </a:r>
            <a:r>
              <a:rPr lang="ar-SA" dirty="0">
                <a:cs typeface="B Nazanin" pitchFamily="2" charset="-78"/>
              </a:rPr>
              <a:t> که افکار خودکشی دارد به طور</a:t>
            </a:r>
            <a:r>
              <a:rPr lang="ar-SA" dirty="0">
                <a:solidFill>
                  <a:srgbClr val="FF0000"/>
                </a:solidFill>
                <a:cs typeface="B Nazanin" pitchFamily="2" charset="-78"/>
              </a:rPr>
              <a:t> غیر رسمی </a:t>
            </a:r>
            <a:r>
              <a:rPr lang="ar-SA" dirty="0">
                <a:cs typeface="B Nazanin" pitchFamily="2" charset="-78"/>
              </a:rPr>
              <a:t>تکنیک ها را اجرا می‌کنیم </a:t>
            </a:r>
            <a:r>
              <a:rPr lang="fa-IR" dirty="0">
                <a:cs typeface="B Nazanin" pitchFamily="2" charset="-78"/>
              </a:rPr>
              <a:t>.</a:t>
            </a:r>
          </a:p>
          <a:p>
            <a:pPr algn="just">
              <a:lnSpc>
                <a:spcPct val="150000"/>
              </a:lnSpc>
            </a:pPr>
            <a:r>
              <a:rPr lang="ar-SA" dirty="0">
                <a:cs typeface="B Nazanin" pitchFamily="2" charset="-78"/>
              </a:rPr>
              <a:t>گام دوم گام حل مسئله است از مراجع می‌خواهیم مشکل خود را شرح دهد</a:t>
            </a:r>
            <a:endParaRPr lang="fa-IR" dirty="0">
              <a:cs typeface="B Nazanin" pitchFamily="2" charset="-78"/>
            </a:endParaRPr>
          </a:p>
          <a:p>
            <a:endParaRPr lang="fa-IR"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 گام دوم</a:t>
            </a:r>
            <a:endParaRPr lang="fa-IR" dirty="0"/>
          </a:p>
        </p:txBody>
      </p:sp>
      <p:sp>
        <p:nvSpPr>
          <p:cNvPr id="3" name="Content Placeholder 2"/>
          <p:cNvSpPr>
            <a:spLocks noGrp="1"/>
          </p:cNvSpPr>
          <p:nvPr>
            <p:ph sz="quarter" idx="1"/>
          </p:nvPr>
        </p:nvSpPr>
        <p:spPr>
          <a:xfrm>
            <a:off x="457200" y="1600200"/>
            <a:ext cx="8291264" cy="4873752"/>
          </a:xfrm>
        </p:spPr>
        <p:txBody>
          <a:bodyPr>
            <a:noAutofit/>
          </a:bodyPr>
          <a:lstStyle/>
          <a:p>
            <a:pPr algn="just">
              <a:lnSpc>
                <a:spcPct val="160000"/>
              </a:lnSpc>
            </a:pPr>
            <a:r>
              <a:rPr lang="ar-SA" sz="1600" b="1" dirty="0">
                <a:cs typeface="B Nazanin" pitchFamily="2" charset="-78"/>
              </a:rPr>
              <a:t>حل مسئله</a:t>
            </a:r>
            <a:r>
              <a:rPr lang="fa-IR" sz="1600" b="1" dirty="0">
                <a:cs typeface="B Nazanin" pitchFamily="2" charset="-78"/>
              </a:rPr>
              <a:t> </a:t>
            </a:r>
            <a:r>
              <a:rPr lang="ar-SA" sz="1600" b="1" dirty="0">
                <a:cs typeface="B Nazanin" pitchFamily="2" charset="-78"/>
              </a:rPr>
              <a:t>پنج گام دارد  </a:t>
            </a:r>
            <a:r>
              <a:rPr lang="fa-IR" sz="1600" b="1" dirty="0">
                <a:cs typeface="B Nazanin" pitchFamily="2" charset="-78"/>
              </a:rPr>
              <a:t>:</a:t>
            </a:r>
          </a:p>
          <a:p>
            <a:pPr algn="just">
              <a:lnSpc>
                <a:spcPct val="160000"/>
              </a:lnSpc>
            </a:pPr>
            <a:r>
              <a:rPr lang="ar-SA" sz="1600" b="1" dirty="0">
                <a:cs typeface="B Nazanin" pitchFamily="2" charset="-78"/>
              </a:rPr>
              <a:t>اول تعریف مشکل </a:t>
            </a:r>
            <a:r>
              <a:rPr lang="fa-IR" sz="1600" b="1" dirty="0">
                <a:cs typeface="B Nazanin" pitchFamily="2" charset="-78"/>
              </a:rPr>
              <a:t>:</a:t>
            </a:r>
          </a:p>
          <a:p>
            <a:pPr algn="just">
              <a:lnSpc>
                <a:spcPct val="160000"/>
              </a:lnSpc>
            </a:pPr>
            <a:r>
              <a:rPr lang="ar-SA" sz="1600" b="1" dirty="0">
                <a:cs typeface="B Nazanin" pitchFamily="2" charset="-78"/>
              </a:rPr>
              <a:t>پس ما یک مشکل داریم تو مادرت را از دست داده‌ای و غم از دست دادن او برای تو خیلی</a:t>
            </a:r>
            <a:r>
              <a:rPr lang="fa-IR" sz="1600" b="1" dirty="0">
                <a:cs typeface="B Nazanin" pitchFamily="2" charset="-78"/>
              </a:rPr>
              <a:t> </a:t>
            </a:r>
            <a:r>
              <a:rPr lang="ar-SA" sz="1600" b="1" dirty="0">
                <a:cs typeface="B Nazanin" pitchFamily="2" charset="-78"/>
              </a:rPr>
              <a:t>سخت</a:t>
            </a:r>
            <a:r>
              <a:rPr lang="fa-IR" sz="1600" b="1" dirty="0">
                <a:cs typeface="B Nazanin" pitchFamily="2" charset="-78"/>
              </a:rPr>
              <a:t> و</a:t>
            </a:r>
            <a:r>
              <a:rPr lang="ar-SA" sz="1600" b="1" dirty="0">
                <a:cs typeface="B Nazanin" pitchFamily="2" charset="-78"/>
              </a:rPr>
              <a:t> سنگین است و نمی دانی با این غم چه کار کنی</a:t>
            </a:r>
            <a:r>
              <a:rPr lang="fa-IR" sz="1600" b="1" dirty="0">
                <a:cs typeface="B Nazanin" pitchFamily="2" charset="-78"/>
              </a:rPr>
              <a:t> </a:t>
            </a:r>
            <a:r>
              <a:rPr lang="ar-SA" sz="1600" b="1" dirty="0">
                <a:cs typeface="B Nazanin" pitchFamily="2" charset="-78"/>
              </a:rPr>
              <a:t> </a:t>
            </a:r>
            <a:r>
              <a:rPr lang="fa-IR" sz="1600" b="1" dirty="0">
                <a:cs typeface="B Nazanin" pitchFamily="2" charset="-78"/>
              </a:rPr>
              <a:t>(</a:t>
            </a:r>
            <a:r>
              <a:rPr lang="ar-SA" sz="1600" b="1" dirty="0">
                <a:solidFill>
                  <a:srgbClr val="FF0000"/>
                </a:solidFill>
                <a:cs typeface="B Nazanin" pitchFamily="2" charset="-78"/>
              </a:rPr>
              <a:t>تعریف مشکل </a:t>
            </a:r>
            <a:r>
              <a:rPr lang="fa-IR" sz="1600" b="1" dirty="0">
                <a:solidFill>
                  <a:srgbClr val="FF0000"/>
                </a:solidFill>
                <a:cs typeface="B Nazanin" pitchFamily="2" charset="-78"/>
              </a:rPr>
              <a:t>)</a:t>
            </a:r>
          </a:p>
          <a:p>
            <a:pPr algn="just">
              <a:lnSpc>
                <a:spcPct val="160000"/>
              </a:lnSpc>
            </a:pPr>
            <a:r>
              <a:rPr lang="ar-SA" sz="1600" b="1" dirty="0">
                <a:cs typeface="B Nazanin" pitchFamily="2" charset="-78"/>
              </a:rPr>
              <a:t>دوم بارش فکری </a:t>
            </a:r>
            <a:r>
              <a:rPr lang="fa-IR" sz="1600" b="1" dirty="0">
                <a:cs typeface="B Nazanin" pitchFamily="2" charset="-78"/>
              </a:rPr>
              <a:t>:</a:t>
            </a:r>
          </a:p>
          <a:p>
            <a:pPr algn="just">
              <a:lnSpc>
                <a:spcPct val="160000"/>
              </a:lnSpc>
            </a:pPr>
            <a:r>
              <a:rPr lang="fa-IR" sz="1600" b="1" dirty="0">
                <a:cs typeface="B Nazanin" pitchFamily="2" charset="-78"/>
              </a:rPr>
              <a:t> </a:t>
            </a:r>
            <a:r>
              <a:rPr lang="ar-SA" sz="1600" b="1" dirty="0">
                <a:cs typeface="B Nazanin" pitchFamily="2" charset="-78"/>
              </a:rPr>
              <a:t> چه کار می توانی برای حل مشکل خودت</a:t>
            </a:r>
            <a:r>
              <a:rPr lang="fa-IR" sz="1600" b="1" dirty="0">
                <a:cs typeface="B Nazanin" pitchFamily="2" charset="-78"/>
              </a:rPr>
              <a:t> بکنی </a:t>
            </a:r>
            <a:r>
              <a:rPr lang="ar-SA" sz="1600" b="1" dirty="0">
                <a:cs typeface="B Nazanin" pitchFamily="2" charset="-78"/>
              </a:rPr>
              <a:t>یک راهکار خودش داد که همان خودکشی بود </a:t>
            </a:r>
            <a:endParaRPr lang="fa-IR" sz="1600" b="1" dirty="0">
              <a:cs typeface="B Nazanin" pitchFamily="2" charset="-78"/>
            </a:endParaRPr>
          </a:p>
          <a:p>
            <a:pPr algn="just">
              <a:lnSpc>
                <a:spcPct val="160000"/>
              </a:lnSpc>
            </a:pPr>
            <a:r>
              <a:rPr lang="ar-SA" sz="1600" b="1" dirty="0">
                <a:cs typeface="B Nazanin" pitchFamily="2" charset="-78"/>
              </a:rPr>
              <a:t>دو تا راهکار هم روان درمانگر می گوید</a:t>
            </a:r>
            <a:endParaRPr lang="fa-IR" sz="1600" b="1" dirty="0">
              <a:cs typeface="B Nazanin" pitchFamily="2" charset="-78"/>
            </a:endParaRPr>
          </a:p>
          <a:p>
            <a:pPr algn="just">
              <a:lnSpc>
                <a:spcPct val="160000"/>
              </a:lnSpc>
            </a:pPr>
            <a:r>
              <a:rPr lang="ar-SA" sz="1600" b="1" dirty="0">
                <a:cs typeface="B Nazanin" pitchFamily="2" charset="-78"/>
              </a:rPr>
              <a:t> سوم بررسی راهکارها</a:t>
            </a:r>
            <a:r>
              <a:rPr lang="fa-IR" sz="1600" b="1" dirty="0">
                <a:cs typeface="B Nazanin" pitchFamily="2" charset="-78"/>
              </a:rPr>
              <a:t>: </a:t>
            </a:r>
            <a:r>
              <a:rPr lang="ar-SA" sz="1600" b="1" dirty="0">
                <a:cs typeface="B Nazanin" pitchFamily="2" charset="-78"/>
              </a:rPr>
              <a:t>کدام را می</a:t>
            </a:r>
            <a:r>
              <a:rPr lang="fa-IR" sz="1600" b="1" dirty="0">
                <a:cs typeface="B Nazanin" pitchFamily="2" charset="-78"/>
              </a:rPr>
              <a:t> </a:t>
            </a:r>
            <a:r>
              <a:rPr lang="ar-SA" sz="1600" b="1" dirty="0">
                <a:cs typeface="B Nazanin" pitchFamily="2" charset="-78"/>
              </a:rPr>
              <a:t>توانید انجام دهید کدام را از پس آن برمی‌آید   ـ </a:t>
            </a:r>
            <a:endParaRPr lang="fa-IR" sz="1600" b="1" dirty="0">
              <a:cs typeface="B Nazanin" pitchFamily="2" charset="-78"/>
            </a:endParaRPr>
          </a:p>
          <a:p>
            <a:pPr algn="just">
              <a:lnSpc>
                <a:spcPct val="160000"/>
              </a:lnSpc>
            </a:pPr>
            <a:r>
              <a:rPr lang="ar-SA" sz="1600" b="1" dirty="0">
                <a:cs typeface="B Nazanin" pitchFamily="2" charset="-78"/>
              </a:rPr>
              <a:t>چهارم </a:t>
            </a:r>
            <a:r>
              <a:rPr lang="fa-IR" sz="1600" b="1" dirty="0">
                <a:cs typeface="B Nazanin" pitchFamily="2" charset="-78"/>
              </a:rPr>
              <a:t>: </a:t>
            </a:r>
            <a:r>
              <a:rPr lang="ar-SA" sz="1600" b="1" dirty="0">
                <a:cs typeface="B Nazanin" pitchFamily="2" charset="-78"/>
              </a:rPr>
              <a:t>انتخاب راه کاری که می‌توانید انجام دهید انتخاب بهترین گزینه </a:t>
            </a:r>
            <a:endParaRPr lang="fa-IR" sz="1600" b="1" dirty="0">
              <a:cs typeface="B Nazanin" pitchFamily="2" charset="-78"/>
            </a:endParaRPr>
          </a:p>
          <a:p>
            <a:pPr algn="just">
              <a:lnSpc>
                <a:spcPct val="160000"/>
              </a:lnSpc>
            </a:pPr>
            <a:r>
              <a:rPr lang="ar-SA" sz="1600" b="1" dirty="0">
                <a:cs typeface="B Nazanin" pitchFamily="2" charset="-78"/>
              </a:rPr>
              <a:t> پنجم اجرا </a:t>
            </a:r>
            <a:r>
              <a:rPr lang="fa-IR" sz="1600" b="1" dirty="0">
                <a:cs typeface="B Nazanin" pitchFamily="2" charset="-78"/>
              </a:rPr>
              <a:t>: </a:t>
            </a:r>
            <a:r>
              <a:rPr lang="ar-SA" sz="1600" b="1" dirty="0">
                <a:cs typeface="B Nazanin" pitchFamily="2" charset="-78"/>
              </a:rPr>
              <a:t> </a:t>
            </a:r>
            <a:r>
              <a:rPr lang="fa-IR" sz="1600" b="1" dirty="0">
                <a:cs typeface="B Nazanin" pitchFamily="2" charset="-78"/>
              </a:rPr>
              <a:t>مثال : </a:t>
            </a:r>
            <a:r>
              <a:rPr lang="ar-SA" sz="1600" b="1" dirty="0">
                <a:cs typeface="B Nazanin" pitchFamily="2" charset="-78"/>
              </a:rPr>
              <a:t>برو برای مادرت نامه بنویس</a:t>
            </a:r>
            <a:endParaRPr lang="fa-IR" sz="1600" b="1" dirty="0">
              <a:cs typeface="B Nazanin" pitchFamily="2" charset="-78"/>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922114"/>
          </a:xfrm>
        </p:spPr>
        <p:txBody>
          <a:bodyPr/>
          <a:lstStyle/>
          <a:p>
            <a:pPr algn="ctr"/>
            <a:r>
              <a:rPr lang="fa-IR" dirty="0"/>
              <a:t>آموزش حل مساله</a:t>
            </a:r>
          </a:p>
        </p:txBody>
      </p:sp>
      <p:sp>
        <p:nvSpPr>
          <p:cNvPr id="3" name="Content Placeholder 2"/>
          <p:cNvSpPr>
            <a:spLocks noGrp="1"/>
          </p:cNvSpPr>
          <p:nvPr>
            <p:ph sz="quarter" idx="1"/>
          </p:nvPr>
        </p:nvSpPr>
        <p:spPr/>
        <p:txBody>
          <a:bodyPr>
            <a:normAutofit fontScale="92500"/>
          </a:bodyPr>
          <a:lstStyle/>
          <a:p>
            <a:pPr algn="just">
              <a:lnSpc>
                <a:spcPct val="160000"/>
              </a:lnSpc>
            </a:pPr>
            <a:r>
              <a:rPr lang="ar-SA" dirty="0">
                <a:cs typeface="B Nazanin" pitchFamily="2" charset="-78"/>
              </a:rPr>
              <a:t>مثال نوجوانی که نتیجه کنکور خوب نشده و خیلی شرمنده و ناراحت است</a:t>
            </a:r>
            <a:r>
              <a:rPr lang="fa-IR" dirty="0">
                <a:cs typeface="B Nazanin" pitchFamily="2" charset="-78"/>
              </a:rPr>
              <a:t> که در دانشگاه تهران رتبه نیاورده است چگونه این مساله را حل نماید :</a:t>
            </a:r>
          </a:p>
          <a:p>
            <a:pPr algn="just">
              <a:lnSpc>
                <a:spcPct val="160000"/>
              </a:lnSpc>
            </a:pPr>
            <a:r>
              <a:rPr lang="fa-IR" dirty="0">
                <a:cs typeface="B Nazanin" pitchFamily="2" charset="-78"/>
              </a:rPr>
              <a:t>گام های </a:t>
            </a:r>
            <a:r>
              <a:rPr lang="ar-SA" dirty="0">
                <a:cs typeface="B Nazanin" pitchFamily="2" charset="-78"/>
              </a:rPr>
              <a:t>مهارت حل مسئله</a:t>
            </a:r>
            <a:r>
              <a:rPr lang="en-US" dirty="0">
                <a:cs typeface="B Nazanin" pitchFamily="2" charset="-78"/>
              </a:rPr>
              <a:t> </a:t>
            </a:r>
            <a:r>
              <a:rPr lang="fa-IR" dirty="0">
                <a:cs typeface="B Nazanin" pitchFamily="2" charset="-78"/>
              </a:rPr>
              <a:t>:</a:t>
            </a:r>
          </a:p>
          <a:p>
            <a:pPr algn="just">
              <a:lnSpc>
                <a:spcPct val="160000"/>
              </a:lnSpc>
            </a:pPr>
            <a:r>
              <a:rPr lang="ar-SA" dirty="0">
                <a:cs typeface="B Nazanin" pitchFamily="2" charset="-78"/>
              </a:rPr>
              <a:t> </a:t>
            </a:r>
            <a:r>
              <a:rPr lang="fa-IR" dirty="0">
                <a:cs typeface="B Nazanin" pitchFamily="2" charset="-78"/>
              </a:rPr>
              <a:t>گام </a:t>
            </a:r>
            <a:r>
              <a:rPr lang="ar-SA" dirty="0">
                <a:cs typeface="B Nazanin" pitchFamily="2" charset="-78"/>
              </a:rPr>
              <a:t> اول اینکه </a:t>
            </a:r>
            <a:r>
              <a:rPr lang="ar-SA" b="1" u="sng" dirty="0">
                <a:solidFill>
                  <a:srgbClr val="FF0000"/>
                </a:solidFill>
                <a:cs typeface="B Nazanin" pitchFamily="2" charset="-78"/>
              </a:rPr>
              <a:t>مشکل او چیست</a:t>
            </a:r>
            <a:r>
              <a:rPr lang="fa-IR" b="1" u="sng" dirty="0">
                <a:solidFill>
                  <a:srgbClr val="FF0000"/>
                </a:solidFill>
                <a:cs typeface="B Nazanin" pitchFamily="2" charset="-78"/>
              </a:rPr>
              <a:t>؟</a:t>
            </a:r>
            <a:r>
              <a:rPr lang="ar-SA" b="1" u="sng" dirty="0">
                <a:solidFill>
                  <a:srgbClr val="FF0000"/>
                </a:solidFill>
                <a:cs typeface="B Nazanin" pitchFamily="2" charset="-78"/>
              </a:rPr>
              <a:t> </a:t>
            </a:r>
            <a:r>
              <a:rPr lang="ar-SA" dirty="0">
                <a:cs typeface="B Nazanin" pitchFamily="2" charset="-78"/>
              </a:rPr>
              <a:t>نتیجه‌کنکور خوب نبوده </a:t>
            </a:r>
            <a:endParaRPr lang="fa-IR" dirty="0">
              <a:cs typeface="B Nazanin" pitchFamily="2" charset="-78"/>
            </a:endParaRPr>
          </a:p>
          <a:p>
            <a:pPr algn="just">
              <a:lnSpc>
                <a:spcPct val="160000"/>
              </a:lnSpc>
            </a:pPr>
            <a:r>
              <a:rPr lang="fa-IR" dirty="0">
                <a:cs typeface="B Nazanin" pitchFamily="2" charset="-78"/>
              </a:rPr>
              <a:t>گام </a:t>
            </a:r>
            <a:r>
              <a:rPr lang="ar-SA" dirty="0">
                <a:cs typeface="B Nazanin" pitchFamily="2" charset="-78"/>
              </a:rPr>
              <a:t>دوم </a:t>
            </a:r>
            <a:r>
              <a:rPr lang="fa-IR" dirty="0">
                <a:cs typeface="B Nazanin" pitchFamily="2" charset="-78"/>
              </a:rPr>
              <a:t> </a:t>
            </a:r>
            <a:r>
              <a:rPr lang="ar-SA" dirty="0">
                <a:cs typeface="B Nazanin" pitchFamily="2" charset="-78"/>
              </a:rPr>
              <a:t>بارش فکری</a:t>
            </a:r>
            <a:r>
              <a:rPr lang="fa-IR" dirty="0">
                <a:cs typeface="B Nazanin" pitchFamily="2" charset="-78"/>
              </a:rPr>
              <a:t>:چه راهکارهایی به ذهن تو می رسد </a:t>
            </a:r>
          </a:p>
          <a:p>
            <a:pPr algn="just">
              <a:lnSpc>
                <a:spcPct val="160000"/>
              </a:lnSpc>
            </a:pPr>
            <a:r>
              <a:rPr lang="ar-SA" dirty="0">
                <a:cs typeface="B Nazanin" pitchFamily="2" charset="-78"/>
              </a:rPr>
              <a:t> کتمان کنم </a:t>
            </a:r>
            <a:r>
              <a:rPr lang="fa-IR" dirty="0">
                <a:cs typeface="B Nazanin" pitchFamily="2" charset="-78"/>
              </a:rPr>
              <a:t>.</a:t>
            </a:r>
          </a:p>
          <a:p>
            <a:pPr algn="just">
              <a:lnSpc>
                <a:spcPct val="160000"/>
              </a:lnSpc>
            </a:pPr>
            <a:r>
              <a:rPr lang="fa-IR" dirty="0">
                <a:cs typeface="B Nazanin" pitchFamily="2" charset="-78"/>
              </a:rPr>
              <a:t> </a:t>
            </a:r>
            <a:r>
              <a:rPr lang="ar-SA" dirty="0">
                <a:cs typeface="B Nazanin" pitchFamily="2" charset="-78"/>
              </a:rPr>
              <a:t>سال بعد شرکت کنم </a:t>
            </a:r>
            <a:r>
              <a:rPr lang="fa-IR" dirty="0">
                <a:cs typeface="B Nazanin" pitchFamily="2" charset="-78"/>
              </a:rPr>
              <a:t>.</a:t>
            </a:r>
          </a:p>
          <a:p>
            <a:pPr algn="just">
              <a:lnSpc>
                <a:spcPct val="160000"/>
              </a:lnSpc>
            </a:pPr>
            <a:r>
              <a:rPr lang="fa-IR" dirty="0">
                <a:cs typeface="B Nazanin" pitchFamily="2" charset="-78"/>
              </a:rPr>
              <a:t>  </a:t>
            </a:r>
            <a:r>
              <a:rPr lang="ar-SA" dirty="0">
                <a:cs typeface="B Nazanin" pitchFamily="2" charset="-78"/>
              </a:rPr>
              <a:t>دانشگاه معمولی بروم</a:t>
            </a:r>
            <a:r>
              <a:rPr lang="fa-IR" dirty="0">
                <a:cs typeface="B Nazanin" pitchFamily="2" charset="-78"/>
              </a:rPr>
              <a:t>.</a:t>
            </a:r>
            <a:r>
              <a:rPr lang="ar-SA" dirty="0">
                <a:cs typeface="B Nazanin" pitchFamily="2" charset="-78"/>
              </a:rPr>
              <a:t> همین </a:t>
            </a:r>
            <a:r>
              <a:rPr lang="fa-IR" dirty="0">
                <a:cs typeface="B Nazanin" pitchFamily="2" charset="-78"/>
              </a:rPr>
              <a:t>رشته </a:t>
            </a:r>
            <a:r>
              <a:rPr lang="ar-SA" dirty="0">
                <a:cs typeface="B Nazanin" pitchFamily="2" charset="-78"/>
              </a:rPr>
              <a:t> را ادامه دهم</a:t>
            </a:r>
            <a:endParaRPr lang="fa-IR"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1618-E389-4B22-A14A-6994D09AB0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18E53C-F283-4933-82F1-AC89F37101D2}"/>
              </a:ext>
            </a:extLst>
          </p:cNvPr>
          <p:cNvSpPr>
            <a:spLocks noGrp="1"/>
          </p:cNvSpPr>
          <p:nvPr>
            <p:ph sz="quarter" idx="1"/>
          </p:nvPr>
        </p:nvSpPr>
        <p:spPr/>
        <p:txBody>
          <a:bodyPr>
            <a:normAutofit fontScale="77500" lnSpcReduction="20000"/>
          </a:bodyPr>
          <a:lstStyle/>
          <a:p>
            <a:pPr algn="just">
              <a:lnSpc>
                <a:spcPct val="160000"/>
              </a:lnSpc>
            </a:pPr>
            <a:endParaRPr lang="fa-IR" dirty="0">
              <a:cs typeface="B Nazanin" pitchFamily="2" charset="-78"/>
            </a:endParaRPr>
          </a:p>
          <a:p>
            <a:pPr algn="just">
              <a:lnSpc>
                <a:spcPct val="160000"/>
              </a:lnSpc>
            </a:pPr>
            <a:r>
              <a:rPr lang="fa-IR" dirty="0">
                <a:cs typeface="B Nazanin" pitchFamily="2" charset="-78"/>
              </a:rPr>
              <a:t>گام </a:t>
            </a:r>
            <a:r>
              <a:rPr lang="ar-SA" dirty="0">
                <a:cs typeface="B Nazanin" pitchFamily="2" charset="-78"/>
              </a:rPr>
              <a:t>سوم</a:t>
            </a:r>
            <a:r>
              <a:rPr lang="fa-IR" dirty="0">
                <a:cs typeface="B Nazanin" pitchFamily="2" charset="-78"/>
              </a:rPr>
              <a:t>: </a:t>
            </a:r>
            <a:r>
              <a:rPr lang="ar-SA" dirty="0">
                <a:cs typeface="B Nazanin" pitchFamily="2" charset="-78"/>
              </a:rPr>
              <a:t> </a:t>
            </a:r>
            <a:r>
              <a:rPr lang="fa-IR" dirty="0">
                <a:cs typeface="B Nazanin" pitchFamily="2" charset="-78"/>
              </a:rPr>
              <a:t>بررسی </a:t>
            </a:r>
            <a:r>
              <a:rPr lang="ar-SA" dirty="0">
                <a:cs typeface="B Nazanin" pitchFamily="2" charset="-78"/>
              </a:rPr>
              <a:t>راهکار</a:t>
            </a:r>
            <a:r>
              <a:rPr lang="fa-IR" dirty="0">
                <a:cs typeface="B Nazanin" pitchFamily="2" charset="-78"/>
              </a:rPr>
              <a:t>ها </a:t>
            </a:r>
            <a:r>
              <a:rPr lang="ar-SA" dirty="0">
                <a:cs typeface="B Nazanin" pitchFamily="2" charset="-78"/>
              </a:rPr>
              <a:t> </a:t>
            </a:r>
            <a:r>
              <a:rPr lang="fa-IR" dirty="0">
                <a:cs typeface="B Nazanin" pitchFamily="2" charset="-78"/>
              </a:rPr>
              <a:t>: </a:t>
            </a:r>
            <a:endParaRPr lang="en-US" dirty="0">
              <a:cs typeface="B Nazanin" pitchFamily="2" charset="-78"/>
            </a:endParaRPr>
          </a:p>
          <a:p>
            <a:pPr algn="just">
              <a:lnSpc>
                <a:spcPct val="160000"/>
              </a:lnSpc>
            </a:pPr>
            <a:r>
              <a:rPr lang="ar-SA" dirty="0">
                <a:cs typeface="B Nazanin" pitchFamily="2" charset="-78"/>
              </a:rPr>
              <a:t>سومین مرحله از مهارت حل </a:t>
            </a:r>
            <a:r>
              <a:rPr lang="ar-SA" dirty="0">
                <a:solidFill>
                  <a:srgbClr val="FF0000"/>
                </a:solidFill>
                <a:cs typeface="B Nazanin" pitchFamily="2" charset="-78"/>
              </a:rPr>
              <a:t>مسئله سبک و سنگین </a:t>
            </a:r>
            <a:r>
              <a:rPr lang="ar-SA" dirty="0">
                <a:cs typeface="B Nazanin" pitchFamily="2" charset="-78"/>
              </a:rPr>
              <a:t>کردن راه حل ها بود </a:t>
            </a:r>
            <a:endParaRPr lang="fa-IR" dirty="0">
              <a:cs typeface="B Nazanin" pitchFamily="2" charset="-78"/>
            </a:endParaRPr>
          </a:p>
          <a:p>
            <a:pPr algn="just">
              <a:lnSpc>
                <a:spcPct val="160000"/>
              </a:lnSpc>
            </a:pPr>
            <a:r>
              <a:rPr lang="ar-SA" dirty="0">
                <a:cs typeface="B Nazanin" pitchFamily="2" charset="-78"/>
              </a:rPr>
              <a:t>چند تا راه حل به ذهنم رسید آن</a:t>
            </a:r>
            <a:r>
              <a:rPr lang="fa-IR" dirty="0">
                <a:cs typeface="B Nazanin" pitchFamily="2" charset="-78"/>
              </a:rPr>
              <a:t>ها</a:t>
            </a:r>
            <a:r>
              <a:rPr lang="ar-SA" dirty="0">
                <a:cs typeface="B Nazanin" pitchFamily="2" charset="-78"/>
              </a:rPr>
              <a:t> را سبک سنگین می</a:t>
            </a:r>
            <a:r>
              <a:rPr lang="fa-IR" dirty="0">
                <a:cs typeface="B Nazanin" pitchFamily="2" charset="-78"/>
              </a:rPr>
              <a:t> </a:t>
            </a:r>
            <a:r>
              <a:rPr lang="ar-SA" dirty="0">
                <a:cs typeface="B Nazanin" pitchFamily="2" charset="-78"/>
              </a:rPr>
              <a:t>کنیم ببینیم کدام راه حل بهتر است</a:t>
            </a:r>
            <a:endParaRPr lang="fa-IR" dirty="0">
              <a:cs typeface="B Nazanin" pitchFamily="2" charset="-78"/>
            </a:endParaRPr>
          </a:p>
          <a:p>
            <a:pPr algn="just">
              <a:lnSpc>
                <a:spcPct val="160000"/>
              </a:lnSpc>
            </a:pPr>
            <a:r>
              <a:rPr lang="ar-SA" dirty="0">
                <a:solidFill>
                  <a:srgbClr val="FF0000"/>
                </a:solidFill>
                <a:cs typeface="B Nazanin" pitchFamily="2" charset="-78"/>
              </a:rPr>
              <a:t>دانشگاه معمولی </a:t>
            </a:r>
            <a:r>
              <a:rPr lang="ar-SA" dirty="0">
                <a:cs typeface="B Nazanin" pitchFamily="2" charset="-78"/>
              </a:rPr>
              <a:t>بروم چه مزایایی دارد و چه معایبی دارد</a:t>
            </a:r>
            <a:endParaRPr lang="fa-IR" dirty="0">
              <a:cs typeface="B Nazanin" pitchFamily="2" charset="-78"/>
            </a:endParaRPr>
          </a:p>
          <a:p>
            <a:pPr algn="just">
              <a:lnSpc>
                <a:spcPct val="160000"/>
              </a:lnSpc>
            </a:pPr>
            <a:r>
              <a:rPr lang="ar-SA" dirty="0">
                <a:cs typeface="B Nazanin" pitchFamily="2" charset="-78"/>
              </a:rPr>
              <a:t> اگر </a:t>
            </a:r>
            <a:r>
              <a:rPr lang="ar-SA" dirty="0">
                <a:solidFill>
                  <a:srgbClr val="FF0000"/>
                </a:solidFill>
                <a:cs typeface="B Nazanin" pitchFamily="2" charset="-78"/>
              </a:rPr>
              <a:t>سال بعد </a:t>
            </a:r>
            <a:r>
              <a:rPr lang="fa-IR" dirty="0">
                <a:solidFill>
                  <a:srgbClr val="FF0000"/>
                </a:solidFill>
                <a:cs typeface="B Nazanin" pitchFamily="2" charset="-78"/>
              </a:rPr>
              <a:t>کنکور شرکت </a:t>
            </a:r>
            <a:r>
              <a:rPr lang="fa-IR" dirty="0">
                <a:cs typeface="B Nazanin" pitchFamily="2" charset="-78"/>
              </a:rPr>
              <a:t>کنم </a:t>
            </a:r>
            <a:r>
              <a:rPr lang="ar-SA" dirty="0">
                <a:cs typeface="B Nazanin" pitchFamily="2" charset="-78"/>
              </a:rPr>
              <a:t>چه مزایایی دارد و چه معایبی دارد</a:t>
            </a:r>
            <a:endParaRPr lang="fa-IR" dirty="0">
              <a:cs typeface="B Nazanin" pitchFamily="2" charset="-78"/>
            </a:endParaRPr>
          </a:p>
          <a:p>
            <a:pPr algn="just">
              <a:lnSpc>
                <a:spcPct val="160000"/>
              </a:lnSpc>
            </a:pPr>
            <a:r>
              <a:rPr lang="ar-SA" dirty="0">
                <a:cs typeface="B Nazanin" pitchFamily="2" charset="-78"/>
              </a:rPr>
              <a:t> </a:t>
            </a:r>
            <a:r>
              <a:rPr lang="fa-IR" dirty="0">
                <a:cs typeface="B Nazanin" pitchFamily="2" charset="-78"/>
              </a:rPr>
              <a:t>گام </a:t>
            </a:r>
            <a:r>
              <a:rPr lang="ar-SA" dirty="0">
                <a:cs typeface="B Nazanin" pitchFamily="2" charset="-78"/>
              </a:rPr>
              <a:t>چهارم</a:t>
            </a:r>
            <a:r>
              <a:rPr lang="fa-IR" dirty="0">
                <a:cs typeface="B Nazanin" pitchFamily="2" charset="-78"/>
              </a:rPr>
              <a:t>: </a:t>
            </a:r>
            <a:r>
              <a:rPr lang="ar-SA" dirty="0">
                <a:cs typeface="B Nazanin" pitchFamily="2" charset="-78"/>
              </a:rPr>
              <a:t> انتخاب بهترین راهکار</a:t>
            </a:r>
            <a:r>
              <a:rPr lang="fa-IR" dirty="0">
                <a:cs typeface="B Nazanin" pitchFamily="2" charset="-78"/>
                <a:sym typeface="Wingdings" panose="05000000000000000000" pitchFamily="2" charset="2"/>
              </a:rPr>
              <a:t>( راهکاری که </a:t>
            </a:r>
            <a:r>
              <a:rPr lang="fa-IR" dirty="0">
                <a:solidFill>
                  <a:srgbClr val="FF0000"/>
                </a:solidFill>
                <a:cs typeface="B Nazanin" pitchFamily="2" charset="-78"/>
                <a:sym typeface="Wingdings" panose="05000000000000000000" pitchFamily="2" charset="2"/>
              </a:rPr>
              <a:t>بیشترین سود وکمترین زیان </a:t>
            </a:r>
            <a:r>
              <a:rPr lang="fa-IR" dirty="0">
                <a:cs typeface="B Nazanin" pitchFamily="2" charset="-78"/>
                <a:sym typeface="Wingdings" panose="05000000000000000000" pitchFamily="2" charset="2"/>
              </a:rPr>
              <a:t>را داشته باشد ) </a:t>
            </a:r>
            <a:endParaRPr lang="fa-IR" dirty="0">
              <a:cs typeface="B Nazanin" pitchFamily="2" charset="-78"/>
            </a:endParaRPr>
          </a:p>
          <a:p>
            <a:pPr algn="just">
              <a:lnSpc>
                <a:spcPct val="160000"/>
              </a:lnSpc>
            </a:pPr>
            <a:r>
              <a:rPr lang="ar-SA" dirty="0">
                <a:cs typeface="B Nazanin" pitchFamily="2" charset="-78"/>
              </a:rPr>
              <a:t> تصمیم می‌گیرم دانشگاه معمولی را شروع کنم همزمان برای سال بعد هم تلاش می‌کند</a:t>
            </a:r>
            <a:endParaRPr lang="fa-IR" dirty="0">
              <a:cs typeface="B Nazanin" pitchFamily="2" charset="-78"/>
            </a:endParaRPr>
          </a:p>
          <a:p>
            <a:pPr algn="just">
              <a:lnSpc>
                <a:spcPct val="160000"/>
              </a:lnSpc>
            </a:pPr>
            <a:r>
              <a:rPr lang="ar-SA" dirty="0">
                <a:cs typeface="B Nazanin" pitchFamily="2" charset="-78"/>
              </a:rPr>
              <a:t> پنجم اجرا </a:t>
            </a:r>
            <a:r>
              <a:rPr lang="fa-IR" dirty="0">
                <a:cs typeface="B Nazanin" pitchFamily="2" charset="-78"/>
              </a:rPr>
              <a:t>و</a:t>
            </a:r>
            <a:r>
              <a:rPr lang="ar-SA" dirty="0">
                <a:cs typeface="B Nazanin" pitchFamily="2" charset="-78"/>
              </a:rPr>
              <a:t>برنامه‌ریزی می‌کنم </a:t>
            </a:r>
            <a:r>
              <a:rPr lang="fa-IR" dirty="0">
                <a:cs typeface="B Nazanin" pitchFamily="2" charset="-78"/>
              </a:rPr>
              <a:t>: </a:t>
            </a:r>
          </a:p>
          <a:p>
            <a:pPr algn="just">
              <a:lnSpc>
                <a:spcPct val="160000"/>
              </a:lnSpc>
            </a:pPr>
            <a:r>
              <a:rPr lang="fa-IR" dirty="0">
                <a:cs typeface="B Nazanin" pitchFamily="2" charset="-78"/>
              </a:rPr>
              <a:t>با</a:t>
            </a:r>
            <a:r>
              <a:rPr lang="ar-SA" dirty="0">
                <a:cs typeface="B Nazanin" pitchFamily="2" charset="-78"/>
              </a:rPr>
              <a:t> مشاوره تحصیلی حرف می‌زنم و راهکار را اجرا می‌کنم</a:t>
            </a:r>
            <a:endParaRPr lang="fa-IR" dirty="0">
              <a:cs typeface="B Nazanin" pitchFamily="2" charset="-78"/>
            </a:endParaRPr>
          </a:p>
          <a:p>
            <a:endParaRPr lang="en-US" dirty="0"/>
          </a:p>
        </p:txBody>
      </p:sp>
    </p:spTree>
    <p:extLst>
      <p:ext uri="{BB962C8B-B14F-4D97-AF65-F5344CB8AC3E}">
        <p14:creationId xmlns:p14="http://schemas.microsoft.com/office/powerpoint/2010/main" val="83421820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آموزش حل مساله</a:t>
            </a:r>
          </a:p>
        </p:txBody>
      </p:sp>
      <p:sp>
        <p:nvSpPr>
          <p:cNvPr id="3" name="Content Placeholder 2"/>
          <p:cNvSpPr>
            <a:spLocks noGrp="1"/>
          </p:cNvSpPr>
          <p:nvPr>
            <p:ph sz="quarter" idx="1"/>
          </p:nvPr>
        </p:nvSpPr>
        <p:spPr/>
        <p:txBody>
          <a:bodyPr>
            <a:normAutofit/>
          </a:bodyPr>
          <a:lstStyle/>
          <a:p>
            <a:pPr algn="just">
              <a:lnSpc>
                <a:spcPct val="160000"/>
              </a:lnSpc>
            </a:pPr>
            <a:r>
              <a:rPr lang="ar-SA" dirty="0"/>
              <a:t>نکته اول</a:t>
            </a:r>
            <a:r>
              <a:rPr lang="fa-IR" dirty="0"/>
              <a:t>: </a:t>
            </a:r>
            <a:r>
              <a:rPr lang="ar-SA" dirty="0"/>
              <a:t> برای مراجع</a:t>
            </a:r>
            <a:r>
              <a:rPr lang="fa-IR" dirty="0"/>
              <a:t>ی که </a:t>
            </a:r>
            <a:r>
              <a:rPr lang="ar-SA" dirty="0"/>
              <a:t> افکار خودکشی و تمایلات خودکشی و خودزنی دارد</a:t>
            </a:r>
            <a:r>
              <a:rPr lang="fa-IR" dirty="0"/>
              <a:t>:</a:t>
            </a:r>
          </a:p>
          <a:p>
            <a:pPr algn="just">
              <a:lnSpc>
                <a:spcPct val="160000"/>
              </a:lnSpc>
            </a:pPr>
            <a:r>
              <a:rPr lang="ar-SA" dirty="0"/>
              <a:t> حل مشکل را برای همان </a:t>
            </a:r>
            <a:r>
              <a:rPr lang="ar-SA" u="sng" dirty="0">
                <a:solidFill>
                  <a:srgbClr val="FF0000"/>
                </a:solidFill>
              </a:rPr>
              <a:t>موضوع به کار </a:t>
            </a:r>
            <a:r>
              <a:rPr lang="ar-SA" dirty="0"/>
              <a:t>می‌برید </a:t>
            </a:r>
            <a:endParaRPr lang="fa-IR" dirty="0"/>
          </a:p>
          <a:p>
            <a:pPr algn="just">
              <a:lnSpc>
                <a:spcPct val="160000"/>
              </a:lnSpc>
            </a:pPr>
            <a:r>
              <a:rPr lang="ar-SA" dirty="0"/>
              <a:t>حل مسئله را برای </a:t>
            </a:r>
            <a:r>
              <a:rPr lang="ar-SA" dirty="0">
                <a:solidFill>
                  <a:srgbClr val="FF0000"/>
                </a:solidFill>
              </a:rPr>
              <a:t>همان مسئله </a:t>
            </a:r>
            <a:r>
              <a:rPr lang="ar-SA" dirty="0"/>
              <a:t>به کار می‌برید </a:t>
            </a:r>
            <a:endParaRPr lang="fa-IR" dirty="0"/>
          </a:p>
          <a:p>
            <a:pPr algn="just">
              <a:lnSpc>
                <a:spcPct val="160000"/>
              </a:lnSpc>
            </a:pPr>
            <a:r>
              <a:rPr lang="ar-SA" dirty="0"/>
              <a:t>موضوعی که </a:t>
            </a:r>
            <a:r>
              <a:rPr lang="ar-SA" dirty="0">
                <a:solidFill>
                  <a:srgbClr val="FF0000"/>
                </a:solidFill>
              </a:rPr>
              <a:t>همین الان با آن درگیر </a:t>
            </a:r>
            <a:r>
              <a:rPr lang="ar-SA" dirty="0"/>
              <a:t>است</a:t>
            </a:r>
            <a:endParaRPr lang="fa-IR"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fontScale="92500" lnSpcReduction="20000"/>
          </a:bodyPr>
          <a:lstStyle/>
          <a:p>
            <a:pPr algn="just">
              <a:lnSpc>
                <a:spcPct val="160000"/>
              </a:lnSpc>
            </a:pPr>
            <a:r>
              <a:rPr lang="ar-SA" dirty="0">
                <a:cs typeface="B Nazanin" pitchFamily="2" charset="-78"/>
              </a:rPr>
              <a:t>حل مسئله که برای همان موضوع به کار بردید و مشکلی که فعلا مراجع</a:t>
            </a:r>
            <a:r>
              <a:rPr lang="fa-IR" dirty="0">
                <a:cs typeface="B Nazanin" pitchFamily="2" charset="-78"/>
              </a:rPr>
              <a:t> </a:t>
            </a:r>
            <a:r>
              <a:rPr lang="ar-SA" dirty="0">
                <a:cs typeface="B Nazanin" pitchFamily="2" charset="-78"/>
              </a:rPr>
              <a:t>ب</a:t>
            </a:r>
            <a:r>
              <a:rPr lang="fa-IR" dirty="0">
                <a:cs typeface="B Nazanin" pitchFamily="2" charset="-78"/>
              </a:rPr>
              <a:t>ا </a:t>
            </a:r>
            <a:r>
              <a:rPr lang="ar-SA" dirty="0">
                <a:cs typeface="B Nazanin" pitchFamily="2" charset="-78"/>
              </a:rPr>
              <a:t>آن درگیر است و بخشی از آن حل شد آن موقع می توانید برای مشکلات دیگر هم به کار ببرید</a:t>
            </a:r>
            <a:endParaRPr lang="fa-IR" dirty="0">
              <a:cs typeface="B Nazanin" pitchFamily="2" charset="-78"/>
            </a:endParaRPr>
          </a:p>
          <a:p>
            <a:pPr algn="just">
              <a:lnSpc>
                <a:spcPct val="160000"/>
              </a:lnSpc>
            </a:pPr>
            <a:r>
              <a:rPr lang="ar-SA" dirty="0">
                <a:cs typeface="B Nazanin" pitchFamily="2" charset="-78"/>
              </a:rPr>
              <a:t> آن موقع حل مسئله را </a:t>
            </a:r>
            <a:r>
              <a:rPr lang="ar-SA" u="sng" dirty="0">
                <a:solidFill>
                  <a:srgbClr val="FF0000"/>
                </a:solidFill>
                <a:cs typeface="B Nazanin" pitchFamily="2" charset="-78"/>
              </a:rPr>
              <a:t>به طور رسمی به او آموزش </a:t>
            </a:r>
            <a:r>
              <a:rPr lang="ar-SA" dirty="0">
                <a:cs typeface="B Nazanin" pitchFamily="2" charset="-78"/>
              </a:rPr>
              <a:t>دهید</a:t>
            </a:r>
            <a:endParaRPr lang="en-US" dirty="0">
              <a:cs typeface="B Nazanin" pitchFamily="2" charset="-78"/>
            </a:endParaRPr>
          </a:p>
          <a:p>
            <a:pPr algn="just">
              <a:lnSpc>
                <a:spcPct val="160000"/>
              </a:lnSpc>
            </a:pPr>
            <a:r>
              <a:rPr lang="ar-SA" dirty="0">
                <a:cs typeface="B Nazanin" pitchFamily="2" charset="-78"/>
              </a:rPr>
              <a:t>به مراجع می گوییم یادتان هست که فلان مشکل </a:t>
            </a:r>
            <a:r>
              <a:rPr lang="fa-IR" dirty="0">
                <a:cs typeface="B Nazanin" pitchFamily="2" charset="-78"/>
              </a:rPr>
              <a:t>را </a:t>
            </a:r>
            <a:r>
              <a:rPr lang="ar-SA" dirty="0">
                <a:cs typeface="B Nazanin" pitchFamily="2" charset="-78"/>
              </a:rPr>
              <a:t>چگونه حل کرد</a:t>
            </a:r>
            <a:r>
              <a:rPr lang="fa-IR" dirty="0">
                <a:cs typeface="B Nazanin" pitchFamily="2" charset="-78"/>
              </a:rPr>
              <a:t>ید؟</a:t>
            </a:r>
          </a:p>
          <a:p>
            <a:pPr algn="just">
              <a:lnSpc>
                <a:spcPct val="160000"/>
              </a:lnSpc>
            </a:pPr>
            <a:r>
              <a:rPr lang="ar-SA" dirty="0">
                <a:cs typeface="B Nazanin" pitchFamily="2" charset="-78"/>
              </a:rPr>
              <a:t>می‌گوید</a:t>
            </a:r>
            <a:r>
              <a:rPr lang="fa-IR" dirty="0">
                <a:cs typeface="B Nazanin" pitchFamily="2" charset="-78"/>
              </a:rPr>
              <a:t>:</a:t>
            </a:r>
            <a:r>
              <a:rPr lang="ar-SA" dirty="0">
                <a:cs typeface="B Nazanin" pitchFamily="2" charset="-78"/>
              </a:rPr>
              <a:t> بله</a:t>
            </a:r>
            <a:endParaRPr lang="fa-IR" dirty="0">
              <a:cs typeface="B Nazanin" pitchFamily="2" charset="-78"/>
            </a:endParaRPr>
          </a:p>
          <a:p>
            <a:pPr algn="just">
              <a:lnSpc>
                <a:spcPct val="160000"/>
              </a:lnSpc>
            </a:pPr>
            <a:r>
              <a:rPr lang="ar-SA" dirty="0">
                <a:cs typeface="B Nazanin" pitchFamily="2" charset="-78"/>
              </a:rPr>
              <a:t> می‌گوییم الان هم این مشکل را همانگونه حل کنید این می شود گام دوم </a:t>
            </a:r>
            <a:endParaRPr lang="fa-IR" dirty="0">
              <a:cs typeface="B Nazanin" pitchFamily="2" charset="-78"/>
            </a:endParaRPr>
          </a:p>
          <a:p>
            <a:pPr algn="just">
              <a:lnSpc>
                <a:spcPct val="160000"/>
              </a:lnSpc>
            </a:pPr>
            <a:r>
              <a:rPr lang="ar-SA" dirty="0">
                <a:cs typeface="B Nazanin" pitchFamily="2" charset="-78"/>
              </a:rPr>
              <a:t>گام دوم ممکن است </a:t>
            </a:r>
            <a:r>
              <a:rPr lang="fa-IR" dirty="0">
                <a:solidFill>
                  <a:srgbClr val="FF0000"/>
                </a:solidFill>
                <a:cs typeface="B Nazanin" pitchFamily="2" charset="-78"/>
              </a:rPr>
              <a:t>یک </a:t>
            </a:r>
            <a:r>
              <a:rPr lang="ar-SA" dirty="0">
                <a:solidFill>
                  <a:srgbClr val="FF0000"/>
                </a:solidFill>
                <a:cs typeface="B Nazanin" pitchFamily="2" charset="-78"/>
              </a:rPr>
              <a:t> جلسه یا چند جلسه طول </a:t>
            </a:r>
            <a:r>
              <a:rPr lang="ar-SA" dirty="0">
                <a:cs typeface="B Nazanin" pitchFamily="2" charset="-78"/>
              </a:rPr>
              <a:t>بکشد بستگی به مشکل مراجع</a:t>
            </a:r>
            <a:r>
              <a:rPr lang="fa-IR" dirty="0">
                <a:cs typeface="B Nazanin" pitchFamily="2" charset="-78"/>
              </a:rPr>
              <a:t> </a:t>
            </a:r>
            <a:r>
              <a:rPr lang="ar-SA" dirty="0">
                <a:cs typeface="B Nazanin" pitchFamily="2" charset="-78"/>
              </a:rPr>
              <a:t> دارد</a:t>
            </a:r>
            <a:endParaRPr lang="fa-IR" dirty="0">
              <a:cs typeface="B Nazanin" pitchFamily="2" charset="-78"/>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490066"/>
          </a:xfrm>
        </p:spPr>
        <p:txBody>
          <a:bodyPr>
            <a:normAutofit fontScale="90000"/>
          </a:bodyPr>
          <a:lstStyle/>
          <a:p>
            <a:pPr algn="ctr"/>
            <a:r>
              <a:rPr lang="ar-SA" dirty="0">
                <a:cs typeface="B Nazanin" pitchFamily="2" charset="-78"/>
              </a:rPr>
              <a:t>گام سوم </a:t>
            </a:r>
            <a:endParaRPr lang="fa-IR" dirty="0"/>
          </a:p>
        </p:txBody>
      </p:sp>
      <p:sp>
        <p:nvSpPr>
          <p:cNvPr id="3" name="Content Placeholder 2"/>
          <p:cNvSpPr>
            <a:spLocks noGrp="1"/>
          </p:cNvSpPr>
          <p:nvPr>
            <p:ph sz="quarter" idx="1"/>
          </p:nvPr>
        </p:nvSpPr>
        <p:spPr>
          <a:xfrm>
            <a:off x="457200" y="908720"/>
            <a:ext cx="8075240" cy="5565232"/>
          </a:xfrm>
        </p:spPr>
        <p:txBody>
          <a:bodyPr>
            <a:normAutofit/>
          </a:bodyPr>
          <a:lstStyle/>
          <a:p>
            <a:pPr algn="just">
              <a:lnSpc>
                <a:spcPct val="150000"/>
              </a:lnSpc>
            </a:pPr>
            <a:r>
              <a:rPr lang="fa-IR" dirty="0">
                <a:cs typeface="B Nazanin" pitchFamily="2" charset="-78"/>
              </a:rPr>
              <a:t>گام </a:t>
            </a:r>
            <a:r>
              <a:rPr lang="fa-IR" dirty="0">
                <a:solidFill>
                  <a:srgbClr val="FF0000"/>
                </a:solidFill>
                <a:cs typeface="B Nazanin" pitchFamily="2" charset="-78"/>
              </a:rPr>
              <a:t>پیشگیری از عود </a:t>
            </a:r>
            <a:r>
              <a:rPr lang="fa-IR" dirty="0">
                <a:cs typeface="B Nazanin" pitchFamily="2" charset="-78"/>
              </a:rPr>
              <a:t>.</a:t>
            </a:r>
            <a:r>
              <a:rPr lang="ar-SA" dirty="0">
                <a:cs typeface="B Nazanin" pitchFamily="2" charset="-78"/>
              </a:rPr>
              <a:t>طولانی تر</a:t>
            </a:r>
            <a:r>
              <a:rPr lang="fa-IR" dirty="0">
                <a:cs typeface="B Nazanin" pitchFamily="2" charset="-78"/>
              </a:rPr>
              <a:t>ین</a:t>
            </a:r>
            <a:r>
              <a:rPr lang="ar-SA" dirty="0">
                <a:cs typeface="B Nazanin" pitchFamily="2" charset="-78"/>
              </a:rPr>
              <a:t> </a:t>
            </a:r>
            <a:r>
              <a:rPr lang="fa-IR" dirty="0">
                <a:cs typeface="B Nazanin" pitchFamily="2" charset="-78"/>
              </a:rPr>
              <a:t>گام  </a:t>
            </a:r>
            <a:r>
              <a:rPr lang="ar-SA" dirty="0">
                <a:cs typeface="B Nazanin" pitchFamily="2" charset="-78"/>
              </a:rPr>
              <a:t>است</a:t>
            </a:r>
            <a:endParaRPr lang="fa-IR" dirty="0">
              <a:cs typeface="B Nazanin" pitchFamily="2" charset="-78"/>
            </a:endParaRPr>
          </a:p>
          <a:p>
            <a:pPr algn="just">
              <a:lnSpc>
                <a:spcPct val="150000"/>
              </a:lnSpc>
            </a:pPr>
            <a:r>
              <a:rPr lang="ar-SA" dirty="0">
                <a:cs typeface="B Nazanin" pitchFamily="2" charset="-78"/>
              </a:rPr>
              <a:t>مراجع</a:t>
            </a:r>
            <a:r>
              <a:rPr lang="fa-IR" dirty="0">
                <a:cs typeface="B Nazanin" pitchFamily="2" charset="-78"/>
              </a:rPr>
              <a:t>ی</a:t>
            </a:r>
            <a:r>
              <a:rPr lang="ar-SA" dirty="0">
                <a:cs typeface="B Nazanin" pitchFamily="2" charset="-78"/>
              </a:rPr>
              <a:t> که برای خودکشی</a:t>
            </a:r>
            <a:r>
              <a:rPr lang="fa-IR" dirty="0">
                <a:cs typeface="B Nazanin" pitchFamily="2" charset="-78"/>
              </a:rPr>
              <a:t> </a:t>
            </a:r>
            <a:r>
              <a:rPr lang="ar-SA" dirty="0">
                <a:cs typeface="B Nazanin" pitchFamily="2" charset="-78"/>
              </a:rPr>
              <a:t>پیش </a:t>
            </a:r>
            <a:r>
              <a:rPr lang="fa-IR" dirty="0">
                <a:cs typeface="B Nazanin" pitchFamily="2" charset="-78"/>
              </a:rPr>
              <a:t>روانشناس آمده :</a:t>
            </a:r>
          </a:p>
          <a:p>
            <a:pPr algn="just">
              <a:lnSpc>
                <a:spcPct val="150000"/>
              </a:lnSpc>
            </a:pPr>
            <a:r>
              <a:rPr lang="ar-SA" dirty="0">
                <a:cs typeface="B Nazanin" pitchFamily="2" charset="-78"/>
              </a:rPr>
              <a:t>در گام اول و دوم با </a:t>
            </a:r>
            <a:r>
              <a:rPr lang="fa-IR" dirty="0">
                <a:cs typeface="B Nazanin" pitchFamily="2" charset="-78"/>
              </a:rPr>
              <a:t>او</a:t>
            </a:r>
            <a:r>
              <a:rPr lang="ar-SA" dirty="0">
                <a:cs typeface="B Nazanin" pitchFamily="2" charset="-78"/>
              </a:rPr>
              <a:t>ارتباط برقرار </a:t>
            </a:r>
            <a:r>
              <a:rPr lang="fa-IR" dirty="0">
                <a:cs typeface="B Nazanin" pitchFamily="2" charset="-78"/>
              </a:rPr>
              <a:t>می کنیم </a:t>
            </a:r>
          </a:p>
          <a:p>
            <a:pPr algn="just">
              <a:lnSpc>
                <a:spcPct val="150000"/>
              </a:lnSpc>
            </a:pPr>
            <a:r>
              <a:rPr lang="ar-SA" dirty="0">
                <a:cs typeface="B Nazanin" pitchFamily="2" charset="-78"/>
              </a:rPr>
              <a:t> و با حل مسئله از فضای بحران خارج می</a:t>
            </a:r>
            <a:r>
              <a:rPr lang="fa-IR" dirty="0">
                <a:cs typeface="B Nazanin" pitchFamily="2" charset="-78"/>
              </a:rPr>
              <a:t> کنیم</a:t>
            </a:r>
          </a:p>
          <a:p>
            <a:pPr algn="just">
              <a:lnSpc>
                <a:spcPct val="150000"/>
              </a:lnSpc>
            </a:pPr>
            <a:r>
              <a:rPr lang="ar-SA" dirty="0">
                <a:cs typeface="B Nazanin" pitchFamily="2" charset="-78"/>
              </a:rPr>
              <a:t>اما احتمال</a:t>
            </a:r>
            <a:r>
              <a:rPr lang="ar-SA" u="sng" dirty="0">
                <a:solidFill>
                  <a:srgbClr val="FF0000"/>
                </a:solidFill>
                <a:cs typeface="B Nazanin" pitchFamily="2" charset="-78"/>
              </a:rPr>
              <a:t> بازگشت </a:t>
            </a:r>
            <a:r>
              <a:rPr lang="ar-SA" dirty="0">
                <a:cs typeface="B Nazanin" pitchFamily="2" charset="-78"/>
              </a:rPr>
              <a:t>افکار خودکشی و تمایلات خودکشی و خودزنی باز هم وجود دارد </a:t>
            </a:r>
            <a:r>
              <a:rPr lang="fa-IR" dirty="0">
                <a:cs typeface="B Nazanin" pitchFamily="2" charset="-78"/>
              </a:rPr>
              <a:t>زیرا</a:t>
            </a:r>
            <a:r>
              <a:rPr lang="ar-SA" dirty="0">
                <a:cs typeface="B Nazanin" pitchFamily="2" charset="-78"/>
              </a:rPr>
              <a:t> </a:t>
            </a:r>
            <a:r>
              <a:rPr lang="fa-IR" dirty="0">
                <a:cs typeface="B Nazanin" pitchFamily="2" charset="-78"/>
              </a:rPr>
              <a:t>:</a:t>
            </a:r>
          </a:p>
          <a:p>
            <a:pPr algn="just">
              <a:lnSpc>
                <a:spcPct val="150000"/>
              </a:lnSpc>
            </a:pPr>
            <a:r>
              <a:rPr lang="ar-SA" dirty="0">
                <a:cs typeface="B Nazanin" pitchFamily="2" charset="-78"/>
              </a:rPr>
              <a:t> این نوجوان </a:t>
            </a:r>
            <a:r>
              <a:rPr lang="ar-SA" b="1" dirty="0">
                <a:solidFill>
                  <a:srgbClr val="FF0000"/>
                </a:solidFill>
                <a:cs typeface="B Nazanin" pitchFamily="2" charset="-78"/>
              </a:rPr>
              <a:t>مشکلاتی</a:t>
            </a:r>
            <a:r>
              <a:rPr lang="ar-SA" dirty="0">
                <a:cs typeface="B Nazanin" pitchFamily="2" charset="-78"/>
              </a:rPr>
              <a:t> داشته است که </a:t>
            </a:r>
            <a:r>
              <a:rPr lang="fa-IR" dirty="0">
                <a:cs typeface="B Nazanin" pitchFamily="2" charset="-78"/>
              </a:rPr>
              <a:t>اقدام به </a:t>
            </a:r>
            <a:r>
              <a:rPr lang="ar-SA" dirty="0">
                <a:cs typeface="B Nazanin" pitchFamily="2" charset="-78"/>
              </a:rPr>
              <a:t>خود </a:t>
            </a:r>
            <a:r>
              <a:rPr lang="fa-IR" dirty="0">
                <a:cs typeface="B Nazanin" pitchFamily="2" charset="-78"/>
              </a:rPr>
              <a:t>کشی</a:t>
            </a:r>
            <a:r>
              <a:rPr lang="ar-SA" dirty="0">
                <a:cs typeface="B Nazanin" pitchFamily="2" charset="-78"/>
              </a:rPr>
              <a:t> </a:t>
            </a:r>
            <a:r>
              <a:rPr lang="fa-IR" dirty="0">
                <a:cs typeface="B Nazanin" pitchFamily="2" charset="-78"/>
              </a:rPr>
              <a:t>یا تمایل به خودکشی داشته است پس باید </a:t>
            </a:r>
            <a:r>
              <a:rPr lang="fa-IR" u="sng" dirty="0">
                <a:solidFill>
                  <a:srgbClr val="FF0000"/>
                </a:solidFill>
                <a:cs typeface="B Nazanin" pitchFamily="2" charset="-78"/>
              </a:rPr>
              <a:t>روی این مشکلات </a:t>
            </a:r>
            <a:r>
              <a:rPr lang="fa-IR" dirty="0">
                <a:cs typeface="B Nazanin" pitchFamily="2" charset="-78"/>
              </a:rPr>
              <a:t>کار کنیم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418058"/>
          </a:xfrm>
        </p:spPr>
        <p:txBody>
          <a:bodyPr>
            <a:normAutofit fontScale="90000"/>
          </a:bodyPr>
          <a:lstStyle/>
          <a:p>
            <a:endParaRPr lang="fa-IR"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45" y="1273733"/>
            <a:ext cx="7715200" cy="652934"/>
          </a:xfrm>
        </p:spPr>
        <p:txBody>
          <a:bodyPr>
            <a:noAutofit/>
          </a:bodyPr>
          <a:lstStyle/>
          <a:p>
            <a:pPr algn="ctr"/>
            <a:r>
              <a:rPr lang="ar-SA" sz="3200" b="1" dirty="0">
                <a:cs typeface="B Nazanin" pitchFamily="2" charset="-78"/>
              </a:rPr>
              <a:t>دانستن این موضوع دو فایده دارد</a:t>
            </a:r>
            <a:r>
              <a:rPr lang="fa-IR" sz="3200" b="1" dirty="0">
                <a:cs typeface="B Nazanin" pitchFamily="2" charset="-78"/>
              </a:rPr>
              <a:t>:</a:t>
            </a:r>
            <a:br>
              <a:rPr lang="fa-IR" sz="3200" b="1" dirty="0">
                <a:cs typeface="B Nazanin" pitchFamily="2" charset="-78"/>
              </a:rPr>
            </a:br>
            <a:endParaRPr lang="fa-IR" sz="3200" b="1" dirty="0"/>
          </a:p>
        </p:txBody>
      </p:sp>
      <p:sp>
        <p:nvSpPr>
          <p:cNvPr id="3" name="Content Placeholder 2"/>
          <p:cNvSpPr>
            <a:spLocks noGrp="1"/>
          </p:cNvSpPr>
          <p:nvPr>
            <p:ph sz="quarter" idx="1"/>
          </p:nvPr>
        </p:nvSpPr>
        <p:spPr>
          <a:xfrm>
            <a:off x="457200" y="1600200"/>
            <a:ext cx="8291264" cy="5141168"/>
          </a:xfrm>
        </p:spPr>
        <p:txBody>
          <a:bodyPr>
            <a:normAutofit fontScale="85000" lnSpcReduction="10000"/>
          </a:bodyPr>
          <a:lstStyle/>
          <a:p>
            <a:pPr algn="just">
              <a:lnSpc>
                <a:spcPct val="170000"/>
              </a:lnSpc>
            </a:pPr>
            <a:r>
              <a:rPr lang="fa-IR" dirty="0">
                <a:cs typeface="B Nazanin" pitchFamily="2" charset="-78"/>
              </a:rPr>
              <a:t>نکته </a:t>
            </a:r>
            <a:r>
              <a:rPr lang="ar-SA" dirty="0">
                <a:cs typeface="B Nazanin" pitchFamily="2" charset="-78"/>
              </a:rPr>
              <a:t>اول</a:t>
            </a:r>
            <a:r>
              <a:rPr lang="fa-IR" dirty="0">
                <a:cs typeface="B Nazanin" pitchFamily="2" charset="-78"/>
              </a:rPr>
              <a:t>: به عنوان روانشناس بتوانیم </a:t>
            </a:r>
            <a:r>
              <a:rPr lang="ar-SA" dirty="0">
                <a:cs typeface="B Nazanin" pitchFamily="2" charset="-78"/>
              </a:rPr>
              <a:t> به والد </a:t>
            </a:r>
            <a:r>
              <a:rPr lang="fa-IR" dirty="0">
                <a:cs typeface="B Nazanin" pitchFamily="2" charset="-78"/>
              </a:rPr>
              <a:t>یا مراقبت کننده </a:t>
            </a:r>
            <a:r>
              <a:rPr lang="ar-SA" dirty="0">
                <a:cs typeface="B Nazanin" pitchFamily="2" charset="-78"/>
              </a:rPr>
              <a:t>کمک کن</a:t>
            </a:r>
            <a:r>
              <a:rPr lang="fa-IR" dirty="0">
                <a:cs typeface="B Nazanin" pitchFamily="2" charset="-78"/>
              </a:rPr>
              <a:t>یم</a:t>
            </a:r>
            <a:r>
              <a:rPr lang="ar-SA" dirty="0">
                <a:cs typeface="B Nazanin" pitchFamily="2" charset="-78"/>
              </a:rPr>
              <a:t> تا </a:t>
            </a:r>
            <a:r>
              <a:rPr lang="ar-SA" dirty="0">
                <a:solidFill>
                  <a:srgbClr val="FF0000"/>
                </a:solidFill>
                <a:cs typeface="B Nazanin" pitchFamily="2" charset="-78"/>
              </a:rPr>
              <a:t>نگاه کارآمدی به این موضوع </a:t>
            </a:r>
            <a:r>
              <a:rPr lang="ar-SA" dirty="0">
                <a:cs typeface="B Nazanin" pitchFamily="2" charset="-78"/>
              </a:rPr>
              <a:t>داشته باشد به جای اینکه به </a:t>
            </a:r>
            <a:r>
              <a:rPr lang="ar-SA" u="sng" dirty="0">
                <a:cs typeface="B Nazanin" pitchFamily="2" charset="-78"/>
              </a:rPr>
              <a:t>وابستگی به موبایل </a:t>
            </a:r>
            <a:r>
              <a:rPr lang="ar-SA" dirty="0">
                <a:cs typeface="B Nazanin" pitchFamily="2" charset="-78"/>
              </a:rPr>
              <a:t>توجه کند </a:t>
            </a:r>
            <a:r>
              <a:rPr lang="fa-IR" dirty="0">
                <a:cs typeface="B Nazanin" pitchFamily="2" charset="-78"/>
              </a:rPr>
              <a:t>،</a:t>
            </a:r>
            <a:r>
              <a:rPr lang="ar-SA" dirty="0">
                <a:cs typeface="B Nazanin" pitchFamily="2" charset="-78"/>
              </a:rPr>
              <a:t>محتوا و فرایند را ببینید </a:t>
            </a:r>
            <a:endParaRPr lang="fa-IR" dirty="0">
              <a:cs typeface="B Nazanin" pitchFamily="2" charset="-78"/>
            </a:endParaRPr>
          </a:p>
          <a:p>
            <a:pPr algn="just">
              <a:lnSpc>
                <a:spcPct val="170000"/>
              </a:lnSpc>
            </a:pPr>
            <a:r>
              <a:rPr lang="fa-IR" dirty="0">
                <a:cs typeface="B Nazanin" pitchFamily="2" charset="-78"/>
              </a:rPr>
              <a:t>(</a:t>
            </a:r>
            <a:r>
              <a:rPr lang="ar-SA" dirty="0">
                <a:cs typeface="B Nazanin" pitchFamily="2" charset="-78"/>
              </a:rPr>
              <a:t>چه </a:t>
            </a:r>
            <a:r>
              <a:rPr lang="ar-SA" dirty="0">
                <a:solidFill>
                  <a:srgbClr val="FF0000"/>
                </a:solidFill>
                <a:cs typeface="B Nazanin" pitchFamily="2" charset="-78"/>
              </a:rPr>
              <a:t>مسئله‌ای </a:t>
            </a:r>
            <a:r>
              <a:rPr lang="fa-IR" dirty="0">
                <a:cs typeface="B Nazanin" pitchFamily="2" charset="-78"/>
              </a:rPr>
              <a:t>فرد یا </a:t>
            </a:r>
            <a:r>
              <a:rPr lang="ar-SA" dirty="0">
                <a:cs typeface="B Nazanin" pitchFamily="2" charset="-78"/>
              </a:rPr>
              <a:t> </a:t>
            </a:r>
            <a:r>
              <a:rPr lang="ar-SA" dirty="0">
                <a:solidFill>
                  <a:srgbClr val="FF0000"/>
                </a:solidFill>
                <a:cs typeface="B Nazanin" pitchFamily="2" charset="-78"/>
              </a:rPr>
              <a:t>نوجوان </a:t>
            </a:r>
            <a:r>
              <a:rPr lang="ar-SA" dirty="0">
                <a:cs typeface="B Nazanin" pitchFamily="2" charset="-78"/>
              </a:rPr>
              <a:t>را رنج می دهد </a:t>
            </a:r>
            <a:r>
              <a:rPr lang="fa-IR" dirty="0">
                <a:cs typeface="B Nazanin" pitchFamily="2" charset="-78"/>
              </a:rPr>
              <a:t>) </a:t>
            </a:r>
          </a:p>
          <a:p>
            <a:pPr algn="just">
              <a:lnSpc>
                <a:spcPct val="170000"/>
              </a:lnSpc>
            </a:pPr>
            <a:r>
              <a:rPr lang="ar-SA" dirty="0">
                <a:cs typeface="B Nazanin" pitchFamily="2" charset="-78"/>
              </a:rPr>
              <a:t>و چه مسئله یا چه رنج و چه ناامیدی در این </a:t>
            </a:r>
            <a:r>
              <a:rPr lang="fa-IR" dirty="0">
                <a:cs typeface="B Nazanin" pitchFamily="2" charset="-78"/>
              </a:rPr>
              <a:t>فرد یا </a:t>
            </a:r>
            <a:r>
              <a:rPr lang="ar-SA" dirty="0">
                <a:cs typeface="B Nazanin" pitchFamily="2" charset="-78"/>
              </a:rPr>
              <a:t>نوجوان وجود دارد </a:t>
            </a:r>
            <a:endParaRPr lang="fa-IR" dirty="0">
              <a:cs typeface="B Nazanin" pitchFamily="2" charset="-78"/>
            </a:endParaRPr>
          </a:p>
          <a:p>
            <a:pPr algn="just">
              <a:lnSpc>
                <a:spcPct val="170000"/>
              </a:lnSpc>
            </a:pPr>
            <a:r>
              <a:rPr lang="ar-SA" dirty="0">
                <a:cs typeface="B Nazanin" pitchFamily="2" charset="-78"/>
              </a:rPr>
              <a:t> پس تمام رفتارهای </a:t>
            </a:r>
            <a:r>
              <a:rPr lang="ar-SA" b="1" dirty="0">
                <a:cs typeface="B Nazanin" pitchFamily="2" charset="-78"/>
              </a:rPr>
              <a:t>پرخطر </a:t>
            </a:r>
            <a:r>
              <a:rPr lang="fa-IR" b="1" dirty="0">
                <a:cs typeface="B Nazanin" pitchFamily="2" charset="-78"/>
              </a:rPr>
              <a:t>فر</a:t>
            </a:r>
            <a:r>
              <a:rPr lang="ar-SA" b="1" dirty="0">
                <a:cs typeface="B Nazanin" pitchFamily="2" charset="-78"/>
              </a:rPr>
              <a:t>یادی </a:t>
            </a:r>
            <a:r>
              <a:rPr lang="ar-SA" dirty="0">
                <a:cs typeface="B Nazanin" pitchFamily="2" charset="-78"/>
              </a:rPr>
              <a:t>است برای </a:t>
            </a:r>
            <a:r>
              <a:rPr lang="ar-SA" b="1" u="sng" dirty="0">
                <a:cs typeface="B Nazanin" pitchFamily="2" charset="-78"/>
              </a:rPr>
              <a:t>اینکه من نیاز به کمک </a:t>
            </a:r>
            <a:r>
              <a:rPr lang="ar-SA" dirty="0">
                <a:cs typeface="B Nazanin" pitchFamily="2" charset="-78"/>
              </a:rPr>
              <a:t>دارم</a:t>
            </a:r>
            <a:r>
              <a:rPr lang="fa-IR" dirty="0">
                <a:cs typeface="B Nazanin" pitchFamily="2" charset="-78"/>
              </a:rPr>
              <a:t>.</a:t>
            </a:r>
          </a:p>
          <a:p>
            <a:pPr algn="just">
              <a:lnSpc>
                <a:spcPct val="170000"/>
              </a:lnSpc>
            </a:pPr>
            <a:r>
              <a:rPr lang="ar-SA" dirty="0">
                <a:cs typeface="B Nazanin" pitchFamily="2" charset="-78"/>
              </a:rPr>
              <a:t> </a:t>
            </a:r>
            <a:r>
              <a:rPr lang="fa-IR" dirty="0">
                <a:cs typeface="B Nazanin" pitchFamily="2" charset="-78"/>
              </a:rPr>
              <a:t>نکته </a:t>
            </a:r>
            <a:r>
              <a:rPr lang="ar-SA" dirty="0">
                <a:cs typeface="B Nazanin" pitchFamily="2" charset="-78"/>
              </a:rPr>
              <a:t>دوم</a:t>
            </a:r>
            <a:r>
              <a:rPr lang="fa-IR" dirty="0">
                <a:cs typeface="B Nazanin" pitchFamily="2" charset="-78"/>
              </a:rPr>
              <a:t>: </a:t>
            </a:r>
            <a:r>
              <a:rPr lang="ar-SA" dirty="0">
                <a:cs typeface="B Nazanin" pitchFamily="2" charset="-78"/>
              </a:rPr>
              <a:t> در جلسات اولیه </a:t>
            </a:r>
            <a:r>
              <a:rPr lang="fa-IR" dirty="0">
                <a:cs typeface="B Nazanin" pitchFamily="2" charset="-78"/>
              </a:rPr>
              <a:t> مشاوره </a:t>
            </a:r>
            <a:r>
              <a:rPr lang="ar-SA" dirty="0">
                <a:cs typeface="B Nazanin" pitchFamily="2" charset="-78"/>
              </a:rPr>
              <a:t>کمک کنید </a:t>
            </a:r>
            <a:r>
              <a:rPr lang="fa-IR" b="1" u="sng" dirty="0">
                <a:cs typeface="B Nazanin" pitchFamily="2" charset="-78"/>
              </a:rPr>
              <a:t>تا</a:t>
            </a:r>
            <a:r>
              <a:rPr lang="ar-SA" b="1" u="sng" dirty="0">
                <a:cs typeface="B Nazanin" pitchFamily="2" charset="-78"/>
              </a:rPr>
              <a:t> </a:t>
            </a:r>
            <a:r>
              <a:rPr lang="fa-IR" b="1" u="sng" dirty="0">
                <a:cs typeface="B Nazanin" pitchFamily="2" charset="-78"/>
              </a:rPr>
              <a:t>فرد یا </a:t>
            </a:r>
            <a:r>
              <a:rPr lang="ar-SA" b="1" u="sng" dirty="0">
                <a:cs typeface="B Nazanin" pitchFamily="2" charset="-78"/>
              </a:rPr>
              <a:t>نوجوان </a:t>
            </a:r>
            <a:r>
              <a:rPr lang="ar-SA" dirty="0">
                <a:solidFill>
                  <a:srgbClr val="FF0000"/>
                </a:solidFill>
                <a:cs typeface="B Nazanin" pitchFamily="2" charset="-78"/>
              </a:rPr>
              <a:t>به جای این حل مسئله </a:t>
            </a:r>
            <a:r>
              <a:rPr lang="ar-SA" b="1" dirty="0">
                <a:cs typeface="B Nazanin" pitchFamily="2" charset="-78"/>
              </a:rPr>
              <a:t>ناکارآمد</a:t>
            </a:r>
            <a:r>
              <a:rPr lang="ar-SA" b="1" dirty="0">
                <a:solidFill>
                  <a:srgbClr val="FF0000"/>
                </a:solidFill>
                <a:cs typeface="B Nazanin" pitchFamily="2" charset="-78"/>
              </a:rPr>
              <a:t> </a:t>
            </a:r>
            <a:r>
              <a:rPr lang="fa-IR" b="1" dirty="0">
                <a:solidFill>
                  <a:srgbClr val="FF0000"/>
                </a:solidFill>
                <a:cs typeface="B Nazanin" pitchFamily="2" charset="-78"/>
              </a:rPr>
              <a:t>، </a:t>
            </a:r>
            <a:r>
              <a:rPr lang="ar-SA" b="1" dirty="0">
                <a:cs typeface="B Nazanin" pitchFamily="2" charset="-78"/>
              </a:rPr>
              <a:t>حل </a:t>
            </a:r>
            <a:r>
              <a:rPr lang="ar-SA" b="1" dirty="0">
                <a:solidFill>
                  <a:srgbClr val="FF0000"/>
                </a:solidFill>
                <a:cs typeface="B Nazanin" pitchFamily="2" charset="-78"/>
              </a:rPr>
              <a:t>مساله کارآمد را جایگزین</a:t>
            </a:r>
            <a:r>
              <a:rPr lang="ar-SA" dirty="0">
                <a:solidFill>
                  <a:srgbClr val="FF0000"/>
                </a:solidFill>
                <a:cs typeface="B Nazanin" pitchFamily="2" charset="-78"/>
              </a:rPr>
              <a:t> کند</a:t>
            </a:r>
            <a:endParaRPr lang="fa-IR" dirty="0">
              <a:solidFill>
                <a:srgbClr val="FF0000"/>
              </a:solidFill>
              <a:cs typeface="B Nazanin" pitchFamily="2" charset="-78"/>
            </a:endParaRPr>
          </a:p>
          <a:p>
            <a:pPr algn="just">
              <a:lnSpc>
                <a:spcPct val="170000"/>
              </a:lnSpc>
            </a:pPr>
            <a:r>
              <a:rPr lang="fa-IR" dirty="0">
                <a:solidFill>
                  <a:srgbClr val="FF0000"/>
                </a:solidFill>
                <a:cs typeface="B Nazanin" pitchFamily="2" charset="-78"/>
              </a:rPr>
              <a:t> اگر با این دید به فرد کمک کنید </a:t>
            </a:r>
            <a:r>
              <a:rPr lang="ar-SA" dirty="0">
                <a:solidFill>
                  <a:srgbClr val="FF0000"/>
                </a:solidFill>
                <a:cs typeface="B Nazanin" pitchFamily="2" charset="-78"/>
              </a:rPr>
              <a:t> </a:t>
            </a:r>
            <a:r>
              <a:rPr lang="fa-IR" dirty="0">
                <a:solidFill>
                  <a:srgbClr val="FF0000"/>
                </a:solidFill>
                <a:cs typeface="B Nazanin" pitchFamily="2" charset="-78"/>
              </a:rPr>
              <a:t>لذا</a:t>
            </a:r>
            <a:r>
              <a:rPr lang="ar-SA" dirty="0">
                <a:cs typeface="B Nazanin" pitchFamily="2" charset="-78"/>
              </a:rPr>
              <a:t>می توانید </a:t>
            </a:r>
            <a:r>
              <a:rPr lang="fa-IR" dirty="0">
                <a:cs typeface="B Nazanin" pitchFamily="2" charset="-78"/>
              </a:rPr>
              <a:t>با </a:t>
            </a:r>
            <a:r>
              <a:rPr lang="ar-SA" dirty="0">
                <a:cs typeface="B Nazanin" pitchFamily="2" charset="-78"/>
              </a:rPr>
              <a:t>بسیاری از رفتارهای پرخطر</a:t>
            </a:r>
            <a:r>
              <a:rPr lang="fa-IR" dirty="0">
                <a:cs typeface="B Nazanin" pitchFamily="2" charset="-78"/>
              </a:rPr>
              <a:t> افرادیا</a:t>
            </a:r>
            <a:r>
              <a:rPr lang="ar-SA" dirty="0">
                <a:cs typeface="B Nazanin" pitchFamily="2" charset="-78"/>
              </a:rPr>
              <a:t> نوجوانان برخورد کرده و </a:t>
            </a:r>
            <a:r>
              <a:rPr lang="ar-SA" u="sng" dirty="0">
                <a:cs typeface="B Nazanin" pitchFamily="2" charset="-78"/>
              </a:rPr>
              <a:t>آنها را مدیریت </a:t>
            </a:r>
            <a:r>
              <a:rPr lang="ar-SA" dirty="0">
                <a:cs typeface="B Nazanin" pitchFamily="2" charset="-78"/>
              </a:rPr>
              <a:t>کنید</a:t>
            </a:r>
            <a:endParaRPr lang="en-US" dirty="0">
              <a:cs typeface="B Nazanin" pitchFamily="2" charset="-78"/>
            </a:endParaRPr>
          </a:p>
          <a:p>
            <a:endParaRPr lang="fa-IR" dirty="0">
              <a:cs typeface="B Nazanin" pitchFamily="2" charset="-78"/>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355160" cy="652934"/>
          </a:xfrm>
        </p:spPr>
        <p:txBody>
          <a:bodyPr/>
          <a:lstStyle/>
          <a:p>
            <a:pPr algn="ctr"/>
            <a:r>
              <a:rPr lang="ar-SA" dirty="0">
                <a:cs typeface="B Nazanin" pitchFamily="2" charset="-78"/>
              </a:rPr>
              <a:t>چه</a:t>
            </a:r>
            <a:r>
              <a:rPr lang="fa-IR" dirty="0">
                <a:cs typeface="B Nazanin" pitchFamily="2" charset="-78"/>
              </a:rPr>
              <a:t> </a:t>
            </a:r>
            <a:r>
              <a:rPr lang="ar-SA" dirty="0">
                <a:cs typeface="B Nazanin" pitchFamily="2" charset="-78"/>
              </a:rPr>
              <a:t>کنیم</a:t>
            </a:r>
            <a:r>
              <a:rPr lang="fa-IR" dirty="0">
                <a:cs typeface="B Nazanin" pitchFamily="2" charset="-78"/>
              </a:rPr>
              <a:t> مراجع به سمت خودکشی نرود</a:t>
            </a:r>
            <a:endParaRPr lang="fa-IR" dirty="0"/>
          </a:p>
        </p:txBody>
      </p:sp>
      <p:sp>
        <p:nvSpPr>
          <p:cNvPr id="3" name="Content Placeholder 2"/>
          <p:cNvSpPr>
            <a:spLocks noGrp="1"/>
          </p:cNvSpPr>
          <p:nvPr>
            <p:ph sz="quarter" idx="1"/>
          </p:nvPr>
        </p:nvSpPr>
        <p:spPr>
          <a:xfrm>
            <a:off x="457200" y="908720"/>
            <a:ext cx="8147248" cy="5565232"/>
          </a:xfrm>
        </p:spPr>
        <p:txBody>
          <a:bodyPr>
            <a:normAutofit/>
          </a:bodyPr>
          <a:lstStyle/>
          <a:p>
            <a:pPr algn="just">
              <a:lnSpc>
                <a:spcPct val="150000"/>
              </a:lnSpc>
            </a:pPr>
            <a:r>
              <a:rPr lang="fa-IR" dirty="0">
                <a:cs typeface="B Nazanin" pitchFamily="2" charset="-78"/>
              </a:rPr>
              <a:t>پس</a:t>
            </a:r>
            <a:r>
              <a:rPr lang="ar-SA" dirty="0">
                <a:cs typeface="B Nazanin" pitchFamily="2" charset="-78"/>
              </a:rPr>
              <a:t> مسائلی که باعث افکار خودکشی </a:t>
            </a:r>
            <a:r>
              <a:rPr lang="ar-SA" u="sng" dirty="0">
                <a:solidFill>
                  <a:srgbClr val="FF0000"/>
                </a:solidFill>
                <a:cs typeface="B Nazanin" pitchFamily="2" charset="-78"/>
              </a:rPr>
              <a:t>شده را پیدا </a:t>
            </a:r>
            <a:r>
              <a:rPr lang="fa-IR" u="sng" dirty="0">
                <a:solidFill>
                  <a:srgbClr val="FF0000"/>
                </a:solidFill>
                <a:cs typeface="B Nazanin" pitchFamily="2" charset="-78"/>
              </a:rPr>
              <a:t>کرده </a:t>
            </a:r>
            <a:r>
              <a:rPr lang="fa-IR" dirty="0">
                <a:cs typeface="B Nazanin" pitchFamily="2" charset="-78"/>
              </a:rPr>
              <a:t>وتلاش می کنیم </a:t>
            </a:r>
            <a:r>
              <a:rPr lang="fa-IR" u="sng" dirty="0">
                <a:solidFill>
                  <a:srgbClr val="FF0000"/>
                </a:solidFill>
                <a:cs typeface="B Nazanin" pitchFamily="2" charset="-78"/>
              </a:rPr>
              <a:t>راه </a:t>
            </a:r>
            <a:r>
              <a:rPr lang="ar-SA" u="sng" dirty="0">
                <a:solidFill>
                  <a:srgbClr val="FF0000"/>
                </a:solidFill>
                <a:cs typeface="B Nazanin" pitchFamily="2" charset="-78"/>
              </a:rPr>
              <a:t>حل </a:t>
            </a:r>
            <a:r>
              <a:rPr lang="fa-IR" u="sng" dirty="0">
                <a:solidFill>
                  <a:srgbClr val="FF0000"/>
                </a:solidFill>
                <a:cs typeface="B Nazanin" pitchFamily="2" charset="-78"/>
              </a:rPr>
              <a:t>برایش پیدا</a:t>
            </a:r>
            <a:r>
              <a:rPr lang="ar-SA" u="sng" dirty="0">
                <a:solidFill>
                  <a:srgbClr val="FF0000"/>
                </a:solidFill>
                <a:cs typeface="B Nazanin" pitchFamily="2" charset="-78"/>
              </a:rPr>
              <a:t>‌کنیم </a:t>
            </a:r>
            <a:r>
              <a:rPr lang="ar-SA" dirty="0">
                <a:cs typeface="B Nazanin" pitchFamily="2" charset="-78"/>
              </a:rPr>
              <a:t>اگر افکار خودکشی سراغش آمده شما باید کمک کنید پس از خروج از بحران محیطی را جوری برایش فراهم کنیم که به سمت خود</a:t>
            </a:r>
            <a:r>
              <a:rPr lang="fa-IR" dirty="0">
                <a:cs typeface="B Nazanin" pitchFamily="2" charset="-78"/>
              </a:rPr>
              <a:t>کشی</a:t>
            </a:r>
            <a:r>
              <a:rPr lang="ar-SA" dirty="0">
                <a:cs typeface="B Nazanin" pitchFamily="2" charset="-78"/>
              </a:rPr>
              <a:t> نرود </a:t>
            </a:r>
            <a:endParaRPr lang="fa-IR" dirty="0">
              <a:cs typeface="B Nazanin" pitchFamily="2" charset="-78"/>
            </a:endParaRPr>
          </a:p>
          <a:p>
            <a:pPr algn="ctr">
              <a:lnSpc>
                <a:spcPct val="150000"/>
              </a:lnSpc>
            </a:pPr>
            <a:r>
              <a:rPr lang="ar-SA" dirty="0">
                <a:solidFill>
                  <a:srgbClr val="FF0000"/>
                </a:solidFill>
                <a:cs typeface="B Nazanin" pitchFamily="2" charset="-78"/>
              </a:rPr>
              <a:t>چه</a:t>
            </a:r>
            <a:r>
              <a:rPr lang="fa-IR" dirty="0">
                <a:solidFill>
                  <a:srgbClr val="FF0000"/>
                </a:solidFill>
                <a:cs typeface="B Nazanin" pitchFamily="2" charset="-78"/>
              </a:rPr>
              <a:t> </a:t>
            </a:r>
            <a:r>
              <a:rPr lang="ar-SA" dirty="0">
                <a:solidFill>
                  <a:srgbClr val="FF0000"/>
                </a:solidFill>
                <a:cs typeface="B Nazanin" pitchFamily="2" charset="-78"/>
              </a:rPr>
              <a:t>کنیم</a:t>
            </a:r>
            <a:r>
              <a:rPr lang="fa-IR" dirty="0">
                <a:solidFill>
                  <a:srgbClr val="FF0000"/>
                </a:solidFill>
                <a:cs typeface="B Nazanin" pitchFamily="2" charset="-78"/>
              </a:rPr>
              <a:t> مراجع به سمت خودکشی نرود:</a:t>
            </a:r>
          </a:p>
          <a:p>
            <a:pPr algn="just">
              <a:lnSpc>
                <a:spcPct val="150000"/>
              </a:lnSpc>
            </a:pPr>
            <a:r>
              <a:rPr lang="ar-SA" dirty="0">
                <a:cs typeface="B Nazanin" pitchFamily="2" charset="-78"/>
              </a:rPr>
              <a:t> اول </a:t>
            </a:r>
            <a:r>
              <a:rPr lang="fa-IR" dirty="0">
                <a:cs typeface="B Nazanin" pitchFamily="2" charset="-78"/>
              </a:rPr>
              <a:t>:</a:t>
            </a:r>
            <a:r>
              <a:rPr lang="ar-SA" dirty="0">
                <a:solidFill>
                  <a:srgbClr val="FF0000"/>
                </a:solidFill>
                <a:cs typeface="B Nazanin" pitchFamily="2" charset="-78"/>
              </a:rPr>
              <a:t>آموزش به مراقبین و والدین </a:t>
            </a:r>
            <a:r>
              <a:rPr lang="ar-SA" dirty="0">
                <a:cs typeface="B Nazanin" pitchFamily="2" charset="-78"/>
              </a:rPr>
              <a:t>شامل</a:t>
            </a:r>
            <a:r>
              <a:rPr lang="fa-IR" dirty="0">
                <a:cs typeface="B Nazanin" pitchFamily="2" charset="-78"/>
              </a:rPr>
              <a:t>:</a:t>
            </a:r>
          </a:p>
          <a:p>
            <a:pPr algn="just">
              <a:lnSpc>
                <a:spcPct val="150000"/>
              </a:lnSpc>
            </a:pPr>
            <a:r>
              <a:rPr lang="ar-SA" dirty="0">
                <a:cs typeface="B Nazanin" pitchFamily="2" charset="-78"/>
              </a:rPr>
              <a:t> </a:t>
            </a:r>
            <a:r>
              <a:rPr lang="fa-IR" dirty="0">
                <a:cs typeface="B Nazanin" pitchFamily="2" charset="-78"/>
              </a:rPr>
              <a:t>-</a:t>
            </a:r>
            <a:r>
              <a:rPr lang="ar-SA" dirty="0">
                <a:cs typeface="B Nazanin" pitchFamily="2" charset="-78"/>
              </a:rPr>
              <a:t>تنهایش نگذاریم </a:t>
            </a:r>
            <a:endParaRPr lang="fa-IR" dirty="0">
              <a:cs typeface="B Nazanin" pitchFamily="2" charset="-78"/>
            </a:endParaRPr>
          </a:p>
          <a:p>
            <a:pPr algn="just">
              <a:lnSpc>
                <a:spcPct val="150000"/>
              </a:lnSpc>
            </a:pPr>
            <a:r>
              <a:rPr lang="fa-IR" dirty="0">
                <a:cs typeface="B Nazanin" pitchFamily="2" charset="-78"/>
              </a:rPr>
              <a:t>-رعایت </a:t>
            </a:r>
            <a:r>
              <a:rPr lang="ar-SA" dirty="0">
                <a:cs typeface="B Nazanin" pitchFamily="2" charset="-78"/>
              </a:rPr>
              <a:t>بایدها و نبایدها </a:t>
            </a:r>
            <a:endParaRPr lang="fa-IR" dirty="0">
              <a:cs typeface="B Nazanin" pitchFamily="2" charset="-78"/>
            </a:endParaRPr>
          </a:p>
          <a:p>
            <a:pPr algn="just">
              <a:lnSpc>
                <a:spcPct val="150000"/>
              </a:lnSpc>
            </a:pPr>
            <a:r>
              <a:rPr lang="ar-SA" dirty="0">
                <a:cs typeface="B Nazanin" pitchFamily="2" charset="-78"/>
              </a:rPr>
              <a:t>دوم</a:t>
            </a:r>
            <a:r>
              <a:rPr lang="fa-IR" dirty="0">
                <a:cs typeface="B Nazanin" pitchFamily="2" charset="-78"/>
              </a:rPr>
              <a:t>:</a:t>
            </a:r>
            <a:r>
              <a:rPr lang="ar-SA" dirty="0">
                <a:cs typeface="B Nazanin" pitchFamily="2" charset="-78"/>
              </a:rPr>
              <a:t> آموزش مراجع</a:t>
            </a:r>
            <a:r>
              <a:rPr lang="fa-IR" dirty="0">
                <a:cs typeface="B Nazanin" pitchFamily="2" charset="-78"/>
              </a:rPr>
              <a:t> </a:t>
            </a:r>
            <a:r>
              <a:rPr lang="ar-SA" dirty="0">
                <a:cs typeface="B Nazanin" pitchFamily="2" charset="-78"/>
              </a:rPr>
              <a:t> شامل </a:t>
            </a:r>
            <a:r>
              <a:rPr lang="fa-IR" dirty="0">
                <a:cs typeface="B Nazanin" pitchFamily="2" charset="-78"/>
              </a:rPr>
              <a:t>:</a:t>
            </a:r>
          </a:p>
          <a:p>
            <a:pPr algn="just">
              <a:lnSpc>
                <a:spcPct val="150000"/>
              </a:lnSpc>
            </a:pPr>
            <a:r>
              <a:rPr lang="ar-SA" dirty="0">
                <a:cs typeface="B Nazanin" pitchFamily="2" charset="-78"/>
              </a:rPr>
              <a:t>آموزش مهارتها به خود مراجع که وارد وضعیت بحران دوباره نشود </a:t>
            </a:r>
            <a:r>
              <a:rPr lang="fa-IR" dirty="0">
                <a:cs typeface="B Nazanin" pitchFamily="2" charset="-78"/>
              </a:rPr>
              <a:t>.</a:t>
            </a:r>
          </a:p>
          <a:p>
            <a:pPr algn="just">
              <a:lnSpc>
                <a:spcPct val="150000"/>
              </a:lnSpc>
            </a:pPr>
            <a:endParaRPr lang="fa-IR" dirty="0">
              <a:cs typeface="B Nazanin" pitchFamily="2" charset="-78"/>
            </a:endParaRPr>
          </a:p>
          <a:p>
            <a:endParaRPr lang="fa-IR"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چه</a:t>
            </a:r>
            <a:r>
              <a:rPr lang="fa-IR" dirty="0">
                <a:cs typeface="B Nazanin" pitchFamily="2" charset="-78"/>
              </a:rPr>
              <a:t> </a:t>
            </a:r>
            <a:r>
              <a:rPr lang="ar-SA" dirty="0">
                <a:cs typeface="B Nazanin" pitchFamily="2" charset="-78"/>
              </a:rPr>
              <a:t>کنیم</a:t>
            </a:r>
            <a:r>
              <a:rPr lang="fa-IR" dirty="0">
                <a:cs typeface="B Nazanin" pitchFamily="2" charset="-78"/>
              </a:rPr>
              <a:t> مراجع به سمت خودکشی نرود</a:t>
            </a:r>
            <a:endParaRPr lang="fa-IR" dirty="0"/>
          </a:p>
        </p:txBody>
      </p:sp>
      <p:sp>
        <p:nvSpPr>
          <p:cNvPr id="3" name="Content Placeholder 2"/>
          <p:cNvSpPr>
            <a:spLocks noGrp="1"/>
          </p:cNvSpPr>
          <p:nvPr>
            <p:ph sz="quarter" idx="1"/>
          </p:nvPr>
        </p:nvSpPr>
        <p:spPr/>
        <p:txBody>
          <a:bodyPr>
            <a:normAutofit fontScale="85000" lnSpcReduction="20000"/>
          </a:bodyPr>
          <a:lstStyle/>
          <a:p>
            <a:pPr algn="just">
              <a:lnSpc>
                <a:spcPct val="150000"/>
              </a:lnSpc>
            </a:pPr>
            <a:r>
              <a:rPr lang="fa-IR" dirty="0">
                <a:cs typeface="B Nazanin" pitchFamily="2" charset="-78"/>
              </a:rPr>
              <a:t>به </a:t>
            </a:r>
            <a:r>
              <a:rPr lang="ar-SA" dirty="0">
                <a:cs typeface="B Nazanin" pitchFamily="2" charset="-78"/>
              </a:rPr>
              <a:t>مراجع</a:t>
            </a:r>
            <a:r>
              <a:rPr lang="fa-IR" dirty="0">
                <a:cs typeface="B Nazanin" pitchFamily="2" charset="-78"/>
              </a:rPr>
              <a:t>ی که  </a:t>
            </a:r>
            <a:r>
              <a:rPr lang="ar-SA" dirty="0">
                <a:cs typeface="B Nazanin" pitchFamily="2" charset="-78"/>
              </a:rPr>
              <a:t>افکار خودکشی و تمایلات خودکشی و خودزنی دارد چه مهارت هایی را باید آموزش دهیم که دوباره وارد فضای بحران </a:t>
            </a:r>
            <a:r>
              <a:rPr lang="fa-IR" dirty="0">
                <a:cs typeface="B Nazanin" pitchFamily="2" charset="-78"/>
              </a:rPr>
              <a:t>ن</a:t>
            </a:r>
            <a:r>
              <a:rPr lang="ar-SA" dirty="0">
                <a:cs typeface="B Nazanin" pitchFamily="2" charset="-78"/>
              </a:rPr>
              <a:t>شود </a:t>
            </a:r>
            <a:r>
              <a:rPr lang="fa-IR" dirty="0">
                <a:cs typeface="B Nazanin" pitchFamily="2" charset="-78"/>
              </a:rPr>
              <a:t>:</a:t>
            </a:r>
          </a:p>
          <a:p>
            <a:pPr algn="just">
              <a:lnSpc>
                <a:spcPct val="150000"/>
              </a:lnSpc>
            </a:pPr>
            <a:r>
              <a:rPr lang="fa-IR" dirty="0">
                <a:cs typeface="B Nazanin" pitchFamily="2" charset="-78"/>
              </a:rPr>
              <a:t>-</a:t>
            </a:r>
            <a:r>
              <a:rPr lang="ar-SA" dirty="0">
                <a:cs typeface="B Nazanin" pitchFamily="2" charset="-78"/>
              </a:rPr>
              <a:t>کجا نقص بود که به سمت خودکشی رفته است</a:t>
            </a:r>
            <a:endParaRPr lang="fa-IR" dirty="0">
              <a:cs typeface="B Nazanin" pitchFamily="2" charset="-78"/>
            </a:endParaRPr>
          </a:p>
          <a:p>
            <a:pPr algn="just">
              <a:lnSpc>
                <a:spcPct val="150000"/>
              </a:lnSpc>
            </a:pPr>
            <a:r>
              <a:rPr lang="ar-SA" dirty="0">
                <a:cs typeface="B Nazanin" pitchFamily="2" charset="-78"/>
              </a:rPr>
              <a:t>آموزش</a:t>
            </a:r>
            <a:r>
              <a:rPr lang="fa-IR" dirty="0">
                <a:cs typeface="B Nazanin" pitchFamily="2" charset="-78"/>
              </a:rPr>
              <a:t> </a:t>
            </a:r>
            <a:r>
              <a:rPr lang="ar-SA" dirty="0">
                <a:cs typeface="B Nazanin" pitchFamily="2" charset="-78"/>
              </a:rPr>
              <a:t>مهارت‌ها</a:t>
            </a:r>
            <a:r>
              <a:rPr lang="fa-IR" dirty="0">
                <a:cs typeface="B Nazanin" pitchFamily="2" charset="-78"/>
              </a:rPr>
              <a:t>:</a:t>
            </a:r>
          </a:p>
          <a:p>
            <a:pPr algn="just">
              <a:lnSpc>
                <a:spcPct val="150000"/>
              </a:lnSpc>
            </a:pPr>
            <a:r>
              <a:rPr lang="ar-SA" dirty="0">
                <a:cs typeface="B Nazanin" pitchFamily="2" charset="-78"/>
              </a:rPr>
              <a:t> مهارت ها شامل تاب‌آوری </a:t>
            </a:r>
            <a:endParaRPr lang="fa-IR" dirty="0">
              <a:cs typeface="B Nazanin" pitchFamily="2" charset="-78"/>
            </a:endParaRPr>
          </a:p>
          <a:p>
            <a:pPr algn="just">
              <a:lnSpc>
                <a:spcPct val="150000"/>
              </a:lnSpc>
            </a:pPr>
            <a:r>
              <a:rPr lang="ar-SA" dirty="0">
                <a:cs typeface="B Nazanin" pitchFamily="2" charset="-78"/>
              </a:rPr>
              <a:t>حل مسئله </a:t>
            </a:r>
            <a:endParaRPr lang="fa-IR" dirty="0">
              <a:cs typeface="B Nazanin" pitchFamily="2" charset="-78"/>
            </a:endParaRPr>
          </a:p>
          <a:p>
            <a:pPr algn="just">
              <a:lnSpc>
                <a:spcPct val="150000"/>
              </a:lnSpc>
            </a:pPr>
            <a:r>
              <a:rPr lang="ar-SA" dirty="0">
                <a:cs typeface="B Nazanin" pitchFamily="2" charset="-78"/>
              </a:rPr>
              <a:t>تصمیم گیری </a:t>
            </a:r>
            <a:endParaRPr lang="fa-IR" dirty="0">
              <a:cs typeface="B Nazanin" pitchFamily="2" charset="-78"/>
            </a:endParaRPr>
          </a:p>
          <a:p>
            <a:pPr algn="just">
              <a:lnSpc>
                <a:spcPct val="150000"/>
              </a:lnSpc>
            </a:pPr>
            <a:r>
              <a:rPr lang="ar-SA" dirty="0">
                <a:cs typeface="B Nazanin" pitchFamily="2" charset="-78"/>
              </a:rPr>
              <a:t>شناخت و مدیریت هیجانات </a:t>
            </a:r>
            <a:endParaRPr lang="fa-IR" dirty="0">
              <a:cs typeface="B Nazanin" pitchFamily="2" charset="-78"/>
            </a:endParaRPr>
          </a:p>
          <a:p>
            <a:pPr algn="just">
              <a:lnSpc>
                <a:spcPct val="150000"/>
              </a:lnSpc>
            </a:pPr>
            <a:r>
              <a:rPr lang="ar-SA" dirty="0">
                <a:cs typeface="B Nazanin" pitchFamily="2" charset="-78"/>
              </a:rPr>
              <a:t>آرام سازی</a:t>
            </a:r>
            <a:r>
              <a:rPr lang="fa-IR" dirty="0">
                <a:cs typeface="B Nazanin" pitchFamily="2" charset="-78"/>
              </a:rPr>
              <a:t> و</a:t>
            </a:r>
            <a:r>
              <a:rPr lang="ar-SA" dirty="0">
                <a:cs typeface="B Nazanin" pitchFamily="2" charset="-78"/>
              </a:rPr>
              <a:t> تکنیکهای تن آرامی</a:t>
            </a:r>
            <a:endParaRPr lang="fa-IR" dirty="0">
              <a:cs typeface="B Nazanin" pitchFamily="2" charset="-78"/>
            </a:endParaRPr>
          </a:p>
          <a:p>
            <a:pPr algn="just">
              <a:lnSpc>
                <a:spcPct val="150000"/>
              </a:lnSpc>
            </a:pPr>
            <a:r>
              <a:rPr lang="ar-SA" dirty="0">
                <a:cs typeface="B Nazanin" pitchFamily="2" charset="-78"/>
              </a:rPr>
              <a:t> کنترل هیجانات</a:t>
            </a:r>
            <a:endParaRPr lang="fa-IR" dirty="0">
              <a:cs typeface="B Nazanin" pitchFamily="2" charset="-78"/>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چه</a:t>
            </a:r>
            <a:r>
              <a:rPr lang="fa-IR" dirty="0">
                <a:cs typeface="B Nazanin" pitchFamily="2" charset="-78"/>
              </a:rPr>
              <a:t> </a:t>
            </a:r>
            <a:r>
              <a:rPr lang="ar-SA" dirty="0">
                <a:cs typeface="B Nazanin" pitchFamily="2" charset="-78"/>
              </a:rPr>
              <a:t>کنیم</a:t>
            </a:r>
            <a:r>
              <a:rPr lang="fa-IR" dirty="0">
                <a:cs typeface="B Nazanin" pitchFamily="2" charset="-78"/>
              </a:rPr>
              <a:t> مراجع به سمت خودکشی نرود</a:t>
            </a:r>
            <a:br>
              <a:rPr lang="en-US" dirty="0"/>
            </a:br>
            <a:endParaRPr lang="fa-IR" dirty="0"/>
          </a:p>
        </p:txBody>
      </p:sp>
      <p:sp>
        <p:nvSpPr>
          <p:cNvPr id="3" name="Content Placeholder 2"/>
          <p:cNvSpPr>
            <a:spLocks noGrp="1"/>
          </p:cNvSpPr>
          <p:nvPr>
            <p:ph sz="quarter" idx="1"/>
          </p:nvPr>
        </p:nvSpPr>
        <p:spPr/>
        <p:txBody>
          <a:bodyPr>
            <a:normAutofit fontScale="70000" lnSpcReduction="20000"/>
          </a:bodyPr>
          <a:lstStyle/>
          <a:p>
            <a:pPr algn="just">
              <a:lnSpc>
                <a:spcPct val="170000"/>
              </a:lnSpc>
            </a:pPr>
            <a:r>
              <a:rPr lang="ar-SA" dirty="0">
                <a:cs typeface="B Nazanin" pitchFamily="2" charset="-78"/>
              </a:rPr>
              <a:t>چهار تا کار باید انجام دهیم:</a:t>
            </a:r>
            <a:endParaRPr lang="en-US" dirty="0">
              <a:cs typeface="B Nazanin" pitchFamily="2" charset="-78"/>
            </a:endParaRPr>
          </a:p>
          <a:p>
            <a:pPr algn="just">
              <a:lnSpc>
                <a:spcPct val="170000"/>
              </a:lnSpc>
            </a:pPr>
            <a:r>
              <a:rPr lang="fa-IR" dirty="0">
                <a:cs typeface="B Nazanin" pitchFamily="2" charset="-78"/>
              </a:rPr>
              <a:t>1-</a:t>
            </a:r>
            <a:r>
              <a:rPr lang="ar-SA" dirty="0">
                <a:cs typeface="B Nazanin" pitchFamily="2" charset="-78"/>
              </a:rPr>
              <a:t>آموزش درباره احساسات</a:t>
            </a:r>
            <a:r>
              <a:rPr lang="fa-IR" dirty="0">
                <a:cs typeface="B Nazanin" pitchFamily="2" charset="-78"/>
              </a:rPr>
              <a:t>:</a:t>
            </a:r>
          </a:p>
          <a:p>
            <a:pPr algn="just">
              <a:lnSpc>
                <a:spcPct val="170000"/>
              </a:lnSpc>
            </a:pPr>
            <a:r>
              <a:rPr lang="ar-SA" dirty="0">
                <a:cs typeface="B Nazanin" pitchFamily="2" charset="-78"/>
              </a:rPr>
              <a:t> خشم چیست غم چیست تو از چه چیزهایی می ترسی از چه چیزهایی نمی‌ترسید از چه چیزهایی نگران می شوید</a:t>
            </a:r>
            <a:endParaRPr lang="fa-IR" dirty="0">
              <a:cs typeface="B Nazanin" pitchFamily="2" charset="-78"/>
            </a:endParaRPr>
          </a:p>
          <a:p>
            <a:pPr algn="just">
              <a:lnSpc>
                <a:spcPct val="170000"/>
              </a:lnSpc>
            </a:pPr>
            <a:r>
              <a:rPr lang="ar-SA" dirty="0">
                <a:cs typeface="B Nazanin" pitchFamily="2" charset="-78"/>
              </a:rPr>
              <a:t> </a:t>
            </a:r>
            <a:r>
              <a:rPr lang="fa-IR" dirty="0">
                <a:cs typeface="B Nazanin" pitchFamily="2" charset="-78"/>
              </a:rPr>
              <a:t>2-</a:t>
            </a:r>
            <a:r>
              <a:rPr lang="ar-SA" dirty="0">
                <a:cs typeface="B Nazanin" pitchFamily="2" charset="-78"/>
              </a:rPr>
              <a:t> آموزش مهارت ها و مقابله </a:t>
            </a:r>
            <a:r>
              <a:rPr lang="fa-IR" dirty="0">
                <a:cs typeface="B Nazanin" pitchFamily="2" charset="-78"/>
              </a:rPr>
              <a:t>:</a:t>
            </a:r>
          </a:p>
          <a:p>
            <a:pPr algn="just">
              <a:lnSpc>
                <a:spcPct val="170000"/>
              </a:lnSpc>
            </a:pPr>
            <a:r>
              <a:rPr lang="ar-SA" dirty="0">
                <a:cs typeface="B Nazanin" pitchFamily="2" charset="-78"/>
              </a:rPr>
              <a:t>آرام‌سازی تن آرامی</a:t>
            </a:r>
            <a:r>
              <a:rPr lang="fa-IR" dirty="0">
                <a:cs typeface="B Nazanin" pitchFamily="2" charset="-78"/>
              </a:rPr>
              <a:t>.</a:t>
            </a:r>
            <a:r>
              <a:rPr lang="ar-SA" dirty="0">
                <a:cs typeface="B Nazanin" pitchFamily="2" charset="-78"/>
              </a:rPr>
              <a:t> کنترل هیجانات </a:t>
            </a:r>
            <a:r>
              <a:rPr lang="fa-IR" dirty="0">
                <a:cs typeface="B Nazanin" pitchFamily="2" charset="-78"/>
              </a:rPr>
              <a:t>.</a:t>
            </a:r>
            <a:r>
              <a:rPr lang="ar-SA" dirty="0">
                <a:cs typeface="B Nazanin" pitchFamily="2" charset="-78"/>
              </a:rPr>
              <a:t>نوشتن افکار</a:t>
            </a:r>
            <a:r>
              <a:rPr lang="fa-IR" dirty="0">
                <a:cs typeface="B Nazanin" pitchFamily="2" charset="-78"/>
              </a:rPr>
              <a:t>.</a:t>
            </a:r>
            <a:r>
              <a:rPr lang="ar-SA" dirty="0">
                <a:cs typeface="B Nazanin" pitchFamily="2" charset="-78"/>
              </a:rPr>
              <a:t> خود گویی مثبت</a:t>
            </a:r>
            <a:endParaRPr lang="fa-IR" dirty="0">
              <a:cs typeface="B Nazanin" pitchFamily="2" charset="-78"/>
            </a:endParaRPr>
          </a:p>
          <a:p>
            <a:pPr algn="just">
              <a:lnSpc>
                <a:spcPct val="170000"/>
              </a:lnSpc>
            </a:pPr>
            <a:r>
              <a:rPr lang="fa-IR" dirty="0">
                <a:cs typeface="B Nazanin" pitchFamily="2" charset="-78"/>
              </a:rPr>
              <a:t>3-</a:t>
            </a:r>
            <a:r>
              <a:rPr lang="ar-SA" dirty="0">
                <a:cs typeface="B Nazanin" pitchFamily="2" charset="-78"/>
              </a:rPr>
              <a:t> </a:t>
            </a:r>
            <a:r>
              <a:rPr lang="fa-IR" dirty="0">
                <a:cs typeface="B Nazanin" pitchFamily="2" charset="-78"/>
              </a:rPr>
              <a:t>آموزش </a:t>
            </a:r>
            <a:r>
              <a:rPr lang="ar-SA" dirty="0">
                <a:cs typeface="B Nazanin" pitchFamily="2" charset="-78"/>
              </a:rPr>
              <a:t>حل مسئله </a:t>
            </a:r>
            <a:r>
              <a:rPr lang="fa-IR" dirty="0">
                <a:cs typeface="B Nazanin" pitchFamily="2" charset="-78"/>
              </a:rPr>
              <a:t>:</a:t>
            </a:r>
          </a:p>
          <a:p>
            <a:pPr algn="just">
              <a:lnSpc>
                <a:spcPct val="170000"/>
              </a:lnSpc>
            </a:pPr>
            <a:r>
              <a:rPr lang="ar-SA" dirty="0">
                <a:cs typeface="B Nazanin" pitchFamily="2" charset="-78"/>
              </a:rPr>
              <a:t>شامل انجام حل مسئله برای مشکل فعلی او</a:t>
            </a:r>
            <a:endParaRPr lang="fa-IR" dirty="0">
              <a:cs typeface="B Nazanin" pitchFamily="2" charset="-78"/>
            </a:endParaRPr>
          </a:p>
          <a:p>
            <a:pPr algn="just">
              <a:lnSpc>
                <a:spcPct val="170000"/>
              </a:lnSpc>
            </a:pPr>
            <a:r>
              <a:rPr lang="ar-SA" dirty="0">
                <a:cs typeface="B Nazanin" pitchFamily="2" charset="-78"/>
              </a:rPr>
              <a:t> دوم حل مسئله را به او یاد می دهیم تا برای موقعیت‌های مشا</a:t>
            </a:r>
            <a:r>
              <a:rPr lang="fa-IR" dirty="0">
                <a:cs typeface="B Nazanin" pitchFamily="2" charset="-78"/>
              </a:rPr>
              <a:t>به </a:t>
            </a:r>
            <a:r>
              <a:rPr lang="ar-SA" dirty="0">
                <a:cs typeface="B Nazanin" pitchFamily="2" charset="-78"/>
              </a:rPr>
              <a:t>بتواند حل </a:t>
            </a:r>
            <a:r>
              <a:rPr lang="ar-SA" dirty="0">
                <a:solidFill>
                  <a:srgbClr val="FF0000"/>
                </a:solidFill>
                <a:cs typeface="B Nazanin" pitchFamily="2" charset="-78"/>
              </a:rPr>
              <a:t>مسئله کارآمدی داشته </a:t>
            </a:r>
            <a:r>
              <a:rPr lang="ar-SA" dirty="0">
                <a:cs typeface="B Nazanin" pitchFamily="2" charset="-78"/>
              </a:rPr>
              <a:t>باشد نه اینکه به سمت خودکشی برود</a:t>
            </a:r>
            <a:endParaRPr lang="fa-IR" dirty="0">
              <a:cs typeface="B Nazanin" pitchFamily="2" charset="-78"/>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چه</a:t>
            </a:r>
            <a:r>
              <a:rPr lang="fa-IR" dirty="0">
                <a:cs typeface="B Nazanin" pitchFamily="2" charset="-78"/>
              </a:rPr>
              <a:t> </a:t>
            </a:r>
            <a:r>
              <a:rPr lang="ar-SA" dirty="0">
                <a:cs typeface="B Nazanin" pitchFamily="2" charset="-78"/>
              </a:rPr>
              <a:t>کنیم</a:t>
            </a:r>
            <a:r>
              <a:rPr lang="fa-IR" dirty="0">
                <a:cs typeface="B Nazanin" pitchFamily="2" charset="-78"/>
              </a:rPr>
              <a:t> مراجع به سمت خودکشی نرود</a:t>
            </a:r>
            <a:br>
              <a:rPr lang="en-US" dirty="0"/>
            </a:br>
            <a:endParaRPr lang="fa-IR" dirty="0"/>
          </a:p>
        </p:txBody>
      </p:sp>
      <p:sp>
        <p:nvSpPr>
          <p:cNvPr id="3" name="Content Placeholder 2"/>
          <p:cNvSpPr>
            <a:spLocks noGrp="1"/>
          </p:cNvSpPr>
          <p:nvPr>
            <p:ph sz="quarter" idx="1"/>
          </p:nvPr>
        </p:nvSpPr>
        <p:spPr/>
        <p:txBody>
          <a:bodyPr>
            <a:normAutofit/>
          </a:bodyPr>
          <a:lstStyle/>
          <a:p>
            <a:pPr algn="just">
              <a:lnSpc>
                <a:spcPct val="170000"/>
              </a:lnSpc>
            </a:pPr>
            <a:r>
              <a:rPr lang="ar-SA" dirty="0">
                <a:cs typeface="B Nazanin" pitchFamily="2" charset="-78"/>
              </a:rPr>
              <a:t> </a:t>
            </a:r>
            <a:r>
              <a:rPr lang="fa-IR" dirty="0">
                <a:cs typeface="B Nazanin" pitchFamily="2" charset="-78"/>
              </a:rPr>
              <a:t>4-</a:t>
            </a:r>
            <a:r>
              <a:rPr lang="ar-SA" dirty="0">
                <a:cs typeface="B Nazanin" pitchFamily="2" charset="-78"/>
              </a:rPr>
              <a:t>بازسازی شناختی است بازسازی شناختی شامل پنج گام </a:t>
            </a:r>
            <a:r>
              <a:rPr lang="fa-IR" dirty="0">
                <a:cs typeface="B Nazanin" pitchFamily="2" charset="-78"/>
              </a:rPr>
              <a:t>:</a:t>
            </a:r>
          </a:p>
          <a:p>
            <a:pPr algn="just">
              <a:lnSpc>
                <a:spcPct val="170000"/>
              </a:lnSpc>
            </a:pPr>
            <a:r>
              <a:rPr lang="ar-SA" dirty="0">
                <a:cs typeface="B Nazanin" pitchFamily="2" charset="-78"/>
              </a:rPr>
              <a:t>اول افکار</a:t>
            </a:r>
            <a:r>
              <a:rPr lang="ar-SA" dirty="0">
                <a:solidFill>
                  <a:srgbClr val="FF0000"/>
                </a:solidFill>
                <a:cs typeface="B Nazanin" pitchFamily="2" charset="-78"/>
              </a:rPr>
              <a:t> غلط یا نامطلوب </a:t>
            </a:r>
            <a:r>
              <a:rPr lang="ar-SA" dirty="0">
                <a:cs typeface="B Nazanin" pitchFamily="2" charset="-78"/>
              </a:rPr>
              <a:t>را بشناسیم</a:t>
            </a:r>
            <a:endParaRPr lang="fa-IR" dirty="0">
              <a:cs typeface="B Nazanin" pitchFamily="2" charset="-78"/>
            </a:endParaRPr>
          </a:p>
          <a:p>
            <a:pPr algn="just">
              <a:lnSpc>
                <a:spcPct val="170000"/>
              </a:lnSpc>
            </a:pPr>
            <a:r>
              <a:rPr lang="ar-SA" dirty="0">
                <a:cs typeface="B Nazanin" pitchFamily="2" charset="-78"/>
              </a:rPr>
              <a:t> دوم میزان </a:t>
            </a:r>
            <a:r>
              <a:rPr lang="ar-SA" b="1" dirty="0">
                <a:solidFill>
                  <a:srgbClr val="FF0000"/>
                </a:solidFill>
                <a:cs typeface="B Nazanin" pitchFamily="2" charset="-78"/>
              </a:rPr>
              <a:t>باورمندی فرد </a:t>
            </a:r>
            <a:r>
              <a:rPr lang="ar-SA" dirty="0">
                <a:cs typeface="B Nazanin" pitchFamily="2" charset="-78"/>
              </a:rPr>
              <a:t>را به این افکار بررسی کنیم</a:t>
            </a:r>
            <a:endParaRPr lang="fa-IR" dirty="0">
              <a:cs typeface="B Nazanin" pitchFamily="2" charset="-78"/>
            </a:endParaRPr>
          </a:p>
          <a:p>
            <a:pPr algn="just">
              <a:lnSpc>
                <a:spcPct val="170000"/>
              </a:lnSpc>
            </a:pPr>
            <a:r>
              <a:rPr lang="ar-SA" dirty="0">
                <a:cs typeface="B Nazanin" pitchFamily="2" charset="-78"/>
              </a:rPr>
              <a:t> سوم افکار را </a:t>
            </a:r>
            <a:r>
              <a:rPr lang="ar-SA" b="1" dirty="0">
                <a:solidFill>
                  <a:srgbClr val="FF0000"/>
                </a:solidFill>
                <a:cs typeface="B Nazanin" pitchFamily="2" charset="-78"/>
              </a:rPr>
              <a:t>به چالش </a:t>
            </a:r>
            <a:r>
              <a:rPr lang="ar-SA" dirty="0">
                <a:cs typeface="B Nazanin" pitchFamily="2" charset="-78"/>
              </a:rPr>
              <a:t>بکشیم </a:t>
            </a:r>
            <a:endParaRPr lang="fa-IR" dirty="0">
              <a:cs typeface="B Nazanin" pitchFamily="2" charset="-78"/>
            </a:endParaRPr>
          </a:p>
          <a:p>
            <a:pPr algn="just">
              <a:lnSpc>
                <a:spcPct val="170000"/>
              </a:lnSpc>
            </a:pPr>
            <a:r>
              <a:rPr lang="ar-SA" dirty="0">
                <a:cs typeface="B Nazanin" pitchFamily="2" charset="-78"/>
              </a:rPr>
              <a:t>چهارم با </a:t>
            </a:r>
            <a:r>
              <a:rPr lang="ar-SA" b="1" dirty="0">
                <a:solidFill>
                  <a:srgbClr val="FF0000"/>
                </a:solidFill>
                <a:cs typeface="B Nazanin" pitchFamily="2" charset="-78"/>
              </a:rPr>
              <a:t>افکار بهتر جایگزین </a:t>
            </a:r>
            <a:r>
              <a:rPr lang="ar-SA" dirty="0">
                <a:cs typeface="B Nazanin" pitchFamily="2" charset="-78"/>
              </a:rPr>
              <a:t>کنیم </a:t>
            </a:r>
            <a:endParaRPr lang="fa-IR" dirty="0">
              <a:cs typeface="B Nazanin" pitchFamily="2" charset="-78"/>
            </a:endParaRPr>
          </a:p>
          <a:p>
            <a:pPr algn="just">
              <a:lnSpc>
                <a:spcPct val="170000"/>
              </a:lnSpc>
            </a:pPr>
            <a:r>
              <a:rPr lang="ar-SA" dirty="0">
                <a:cs typeface="B Nazanin" pitchFamily="2" charset="-78"/>
              </a:rPr>
              <a:t>و پنجم بر اساس </a:t>
            </a:r>
            <a:r>
              <a:rPr lang="ar-SA" b="1" dirty="0">
                <a:solidFill>
                  <a:srgbClr val="FF0000"/>
                </a:solidFill>
                <a:cs typeface="B Nazanin" pitchFamily="2" charset="-78"/>
              </a:rPr>
              <a:t>افکار جدید </a:t>
            </a:r>
            <a:r>
              <a:rPr lang="ar-SA" dirty="0">
                <a:cs typeface="B Nazanin" pitchFamily="2" charset="-78"/>
              </a:rPr>
              <a:t>عمل کند</a:t>
            </a:r>
            <a:endParaRPr lang="fa-IR" dirty="0">
              <a:cs typeface="B Nazanin" pitchFamily="2" charset="-78"/>
            </a:endParaRPr>
          </a:p>
          <a:p>
            <a:endParaRPr lang="fa-IR"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rmAutofit/>
          </a:bodyPr>
          <a:lstStyle/>
          <a:p>
            <a:pPr algn="just">
              <a:lnSpc>
                <a:spcPct val="170000"/>
              </a:lnSpc>
            </a:pPr>
            <a:r>
              <a:rPr lang="ar-SA" dirty="0">
                <a:cs typeface="B Nazanin" pitchFamily="2" charset="-78"/>
              </a:rPr>
              <a:t>وقتی که نوجوان و والدین نزد </a:t>
            </a:r>
            <a:r>
              <a:rPr lang="fa-IR" dirty="0">
                <a:cs typeface="B Nazanin" pitchFamily="2" charset="-78"/>
              </a:rPr>
              <a:t>روانشناس </a:t>
            </a:r>
            <a:r>
              <a:rPr lang="ar-SA" dirty="0">
                <a:cs typeface="B Nazanin" pitchFamily="2" charset="-78"/>
              </a:rPr>
              <a:t>می آیند یکسری باورها و نگرش نگرش ها و </a:t>
            </a:r>
            <a:r>
              <a:rPr lang="ar-SA" u="sng" dirty="0">
                <a:solidFill>
                  <a:srgbClr val="FF0000"/>
                </a:solidFill>
                <a:cs typeface="B Nazanin" pitchFamily="2" charset="-78"/>
              </a:rPr>
              <a:t>انتظارات غلطی </a:t>
            </a:r>
            <a:r>
              <a:rPr lang="ar-SA" dirty="0">
                <a:cs typeface="B Nazanin" pitchFamily="2" charset="-78"/>
              </a:rPr>
              <a:t>دارند اینطور نیست که باورها را در همان جلسه اول و دوم را بشناسید و اصلاح کنید</a:t>
            </a:r>
            <a:endParaRPr lang="fa-IR" dirty="0">
              <a:cs typeface="B Nazanin" pitchFamily="2" charset="-78"/>
            </a:endParaRPr>
          </a:p>
          <a:p>
            <a:pPr algn="just">
              <a:lnSpc>
                <a:spcPct val="170000"/>
              </a:lnSpc>
            </a:pPr>
            <a:r>
              <a:rPr lang="ar-SA" dirty="0">
                <a:cs typeface="B Nazanin" pitchFamily="2" charset="-78"/>
              </a:rPr>
              <a:t> ممکن است این باورها در جلسات </a:t>
            </a:r>
            <a:r>
              <a:rPr lang="ar-SA" dirty="0">
                <a:solidFill>
                  <a:srgbClr val="FF0000"/>
                </a:solidFill>
                <a:cs typeface="B Nazanin" pitchFamily="2" charset="-78"/>
              </a:rPr>
              <a:t>چهارم و پنجم بیرون </a:t>
            </a:r>
            <a:r>
              <a:rPr lang="ar-SA" dirty="0">
                <a:cs typeface="B Nazanin" pitchFamily="2" charset="-78"/>
              </a:rPr>
              <a:t>آید </a:t>
            </a:r>
            <a:endParaRPr lang="fa-IR" dirty="0">
              <a:cs typeface="B Nazanin" pitchFamily="2" charset="-78"/>
            </a:endParaRPr>
          </a:p>
          <a:p>
            <a:pPr algn="just">
              <a:lnSpc>
                <a:spcPct val="170000"/>
              </a:lnSpc>
            </a:pPr>
            <a:r>
              <a:rPr lang="ar-SA" dirty="0">
                <a:cs typeface="B Nazanin" pitchFamily="2" charset="-78"/>
              </a:rPr>
              <a:t>اما در جلسات مشاوره بارها به آنها بر خواهید خورد </a:t>
            </a:r>
            <a:r>
              <a:rPr lang="ar-SA" dirty="0">
                <a:solidFill>
                  <a:srgbClr val="FF0000"/>
                </a:solidFill>
                <a:cs typeface="B Nazanin" pitchFamily="2" charset="-78"/>
              </a:rPr>
              <a:t>تکنیک کلی </a:t>
            </a:r>
            <a:r>
              <a:rPr lang="fa-IR" dirty="0">
                <a:cs typeface="B Nazanin" pitchFamily="2" charset="-78"/>
              </a:rPr>
              <a:t>این</a:t>
            </a:r>
            <a:r>
              <a:rPr lang="ar-SA" dirty="0">
                <a:cs typeface="B Nazanin" pitchFamily="2" charset="-78"/>
              </a:rPr>
              <a:t> که هر وقت باور غلط را شناسایی کردید بتوانید </a:t>
            </a:r>
            <a:r>
              <a:rPr lang="ar-SA" dirty="0">
                <a:solidFill>
                  <a:srgbClr val="FF0000"/>
                </a:solidFill>
                <a:cs typeface="B Nazanin" pitchFamily="2" charset="-78"/>
              </a:rPr>
              <a:t>باور غلط را در والدین اصلاح </a:t>
            </a:r>
            <a:r>
              <a:rPr lang="ar-SA" dirty="0">
                <a:cs typeface="B Nazanin" pitchFamily="2" charset="-78"/>
              </a:rPr>
              <a:t>کنید ۵ گام دارد قبل از بیان گام ها باورهای غلط را بیان می کنیم </a:t>
            </a:r>
            <a:endParaRPr lang="en-US" dirty="0">
              <a:cs typeface="B Nazanin" pitchFamily="2" charset="-78"/>
            </a:endParaRPr>
          </a:p>
          <a:p>
            <a:pPr algn="just">
              <a:lnSpc>
                <a:spcPct val="170000"/>
              </a:lnSpc>
            </a:pPr>
            <a:endParaRPr lang="fa-IR" dirty="0">
              <a:cs typeface="B Nazanin" pitchFamily="2" charset="-78"/>
            </a:endParaRPr>
          </a:p>
          <a:p>
            <a:endParaRPr lang="fa-IR"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باور غلط یا ت</a:t>
            </a:r>
            <a:r>
              <a:rPr lang="fa-IR" dirty="0">
                <a:cs typeface="B Nazanin" pitchFamily="2" charset="-78"/>
              </a:rPr>
              <a:t>ح</a:t>
            </a:r>
            <a:r>
              <a:rPr lang="ar-SA" dirty="0">
                <a:cs typeface="B Nazanin" pitchFamily="2" charset="-78"/>
              </a:rPr>
              <a:t>ریف‌ها شناختی</a:t>
            </a:r>
            <a:endParaRPr lang="fa-IR" dirty="0"/>
          </a:p>
        </p:txBody>
      </p:sp>
      <p:sp>
        <p:nvSpPr>
          <p:cNvPr id="3" name="Content Placeholder 2"/>
          <p:cNvSpPr>
            <a:spLocks noGrp="1"/>
          </p:cNvSpPr>
          <p:nvPr>
            <p:ph sz="quarter" idx="1"/>
          </p:nvPr>
        </p:nvSpPr>
        <p:spPr/>
        <p:txBody>
          <a:bodyPr>
            <a:normAutofit/>
          </a:bodyPr>
          <a:lstStyle/>
          <a:p>
            <a:pPr algn="just">
              <a:lnSpc>
                <a:spcPct val="160000"/>
              </a:lnSpc>
            </a:pPr>
            <a:r>
              <a:rPr lang="ar-SA" dirty="0">
                <a:cs typeface="B Nazanin" pitchFamily="2" charset="-78"/>
              </a:rPr>
              <a:t>روانشناسان این باورها را طبقه‌بندی کردند </a:t>
            </a:r>
            <a:r>
              <a:rPr lang="fa-IR" dirty="0">
                <a:cs typeface="B Nazanin" pitchFamily="2" charset="-78"/>
              </a:rPr>
              <a:t>:</a:t>
            </a:r>
          </a:p>
          <a:p>
            <a:pPr algn="just">
              <a:lnSpc>
                <a:spcPct val="160000"/>
              </a:lnSpc>
            </a:pPr>
            <a:r>
              <a:rPr lang="ar-SA" dirty="0">
                <a:cs typeface="B Nazanin" pitchFamily="2" charset="-78"/>
              </a:rPr>
              <a:t>۵ تا باور غلط والدین یا ت</a:t>
            </a:r>
            <a:r>
              <a:rPr lang="fa-IR" dirty="0">
                <a:cs typeface="B Nazanin" pitchFamily="2" charset="-78"/>
              </a:rPr>
              <a:t>ح</a:t>
            </a:r>
            <a:r>
              <a:rPr lang="ar-SA" dirty="0">
                <a:cs typeface="B Nazanin" pitchFamily="2" charset="-78"/>
              </a:rPr>
              <a:t>ریف‌ها</a:t>
            </a:r>
            <a:r>
              <a:rPr lang="fa-IR" dirty="0">
                <a:cs typeface="B Nazanin" pitchFamily="2" charset="-78"/>
              </a:rPr>
              <a:t>ی</a:t>
            </a:r>
            <a:r>
              <a:rPr lang="ar-SA" dirty="0">
                <a:cs typeface="B Nazanin" pitchFamily="2" charset="-78"/>
              </a:rPr>
              <a:t> شناختی والدین نسبت به </a:t>
            </a:r>
            <a:r>
              <a:rPr lang="fa-IR" dirty="0">
                <a:cs typeface="B Nazanin" pitchFamily="2" charset="-78"/>
              </a:rPr>
              <a:t>فرزند یا </a:t>
            </a:r>
            <a:r>
              <a:rPr lang="ar-SA" dirty="0">
                <a:cs typeface="B Nazanin" pitchFamily="2" charset="-78"/>
              </a:rPr>
              <a:t>نوجوانان </a:t>
            </a:r>
            <a:endParaRPr lang="fa-IR" dirty="0">
              <a:cs typeface="B Nazanin" pitchFamily="2" charset="-78"/>
            </a:endParaRPr>
          </a:p>
          <a:p>
            <a:pPr algn="just">
              <a:lnSpc>
                <a:spcPct val="160000"/>
              </a:lnSpc>
            </a:pPr>
            <a:r>
              <a:rPr lang="fa-IR" dirty="0">
                <a:cs typeface="B Nazanin" pitchFamily="2" charset="-78"/>
              </a:rPr>
              <a:t>5</a:t>
            </a:r>
            <a:r>
              <a:rPr lang="ar-SA" dirty="0">
                <a:cs typeface="B Nazanin" pitchFamily="2" charset="-78"/>
              </a:rPr>
              <a:t>تا هم باور غلط</a:t>
            </a:r>
            <a:r>
              <a:rPr lang="fa-IR" dirty="0">
                <a:cs typeface="B Nazanin" pitchFamily="2" charset="-78"/>
              </a:rPr>
              <a:t> فرد یا </a:t>
            </a:r>
            <a:r>
              <a:rPr lang="ar-SA" dirty="0">
                <a:cs typeface="B Nazanin" pitchFamily="2" charset="-78"/>
              </a:rPr>
              <a:t> نوجوانان به والدین </a:t>
            </a:r>
            <a:endParaRPr lang="fa-IR" dirty="0">
              <a:cs typeface="B Nazanin" pitchFamily="2" charset="-78"/>
            </a:endParaRPr>
          </a:p>
          <a:p>
            <a:pPr algn="just">
              <a:lnSpc>
                <a:spcPct val="160000"/>
              </a:lnSpc>
            </a:pPr>
            <a:r>
              <a:rPr lang="ar-SA" dirty="0">
                <a:cs typeface="B Nazanin" pitchFamily="2" charset="-78"/>
              </a:rPr>
              <a:t>اینها </a:t>
            </a:r>
            <a:r>
              <a:rPr lang="ar-SA" dirty="0">
                <a:solidFill>
                  <a:srgbClr val="FF0000"/>
                </a:solidFill>
                <a:cs typeface="B Nazanin" pitchFamily="2" charset="-78"/>
              </a:rPr>
              <a:t>خطاها و باورهای شناختی </a:t>
            </a:r>
            <a:r>
              <a:rPr lang="ar-SA" dirty="0">
                <a:cs typeface="B Nazanin" pitchFamily="2" charset="-78"/>
              </a:rPr>
              <a:t>معیوب است </a:t>
            </a:r>
            <a:endParaRPr lang="fa-IR" dirty="0">
              <a:cs typeface="B Nazanin" pitchFamily="2" charset="-78"/>
            </a:endParaRPr>
          </a:p>
          <a:p>
            <a:pPr algn="just">
              <a:lnSpc>
                <a:spcPct val="160000"/>
              </a:lnSpc>
            </a:pPr>
            <a:r>
              <a:rPr lang="ar-SA" dirty="0">
                <a:cs typeface="B Nazanin" pitchFamily="2" charset="-78"/>
              </a:rPr>
              <a:t>دوستانی که با کیس نوجوان کار می‌کنند </a:t>
            </a:r>
            <a:r>
              <a:rPr lang="ar-SA" dirty="0">
                <a:solidFill>
                  <a:srgbClr val="FF0000"/>
                </a:solidFill>
                <a:cs typeface="B Nazanin" pitchFamily="2" charset="-78"/>
              </a:rPr>
              <a:t>بزرگترین چالش‌ها و شایع‌ترین دغدغه‌های آنها همین باورها است</a:t>
            </a:r>
            <a:endParaRPr lang="fa-IR" dirty="0">
              <a:solidFill>
                <a:srgbClr val="FF0000"/>
              </a:solidFill>
              <a:cs typeface="B Nazanin" pitchFamily="2" charset="-78"/>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باور غلط یا ت</a:t>
            </a:r>
            <a:r>
              <a:rPr lang="fa-IR" dirty="0">
                <a:cs typeface="B Nazanin" pitchFamily="2" charset="-78"/>
              </a:rPr>
              <a:t>ح</a:t>
            </a:r>
            <a:r>
              <a:rPr lang="ar-SA" dirty="0">
                <a:cs typeface="B Nazanin" pitchFamily="2" charset="-78"/>
              </a:rPr>
              <a:t>ریف‌ها شناختی والدین نسبت به</a:t>
            </a:r>
            <a:r>
              <a:rPr lang="fa-IR" dirty="0">
                <a:cs typeface="B Nazanin" pitchFamily="2" charset="-78"/>
              </a:rPr>
              <a:t> فرزند یا</a:t>
            </a:r>
            <a:r>
              <a:rPr lang="ar-SA" dirty="0">
                <a:cs typeface="B Nazanin" pitchFamily="2" charset="-78"/>
              </a:rPr>
              <a:t> نوجوانان</a:t>
            </a:r>
            <a:endParaRPr lang="fa-IR" dirty="0"/>
          </a:p>
        </p:txBody>
      </p:sp>
      <p:sp>
        <p:nvSpPr>
          <p:cNvPr id="3" name="Content Placeholder 2"/>
          <p:cNvSpPr>
            <a:spLocks noGrp="1"/>
          </p:cNvSpPr>
          <p:nvPr>
            <p:ph sz="quarter" idx="1"/>
          </p:nvPr>
        </p:nvSpPr>
        <p:spPr/>
        <p:txBody>
          <a:bodyPr/>
          <a:lstStyle/>
          <a:p>
            <a:pPr algn="just">
              <a:lnSpc>
                <a:spcPct val="160000"/>
              </a:lnSpc>
            </a:pPr>
            <a:r>
              <a:rPr lang="fa-IR" dirty="0">
                <a:cs typeface="B Nazanin" pitchFamily="2" charset="-78"/>
              </a:rPr>
              <a:t>1-</a:t>
            </a:r>
            <a:r>
              <a:rPr lang="ar-SA" dirty="0">
                <a:cs typeface="B Nazanin" pitchFamily="2" charset="-78"/>
              </a:rPr>
              <a:t> باور غلط </a:t>
            </a:r>
            <a:r>
              <a:rPr lang="ar-SA" u="sng" dirty="0">
                <a:solidFill>
                  <a:srgbClr val="FF0000"/>
                </a:solidFill>
                <a:cs typeface="B Nazanin" pitchFamily="2" charset="-78"/>
              </a:rPr>
              <a:t>تباه شدن </a:t>
            </a:r>
            <a:r>
              <a:rPr lang="fa-IR" dirty="0">
                <a:cs typeface="B Nazanin" pitchFamily="2" charset="-78"/>
              </a:rPr>
              <a:t>:</a:t>
            </a:r>
          </a:p>
          <a:p>
            <a:pPr algn="just">
              <a:lnSpc>
                <a:spcPct val="160000"/>
              </a:lnSpc>
            </a:pPr>
            <a:r>
              <a:rPr lang="ar-SA" dirty="0">
                <a:cs typeface="B Nazanin" pitchFamily="2" charset="-78"/>
              </a:rPr>
              <a:t> وا</a:t>
            </a:r>
            <a:r>
              <a:rPr lang="fa-IR" dirty="0">
                <a:cs typeface="B Nazanin" pitchFamily="2" charset="-78"/>
              </a:rPr>
              <a:t>لد</a:t>
            </a:r>
            <a:r>
              <a:rPr lang="ar-SA" dirty="0">
                <a:cs typeface="B Nazanin" pitchFamily="2" charset="-78"/>
              </a:rPr>
              <a:t> </a:t>
            </a:r>
            <a:r>
              <a:rPr lang="fa-IR" dirty="0">
                <a:cs typeface="B Nazanin" pitchFamily="2" charset="-78"/>
              </a:rPr>
              <a:t>: </a:t>
            </a:r>
            <a:r>
              <a:rPr lang="ar-SA" dirty="0">
                <a:cs typeface="B Nazanin" pitchFamily="2" charset="-78"/>
              </a:rPr>
              <a:t>دکتر اگر </a:t>
            </a:r>
            <a:r>
              <a:rPr lang="fa-IR" dirty="0">
                <a:cs typeface="B Nazanin" pitchFamily="2" charset="-78"/>
              </a:rPr>
              <a:t>فرزندم </a:t>
            </a:r>
            <a:r>
              <a:rPr lang="ar-SA" dirty="0">
                <a:cs typeface="B Nazanin" pitchFamily="2" charset="-78"/>
              </a:rPr>
              <a:t>برود </a:t>
            </a:r>
            <a:r>
              <a:rPr lang="ar-SA" dirty="0">
                <a:solidFill>
                  <a:srgbClr val="FF0000"/>
                </a:solidFill>
                <a:cs typeface="B Nazanin" pitchFamily="2" charset="-78"/>
              </a:rPr>
              <a:t>رشته انسانی </a:t>
            </a:r>
            <a:r>
              <a:rPr lang="ar-SA" dirty="0">
                <a:cs typeface="B Nazanin" pitchFamily="2" charset="-78"/>
              </a:rPr>
              <a:t>زندگی اش</a:t>
            </a:r>
            <a:r>
              <a:rPr lang="fa-IR" dirty="0">
                <a:cs typeface="B Nazanin" pitchFamily="2" charset="-78"/>
              </a:rPr>
              <a:t> </a:t>
            </a:r>
            <a:r>
              <a:rPr lang="ar-SA" dirty="0">
                <a:cs typeface="B Nazanin" pitchFamily="2" charset="-78"/>
              </a:rPr>
              <a:t>تباه می شود</a:t>
            </a:r>
            <a:endParaRPr lang="fa-IR" dirty="0">
              <a:cs typeface="B Nazanin" pitchFamily="2" charset="-78"/>
            </a:endParaRPr>
          </a:p>
          <a:p>
            <a:pPr algn="just">
              <a:lnSpc>
                <a:spcPct val="160000"/>
              </a:lnSpc>
            </a:pPr>
            <a:r>
              <a:rPr lang="fa-IR" dirty="0">
                <a:cs typeface="B Nazanin" pitchFamily="2" charset="-78"/>
              </a:rPr>
              <a:t>والد: </a:t>
            </a:r>
            <a:r>
              <a:rPr lang="ar-SA" dirty="0">
                <a:cs typeface="B Nazanin" pitchFamily="2" charset="-78"/>
              </a:rPr>
              <a:t> اگر فرزند با این </a:t>
            </a:r>
            <a:r>
              <a:rPr lang="ar-SA" dirty="0">
                <a:solidFill>
                  <a:srgbClr val="FF0000"/>
                </a:solidFill>
                <a:cs typeface="B Nazanin" pitchFamily="2" charset="-78"/>
              </a:rPr>
              <a:t>دختر ازدواج </a:t>
            </a:r>
            <a:r>
              <a:rPr lang="ar-SA" dirty="0">
                <a:cs typeface="B Nazanin" pitchFamily="2" charset="-78"/>
              </a:rPr>
              <a:t>کند زندگی اش</a:t>
            </a:r>
            <a:r>
              <a:rPr lang="fa-IR" dirty="0">
                <a:cs typeface="B Nazanin" pitchFamily="2" charset="-78"/>
              </a:rPr>
              <a:t> </a:t>
            </a:r>
            <a:r>
              <a:rPr lang="ar-SA" dirty="0">
                <a:cs typeface="B Nazanin" pitchFamily="2" charset="-78"/>
              </a:rPr>
              <a:t>تباه می شود</a:t>
            </a:r>
            <a:endParaRPr lang="fa-IR" dirty="0">
              <a:cs typeface="B Nazanin" pitchFamily="2" charset="-78"/>
            </a:endParaRPr>
          </a:p>
          <a:p>
            <a:pPr algn="just">
              <a:lnSpc>
                <a:spcPct val="160000"/>
              </a:lnSpc>
            </a:pPr>
            <a:r>
              <a:rPr lang="fa-IR" dirty="0">
                <a:cs typeface="B Nazanin" pitchFamily="2" charset="-78"/>
              </a:rPr>
              <a:t>والد : </a:t>
            </a:r>
            <a:r>
              <a:rPr lang="ar-SA" dirty="0">
                <a:cs typeface="B Nazanin" pitchFamily="2" charset="-78"/>
              </a:rPr>
              <a:t> اگر امسال تابستان </a:t>
            </a:r>
            <a:r>
              <a:rPr lang="ar-SA" dirty="0">
                <a:solidFill>
                  <a:srgbClr val="FF0000"/>
                </a:solidFill>
                <a:cs typeface="B Nazanin" pitchFamily="2" charset="-78"/>
              </a:rPr>
              <a:t>درس نخواند </a:t>
            </a:r>
            <a:r>
              <a:rPr lang="ar-SA" dirty="0">
                <a:cs typeface="B Nazanin" pitchFamily="2" charset="-78"/>
              </a:rPr>
              <a:t>زندگی اش</a:t>
            </a:r>
            <a:r>
              <a:rPr lang="fa-IR" dirty="0">
                <a:cs typeface="B Nazanin" pitchFamily="2" charset="-78"/>
              </a:rPr>
              <a:t> </a:t>
            </a:r>
            <a:r>
              <a:rPr lang="ar-SA" dirty="0">
                <a:cs typeface="B Nazanin" pitchFamily="2" charset="-78"/>
              </a:rPr>
              <a:t>تباه می‌شود </a:t>
            </a:r>
            <a:endParaRPr lang="fa-IR" dirty="0">
              <a:cs typeface="B Nazanin" pitchFamily="2" charset="-78"/>
            </a:endParaRPr>
          </a:p>
          <a:p>
            <a:pPr algn="just">
              <a:lnSpc>
                <a:spcPct val="160000"/>
              </a:lnSpc>
            </a:pPr>
            <a:r>
              <a:rPr lang="fa-IR" dirty="0">
                <a:cs typeface="B Nazanin" pitchFamily="2" charset="-78"/>
              </a:rPr>
              <a:t>والد:</a:t>
            </a:r>
            <a:r>
              <a:rPr lang="ar-SA" dirty="0">
                <a:cs typeface="B Nazanin" pitchFamily="2" charset="-78"/>
              </a:rPr>
              <a:t>اگر این </a:t>
            </a:r>
            <a:r>
              <a:rPr lang="ar-SA" dirty="0">
                <a:solidFill>
                  <a:srgbClr val="FF0000"/>
                </a:solidFill>
                <a:cs typeface="B Nazanin" pitchFamily="2" charset="-78"/>
              </a:rPr>
              <a:t>کار را نکن </a:t>
            </a:r>
            <a:r>
              <a:rPr lang="ar-SA" dirty="0">
                <a:cs typeface="B Nazanin" pitchFamily="2" charset="-78"/>
              </a:rPr>
              <a:t>نکند آنگاه زندگی اش</a:t>
            </a:r>
            <a:r>
              <a:rPr lang="fa-IR" dirty="0">
                <a:cs typeface="B Nazanin" pitchFamily="2" charset="-78"/>
              </a:rPr>
              <a:t> </a:t>
            </a:r>
            <a:r>
              <a:rPr lang="ar-SA" dirty="0">
                <a:cs typeface="B Nazanin" pitchFamily="2" charset="-78"/>
              </a:rPr>
              <a:t>تباه می شود</a:t>
            </a:r>
            <a:endParaRPr lang="fa-IR" dirty="0">
              <a:cs typeface="B Nazanin" pitchFamily="2" charset="-78"/>
            </a:endParaRPr>
          </a:p>
          <a:p>
            <a:pPr algn="just">
              <a:lnSpc>
                <a:spcPct val="160000"/>
              </a:lnSpc>
            </a:pPr>
            <a:r>
              <a:rPr lang="ar-SA" dirty="0">
                <a:cs typeface="B Nazanin" pitchFamily="2" charset="-78"/>
              </a:rPr>
              <a:t> اینها </a:t>
            </a:r>
            <a:r>
              <a:rPr lang="ar-SA" b="1" u="sng" dirty="0">
                <a:solidFill>
                  <a:srgbClr val="FF0000"/>
                </a:solidFill>
                <a:cs typeface="B Nazanin" pitchFamily="2" charset="-78"/>
              </a:rPr>
              <a:t>باور غلط است چون نوعی بزرگ‌نمایی </a:t>
            </a:r>
            <a:r>
              <a:rPr lang="ar-SA" dirty="0">
                <a:cs typeface="B Nazanin" pitchFamily="2" charset="-78"/>
              </a:rPr>
              <a:t>ست</a:t>
            </a:r>
            <a:endParaRPr lang="fa-IR" dirty="0">
              <a:cs typeface="B Nazanin" pitchFamily="2" charset="-78"/>
            </a:endParaRPr>
          </a:p>
          <a:p>
            <a:endParaRPr lang="fa-IR"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باور غلط یا ت</a:t>
            </a:r>
            <a:r>
              <a:rPr lang="fa-IR" dirty="0">
                <a:cs typeface="B Nazanin" pitchFamily="2" charset="-78"/>
              </a:rPr>
              <a:t>ح</a:t>
            </a:r>
            <a:r>
              <a:rPr lang="ar-SA" dirty="0">
                <a:cs typeface="B Nazanin" pitchFamily="2" charset="-78"/>
              </a:rPr>
              <a:t>ریف‌ها شناختی والدین نسبت به</a:t>
            </a:r>
            <a:r>
              <a:rPr lang="fa-IR" dirty="0">
                <a:cs typeface="B Nazanin" pitchFamily="2" charset="-78"/>
              </a:rPr>
              <a:t> فرزند یا</a:t>
            </a:r>
            <a:r>
              <a:rPr lang="ar-SA" dirty="0">
                <a:cs typeface="B Nazanin" pitchFamily="2" charset="-78"/>
              </a:rPr>
              <a:t> نوجوانان</a:t>
            </a:r>
            <a:endParaRPr lang="fa-IR" dirty="0"/>
          </a:p>
        </p:txBody>
      </p:sp>
      <p:sp>
        <p:nvSpPr>
          <p:cNvPr id="3" name="Content Placeholder 2"/>
          <p:cNvSpPr>
            <a:spLocks noGrp="1"/>
          </p:cNvSpPr>
          <p:nvPr>
            <p:ph sz="quarter" idx="1"/>
          </p:nvPr>
        </p:nvSpPr>
        <p:spPr/>
        <p:txBody>
          <a:bodyPr>
            <a:normAutofit fontScale="85000" lnSpcReduction="20000"/>
          </a:bodyPr>
          <a:lstStyle/>
          <a:p>
            <a:pPr algn="just">
              <a:lnSpc>
                <a:spcPct val="170000"/>
              </a:lnSpc>
            </a:pPr>
            <a:r>
              <a:rPr lang="fa-IR" b="1" dirty="0">
                <a:cs typeface="B Nazanin" pitchFamily="2" charset="-78"/>
              </a:rPr>
              <a:t>2-</a:t>
            </a:r>
            <a:r>
              <a:rPr lang="ar-SA" b="1" dirty="0">
                <a:cs typeface="B Nazanin" pitchFamily="2" charset="-78"/>
              </a:rPr>
              <a:t> باور غلط کمال گرایی </a:t>
            </a:r>
            <a:r>
              <a:rPr lang="fa-IR" b="1" dirty="0">
                <a:cs typeface="B Nazanin" pitchFamily="2" charset="-78"/>
              </a:rPr>
              <a:t>:</a:t>
            </a:r>
          </a:p>
          <a:p>
            <a:pPr algn="just">
              <a:lnSpc>
                <a:spcPct val="170000"/>
              </a:lnSpc>
            </a:pPr>
            <a:r>
              <a:rPr lang="fa-IR" b="1" dirty="0">
                <a:cs typeface="B Nazanin" pitchFamily="2" charset="-78"/>
              </a:rPr>
              <a:t>فرزندم </a:t>
            </a:r>
            <a:r>
              <a:rPr lang="ar-SA" b="1" dirty="0">
                <a:cs typeface="B Nazanin" pitchFamily="2" charset="-78"/>
              </a:rPr>
              <a:t>حتماً باید</a:t>
            </a:r>
            <a:r>
              <a:rPr lang="ar-SA" b="1" dirty="0">
                <a:solidFill>
                  <a:srgbClr val="FF0000"/>
                </a:solidFill>
                <a:cs typeface="B Nazanin" pitchFamily="2" charset="-78"/>
              </a:rPr>
              <a:t> تیزهوشان </a:t>
            </a:r>
            <a:r>
              <a:rPr lang="ar-SA" b="1" dirty="0">
                <a:cs typeface="B Nazanin" pitchFamily="2" charset="-78"/>
              </a:rPr>
              <a:t>قبول شود</a:t>
            </a:r>
            <a:endParaRPr lang="fa-IR" b="1" dirty="0">
              <a:cs typeface="B Nazanin" pitchFamily="2" charset="-78"/>
            </a:endParaRPr>
          </a:p>
          <a:p>
            <a:pPr algn="just">
              <a:lnSpc>
                <a:spcPct val="170000"/>
              </a:lnSpc>
            </a:pPr>
            <a:r>
              <a:rPr lang="fa-IR" b="1" dirty="0">
                <a:cs typeface="B Nazanin" pitchFamily="2" charset="-78"/>
              </a:rPr>
              <a:t>بی شک </a:t>
            </a:r>
            <a:r>
              <a:rPr lang="ar-SA" b="1" dirty="0">
                <a:cs typeface="B Nazanin" pitchFamily="2" charset="-78"/>
              </a:rPr>
              <a:t>اگر برود </a:t>
            </a:r>
            <a:r>
              <a:rPr lang="ar-SA" b="1" dirty="0">
                <a:solidFill>
                  <a:srgbClr val="FF0000"/>
                </a:solidFill>
                <a:cs typeface="B Nazanin" pitchFamily="2" charset="-78"/>
              </a:rPr>
              <a:t>مدرسه معمولی </a:t>
            </a:r>
            <a:r>
              <a:rPr lang="ar-SA" b="1" dirty="0">
                <a:cs typeface="B Nazanin" pitchFamily="2" charset="-78"/>
              </a:rPr>
              <a:t>درس نمی خواند</a:t>
            </a:r>
            <a:endParaRPr lang="fa-IR" b="1" dirty="0">
              <a:cs typeface="B Nazanin" pitchFamily="2" charset="-78"/>
            </a:endParaRPr>
          </a:p>
          <a:p>
            <a:pPr algn="just">
              <a:lnSpc>
                <a:spcPct val="170000"/>
              </a:lnSpc>
            </a:pPr>
            <a:r>
              <a:rPr lang="ar-SA" b="1" dirty="0">
                <a:cs typeface="B Nazanin" pitchFamily="2" charset="-78"/>
              </a:rPr>
              <a:t> این باید برود تیزهوشان </a:t>
            </a:r>
            <a:endParaRPr lang="fa-IR" b="1" dirty="0">
              <a:cs typeface="B Nazanin" pitchFamily="2" charset="-78"/>
            </a:endParaRPr>
          </a:p>
          <a:p>
            <a:pPr algn="just">
              <a:lnSpc>
                <a:spcPct val="170000"/>
              </a:lnSpc>
            </a:pPr>
            <a:r>
              <a:rPr lang="ar-SA" b="1" dirty="0">
                <a:cs typeface="B Nazanin" pitchFamily="2" charset="-78"/>
              </a:rPr>
              <a:t>باید برود </a:t>
            </a:r>
            <a:r>
              <a:rPr lang="ar-SA" b="1" dirty="0">
                <a:solidFill>
                  <a:srgbClr val="FF0000"/>
                </a:solidFill>
                <a:cs typeface="B Nazanin" pitchFamily="2" charset="-78"/>
              </a:rPr>
              <a:t>استعداد درخشان </a:t>
            </a:r>
            <a:r>
              <a:rPr lang="ar-SA" b="1" dirty="0">
                <a:cs typeface="B Nazanin" pitchFamily="2" charset="-78"/>
              </a:rPr>
              <a:t>مدرسه علامه حلی</a:t>
            </a:r>
            <a:endParaRPr lang="fa-IR" b="1" dirty="0">
              <a:cs typeface="B Nazanin" pitchFamily="2" charset="-78"/>
            </a:endParaRPr>
          </a:p>
          <a:p>
            <a:pPr algn="just">
              <a:lnSpc>
                <a:spcPct val="170000"/>
              </a:lnSpc>
            </a:pPr>
            <a:r>
              <a:rPr lang="fa-IR" b="1" dirty="0">
                <a:cs typeface="B Nazanin" pitchFamily="2" charset="-78"/>
              </a:rPr>
              <a:t>3-</a:t>
            </a:r>
            <a:r>
              <a:rPr lang="ar-SA" b="1" dirty="0">
                <a:cs typeface="B Nazanin" pitchFamily="2" charset="-78"/>
              </a:rPr>
              <a:t>قصد منفی </a:t>
            </a:r>
            <a:r>
              <a:rPr lang="fa-IR" b="1" dirty="0">
                <a:cs typeface="B Nazanin" pitchFamily="2" charset="-78"/>
              </a:rPr>
              <a:t>:</a:t>
            </a:r>
          </a:p>
          <a:p>
            <a:pPr algn="just">
              <a:lnSpc>
                <a:spcPct val="170000"/>
              </a:lnSpc>
            </a:pPr>
            <a:r>
              <a:rPr lang="ar-SA" b="1" dirty="0">
                <a:cs typeface="B Nazanin" pitchFamily="2" charset="-78"/>
              </a:rPr>
              <a:t>عمداً این کار را می‌کند دیر به خانه می‌آید که </a:t>
            </a:r>
            <a:r>
              <a:rPr lang="fa-IR" b="1" dirty="0">
                <a:cs typeface="B Nazanin" pitchFamily="2" charset="-78"/>
              </a:rPr>
              <a:t>خشمم</a:t>
            </a:r>
            <a:r>
              <a:rPr lang="ar-SA" b="1" dirty="0">
                <a:cs typeface="B Nazanin" pitchFamily="2" charset="-78"/>
              </a:rPr>
              <a:t> را دربیاورد</a:t>
            </a:r>
            <a:endParaRPr lang="fa-IR" b="1" dirty="0">
              <a:cs typeface="B Nazanin" pitchFamily="2" charset="-78"/>
            </a:endParaRPr>
          </a:p>
          <a:p>
            <a:pPr algn="just">
              <a:lnSpc>
                <a:spcPct val="170000"/>
              </a:lnSpc>
            </a:pPr>
            <a:r>
              <a:rPr lang="ar-SA" b="1" dirty="0">
                <a:cs typeface="B Nazanin" pitchFamily="2" charset="-78"/>
              </a:rPr>
              <a:t> ببین </a:t>
            </a:r>
            <a:r>
              <a:rPr lang="ar-SA" b="1" dirty="0">
                <a:solidFill>
                  <a:srgbClr val="FF0000"/>
                </a:solidFill>
                <a:cs typeface="B Nazanin" pitchFamily="2" charset="-78"/>
              </a:rPr>
              <a:t>اینجوری لباس </a:t>
            </a:r>
            <a:r>
              <a:rPr lang="ar-SA" b="1" dirty="0">
                <a:cs typeface="B Nazanin" pitchFamily="2" charset="-78"/>
              </a:rPr>
              <a:t>می پوشند </a:t>
            </a:r>
            <a:endParaRPr lang="fa-IR" b="1" dirty="0">
              <a:cs typeface="B Nazanin" pitchFamily="2" charset="-78"/>
            </a:endParaRPr>
          </a:p>
          <a:p>
            <a:pPr algn="just">
              <a:lnSpc>
                <a:spcPct val="170000"/>
              </a:lnSpc>
            </a:pPr>
            <a:r>
              <a:rPr lang="ar-SA" b="1" dirty="0">
                <a:cs typeface="B Nazanin" pitchFamily="2" charset="-78"/>
              </a:rPr>
              <a:t>نماز نمی خواند می‌خواهد </a:t>
            </a:r>
            <a:r>
              <a:rPr lang="fa-IR" b="1" dirty="0">
                <a:solidFill>
                  <a:srgbClr val="FF0000"/>
                </a:solidFill>
                <a:cs typeface="B Nazanin" pitchFamily="2" charset="-78"/>
              </a:rPr>
              <a:t>دل مرا</a:t>
            </a:r>
            <a:r>
              <a:rPr lang="ar-SA" b="1" dirty="0">
                <a:solidFill>
                  <a:srgbClr val="FF0000"/>
                </a:solidFill>
                <a:cs typeface="B Nazanin" pitchFamily="2" charset="-78"/>
              </a:rPr>
              <a:t> </a:t>
            </a:r>
            <a:r>
              <a:rPr lang="fa-IR" b="1" dirty="0">
                <a:solidFill>
                  <a:srgbClr val="FF0000"/>
                </a:solidFill>
                <a:cs typeface="B Nazanin" pitchFamily="2" charset="-78"/>
              </a:rPr>
              <a:t> </a:t>
            </a:r>
            <a:r>
              <a:rPr lang="ar-SA" b="1" dirty="0">
                <a:cs typeface="B Nazanin" pitchFamily="2" charset="-78"/>
              </a:rPr>
              <a:t>بسوزاند</a:t>
            </a:r>
            <a:endParaRPr lang="fa-IR" b="1" dirty="0">
              <a:cs typeface="B Nazanin" pitchFamily="2" charset="-78"/>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باور غلط یا ت</a:t>
            </a:r>
            <a:r>
              <a:rPr lang="fa-IR" dirty="0">
                <a:cs typeface="B Nazanin" pitchFamily="2" charset="-78"/>
              </a:rPr>
              <a:t>ح</a:t>
            </a:r>
            <a:r>
              <a:rPr lang="ar-SA" dirty="0">
                <a:cs typeface="B Nazanin" pitchFamily="2" charset="-78"/>
              </a:rPr>
              <a:t>ریف‌ها شناختی والدین نسبت به</a:t>
            </a:r>
            <a:r>
              <a:rPr lang="fa-IR" dirty="0">
                <a:cs typeface="B Nazanin" pitchFamily="2" charset="-78"/>
              </a:rPr>
              <a:t> فرزند یا</a:t>
            </a:r>
            <a:r>
              <a:rPr lang="ar-SA" dirty="0">
                <a:cs typeface="B Nazanin" pitchFamily="2" charset="-78"/>
              </a:rPr>
              <a:t> نوجوانان</a:t>
            </a:r>
            <a:endParaRPr lang="fa-IR" dirty="0"/>
          </a:p>
        </p:txBody>
      </p:sp>
      <p:sp>
        <p:nvSpPr>
          <p:cNvPr id="3" name="Content Placeholder 2"/>
          <p:cNvSpPr>
            <a:spLocks noGrp="1"/>
          </p:cNvSpPr>
          <p:nvPr>
            <p:ph sz="quarter" idx="1"/>
          </p:nvPr>
        </p:nvSpPr>
        <p:spPr>
          <a:xfrm>
            <a:off x="457200" y="1600200"/>
            <a:ext cx="8003232" cy="4873752"/>
          </a:xfrm>
        </p:spPr>
        <p:txBody>
          <a:bodyPr>
            <a:normAutofit/>
          </a:bodyPr>
          <a:lstStyle/>
          <a:p>
            <a:pPr algn="just">
              <a:lnSpc>
                <a:spcPct val="170000"/>
              </a:lnSpc>
            </a:pPr>
            <a:r>
              <a:rPr lang="fa-IR" b="1" dirty="0">
                <a:cs typeface="B Nazanin" pitchFamily="2" charset="-78"/>
              </a:rPr>
              <a:t>4-</a:t>
            </a:r>
            <a:r>
              <a:rPr lang="ar-SA" b="1" dirty="0">
                <a:cs typeface="B Nazanin" pitchFamily="2" charset="-78"/>
              </a:rPr>
              <a:t>اطاعت کورکورانه</a:t>
            </a:r>
            <a:endParaRPr lang="fa-IR" b="1" dirty="0">
              <a:cs typeface="B Nazanin" pitchFamily="2" charset="-78"/>
            </a:endParaRPr>
          </a:p>
          <a:p>
            <a:pPr algn="just">
              <a:lnSpc>
                <a:spcPct val="170000"/>
              </a:lnSpc>
            </a:pPr>
            <a:r>
              <a:rPr lang="fa-IR" b="1" dirty="0">
                <a:cs typeface="B Nazanin" pitchFamily="2" charset="-78"/>
              </a:rPr>
              <a:t>والد : </a:t>
            </a:r>
            <a:r>
              <a:rPr lang="ar-SA" b="1" dirty="0">
                <a:cs typeface="B Nazanin" pitchFamily="2" charset="-78"/>
              </a:rPr>
              <a:t>ما به او می‌گویم </a:t>
            </a:r>
            <a:r>
              <a:rPr lang="ar-SA" b="1" dirty="0">
                <a:solidFill>
                  <a:srgbClr val="FF0000"/>
                </a:solidFill>
                <a:cs typeface="B Nazanin" pitchFamily="2" charset="-78"/>
              </a:rPr>
              <a:t>بیا برو فلان </a:t>
            </a:r>
            <a:r>
              <a:rPr lang="ar-SA" b="1" dirty="0">
                <a:cs typeface="B Nazanin" pitchFamily="2" charset="-78"/>
              </a:rPr>
              <a:t>مدرسه می‌گوید نه چه معنی داردمن خیر و صلاح او را می خواهم </a:t>
            </a:r>
            <a:endParaRPr lang="fa-IR" b="1" dirty="0">
              <a:cs typeface="B Nazanin" pitchFamily="2" charset="-78"/>
            </a:endParaRPr>
          </a:p>
          <a:p>
            <a:pPr algn="just">
              <a:lnSpc>
                <a:spcPct val="170000"/>
              </a:lnSpc>
            </a:pPr>
            <a:r>
              <a:rPr lang="fa-IR" b="1" dirty="0">
                <a:cs typeface="B Nazanin" pitchFamily="2" charset="-78"/>
              </a:rPr>
              <a:t>والد : </a:t>
            </a:r>
            <a:r>
              <a:rPr lang="ar-SA" b="1" dirty="0">
                <a:cs typeface="B Nazanin" pitchFamily="2" charset="-78"/>
              </a:rPr>
              <a:t>می</a:t>
            </a:r>
            <a:r>
              <a:rPr lang="fa-IR" b="1" dirty="0">
                <a:cs typeface="B Nazanin" pitchFamily="2" charset="-78"/>
              </a:rPr>
              <a:t> </a:t>
            </a:r>
            <a:r>
              <a:rPr lang="ar-SA" b="1" dirty="0">
                <a:cs typeface="B Nazanin" pitchFamily="2" charset="-78"/>
              </a:rPr>
              <a:t>گ</a:t>
            </a:r>
            <a:r>
              <a:rPr lang="fa-IR" b="1" dirty="0">
                <a:cs typeface="B Nazanin" pitchFamily="2" charset="-78"/>
              </a:rPr>
              <a:t>وی</a:t>
            </a:r>
            <a:r>
              <a:rPr lang="ar-SA" b="1" dirty="0">
                <a:cs typeface="B Nazanin" pitchFamily="2" charset="-78"/>
              </a:rPr>
              <a:t>م </a:t>
            </a:r>
            <a:r>
              <a:rPr lang="ar-SA" b="1" dirty="0">
                <a:solidFill>
                  <a:srgbClr val="FF0000"/>
                </a:solidFill>
                <a:cs typeface="B Nazanin" pitchFamily="2" charset="-78"/>
              </a:rPr>
              <a:t>کلاس هنر رو</a:t>
            </a:r>
            <a:r>
              <a:rPr lang="fa-IR" b="1" dirty="0">
                <a:solidFill>
                  <a:srgbClr val="FF0000"/>
                </a:solidFill>
                <a:cs typeface="B Nazanin" pitchFamily="2" charset="-78"/>
              </a:rPr>
              <a:t> نرو </a:t>
            </a:r>
            <a:r>
              <a:rPr lang="ar-SA" b="1" dirty="0">
                <a:solidFill>
                  <a:srgbClr val="FF0000"/>
                </a:solidFill>
                <a:cs typeface="B Nazanin" pitchFamily="2" charset="-78"/>
              </a:rPr>
              <a:t> </a:t>
            </a:r>
            <a:r>
              <a:rPr lang="ar-SA" b="1" dirty="0">
                <a:cs typeface="B Nazanin" pitchFamily="2" charset="-78"/>
              </a:rPr>
              <a:t>می گوید نه</a:t>
            </a:r>
            <a:r>
              <a:rPr lang="fa-IR" b="1" dirty="0">
                <a:cs typeface="B Nazanin" pitchFamily="2" charset="-78"/>
              </a:rPr>
              <a:t> باید بروم.</a:t>
            </a:r>
          </a:p>
          <a:p>
            <a:pPr algn="just">
              <a:lnSpc>
                <a:spcPct val="170000"/>
              </a:lnSpc>
            </a:pPr>
            <a:r>
              <a:rPr lang="fa-IR" b="1" dirty="0">
                <a:cs typeface="B Nazanin" pitchFamily="2" charset="-78"/>
              </a:rPr>
              <a:t>والد : </a:t>
            </a:r>
            <a:r>
              <a:rPr lang="ar-SA" b="1" dirty="0">
                <a:cs typeface="B Nazanin" pitchFamily="2" charset="-78"/>
              </a:rPr>
              <a:t> مامانش </a:t>
            </a:r>
            <a:r>
              <a:rPr lang="ar-SA" b="1" dirty="0">
                <a:solidFill>
                  <a:srgbClr val="FF0000"/>
                </a:solidFill>
                <a:cs typeface="B Nazanin" pitchFamily="2" charset="-78"/>
              </a:rPr>
              <a:t>دستور می‌دهد پاشو کمک </a:t>
            </a:r>
            <a:r>
              <a:rPr lang="ar-SA" b="1" dirty="0">
                <a:cs typeface="B Nazanin" pitchFamily="2" charset="-78"/>
              </a:rPr>
              <a:t>کنم می</a:t>
            </a:r>
            <a:r>
              <a:rPr lang="fa-IR" b="1" dirty="0">
                <a:cs typeface="B Nazanin" pitchFamily="2" charset="-78"/>
              </a:rPr>
              <a:t> </a:t>
            </a:r>
            <a:r>
              <a:rPr lang="ar-SA" b="1" dirty="0">
                <a:cs typeface="B Nazanin" pitchFamily="2" charset="-78"/>
              </a:rPr>
              <a:t>گه کمک نمی‌کن</a:t>
            </a:r>
            <a:r>
              <a:rPr lang="fa-IR" b="1" dirty="0">
                <a:cs typeface="B Nazanin" pitchFamily="2" charset="-78"/>
              </a:rPr>
              <a:t>م </a:t>
            </a:r>
            <a:r>
              <a:rPr lang="ar-SA" b="1" dirty="0">
                <a:cs typeface="B Nazanin" pitchFamily="2" charset="-78"/>
              </a:rPr>
              <a:t>چرا کمک کنم هرچه ما می‌گوییم باید ب</a:t>
            </a:r>
            <a:r>
              <a:rPr lang="fa-IR" b="1" dirty="0">
                <a:cs typeface="B Nazanin" pitchFamily="2" charset="-78"/>
              </a:rPr>
              <a:t>گه </a:t>
            </a:r>
            <a:r>
              <a:rPr lang="ar-SA" b="1" dirty="0">
                <a:cs typeface="B Nazanin" pitchFamily="2" charset="-78"/>
              </a:rPr>
              <a:t> چشم چرا چشم </a:t>
            </a:r>
            <a:r>
              <a:rPr lang="fa-IR" b="1" dirty="0">
                <a:cs typeface="B Nazanin" pitchFamily="2" charset="-78"/>
              </a:rPr>
              <a:t>ن</a:t>
            </a:r>
            <a:r>
              <a:rPr lang="ar-SA" b="1" dirty="0">
                <a:cs typeface="B Nazanin" pitchFamily="2" charset="-78"/>
              </a:rPr>
              <a:t>می گوید </a:t>
            </a:r>
            <a:endParaRPr lang="fa-IR" b="1" dirty="0">
              <a:cs typeface="B Nazanin" pitchFamily="2" charset="-78"/>
            </a:endParaRP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5196C-CADD-4B8B-B394-BB9B3DFF0776}"/>
              </a:ext>
            </a:extLst>
          </p:cNvPr>
          <p:cNvSpPr>
            <a:spLocks noGrp="1"/>
          </p:cNvSpPr>
          <p:nvPr>
            <p:ph type="title"/>
          </p:nvPr>
        </p:nvSpPr>
        <p:spPr/>
        <p:txBody>
          <a:bodyPr/>
          <a:lstStyle/>
          <a:p>
            <a:pPr algn="ctr"/>
            <a:r>
              <a:rPr lang="ar-SA" dirty="0">
                <a:cs typeface="B Nazanin" pitchFamily="2" charset="-78"/>
              </a:rPr>
              <a:t>باور غلط یا ت</a:t>
            </a:r>
            <a:r>
              <a:rPr lang="fa-IR" dirty="0">
                <a:cs typeface="B Nazanin" pitchFamily="2" charset="-78"/>
              </a:rPr>
              <a:t>ح</a:t>
            </a:r>
            <a:r>
              <a:rPr lang="ar-SA" dirty="0">
                <a:cs typeface="B Nazanin" pitchFamily="2" charset="-78"/>
              </a:rPr>
              <a:t>ریف‌ها شناختی والدین نسبت به</a:t>
            </a:r>
            <a:r>
              <a:rPr lang="fa-IR" dirty="0">
                <a:cs typeface="B Nazanin" pitchFamily="2" charset="-78"/>
              </a:rPr>
              <a:t> فرزند یا</a:t>
            </a:r>
            <a:r>
              <a:rPr lang="ar-SA" dirty="0">
                <a:cs typeface="B Nazanin" pitchFamily="2" charset="-78"/>
              </a:rPr>
              <a:t> نوجوانان</a:t>
            </a:r>
            <a:endParaRPr lang="en-US" dirty="0"/>
          </a:p>
        </p:txBody>
      </p:sp>
      <p:sp>
        <p:nvSpPr>
          <p:cNvPr id="3" name="Content Placeholder 2">
            <a:extLst>
              <a:ext uri="{FF2B5EF4-FFF2-40B4-BE49-F238E27FC236}">
                <a16:creationId xmlns:a16="http://schemas.microsoft.com/office/drawing/2014/main" id="{AEEB5165-BDD8-4B52-BE91-B1D69C5BEF18}"/>
              </a:ext>
            </a:extLst>
          </p:cNvPr>
          <p:cNvSpPr>
            <a:spLocks noGrp="1"/>
          </p:cNvSpPr>
          <p:nvPr>
            <p:ph sz="quarter" idx="1"/>
          </p:nvPr>
        </p:nvSpPr>
        <p:spPr>
          <a:xfrm>
            <a:off x="457200" y="1268760"/>
            <a:ext cx="8229600" cy="5205192"/>
          </a:xfrm>
        </p:spPr>
        <p:txBody>
          <a:bodyPr>
            <a:normAutofit lnSpcReduction="10000"/>
          </a:bodyPr>
          <a:lstStyle/>
          <a:p>
            <a:pPr algn="just">
              <a:lnSpc>
                <a:spcPct val="170000"/>
              </a:lnSpc>
            </a:pPr>
            <a:r>
              <a:rPr lang="fa-IR" b="1" dirty="0">
                <a:cs typeface="B Nazanin" pitchFamily="2" charset="-78"/>
              </a:rPr>
              <a:t>5-</a:t>
            </a:r>
            <a:r>
              <a:rPr lang="ar-SA" b="1" dirty="0">
                <a:cs typeface="B Nazanin" pitchFamily="2" charset="-78"/>
              </a:rPr>
              <a:t> تشکر و قدردانی</a:t>
            </a:r>
            <a:endParaRPr lang="fa-IR" dirty="0"/>
          </a:p>
          <a:p>
            <a:pPr algn="just">
              <a:lnSpc>
                <a:spcPct val="170000"/>
              </a:lnSpc>
            </a:pPr>
            <a:r>
              <a:rPr lang="fa-IR" b="1" dirty="0">
                <a:cs typeface="B Nazanin" pitchFamily="2" charset="-78"/>
              </a:rPr>
              <a:t>والد: </a:t>
            </a:r>
            <a:r>
              <a:rPr lang="ar-SA" b="1" dirty="0">
                <a:cs typeface="B Nazanin" pitchFamily="2" charset="-78"/>
              </a:rPr>
              <a:t>والا دور و زمانه ما این </a:t>
            </a:r>
            <a:r>
              <a:rPr lang="fa-IR" b="1" dirty="0">
                <a:cs typeface="B Nazanin" pitchFamily="2" charset="-78"/>
              </a:rPr>
              <a:t> طور </a:t>
            </a:r>
            <a:r>
              <a:rPr lang="ar-SA" b="1" dirty="0">
                <a:cs typeface="B Nazanin" pitchFamily="2" charset="-78"/>
              </a:rPr>
              <a:t>نبود دور زمانه ما هزار تومان بابامون به ما می‌داد </a:t>
            </a:r>
            <a:r>
              <a:rPr lang="fa-IR" b="1" dirty="0">
                <a:cs typeface="B Nazanin" pitchFamily="2" charset="-78"/>
              </a:rPr>
              <a:t>مثل </a:t>
            </a:r>
            <a:r>
              <a:rPr lang="ar-SA" b="1" dirty="0">
                <a:cs typeface="B Nazanin" pitchFamily="2" charset="-78"/>
              </a:rPr>
              <a:t> </a:t>
            </a:r>
            <a:r>
              <a:rPr lang="ar-SA" b="1" dirty="0">
                <a:solidFill>
                  <a:srgbClr val="FF0000"/>
                </a:solidFill>
                <a:cs typeface="B Nazanin" pitchFamily="2" charset="-78"/>
              </a:rPr>
              <a:t>بت می پرستیدمش</a:t>
            </a:r>
            <a:endParaRPr lang="fa-IR" b="1" dirty="0">
              <a:solidFill>
                <a:srgbClr val="FF0000"/>
              </a:solidFill>
              <a:cs typeface="B Nazanin" pitchFamily="2" charset="-78"/>
            </a:endParaRPr>
          </a:p>
          <a:p>
            <a:pPr algn="just">
              <a:lnSpc>
                <a:spcPct val="170000"/>
              </a:lnSpc>
            </a:pPr>
            <a:r>
              <a:rPr lang="ar-SA" b="1" dirty="0">
                <a:cs typeface="B Nazanin" pitchFamily="2" charset="-78"/>
              </a:rPr>
              <a:t>همه چیز در در </a:t>
            </a:r>
            <a:r>
              <a:rPr lang="ar-SA" b="1" dirty="0">
                <a:solidFill>
                  <a:srgbClr val="FF0000"/>
                </a:solidFill>
                <a:cs typeface="B Nazanin" pitchFamily="2" charset="-78"/>
              </a:rPr>
              <a:t>اختیارش گذاشتیم این اعتراض</a:t>
            </a:r>
            <a:r>
              <a:rPr lang="fa-IR" b="1" dirty="0">
                <a:solidFill>
                  <a:srgbClr val="FF0000"/>
                </a:solidFill>
                <a:cs typeface="B Nazanin" pitchFamily="2" charset="-78"/>
              </a:rPr>
              <a:t>اتش </a:t>
            </a:r>
            <a:r>
              <a:rPr lang="ar-SA" b="1" dirty="0">
                <a:cs typeface="B Nazanin" pitchFamily="2" charset="-78"/>
              </a:rPr>
              <a:t>را نمی دانیم برای چیست </a:t>
            </a:r>
            <a:endParaRPr lang="fa-IR" b="1" dirty="0">
              <a:cs typeface="B Nazanin" pitchFamily="2" charset="-78"/>
            </a:endParaRPr>
          </a:p>
          <a:p>
            <a:pPr algn="just">
              <a:lnSpc>
                <a:spcPct val="170000"/>
              </a:lnSpc>
            </a:pPr>
            <a:r>
              <a:rPr lang="ar-SA" b="1" dirty="0">
                <a:cs typeface="B Nazanin" pitchFamily="2" charset="-78"/>
              </a:rPr>
              <a:t>چه چیزی کم دارد که رفته سمت </a:t>
            </a:r>
            <a:r>
              <a:rPr lang="fa-IR" b="1" dirty="0">
                <a:cs typeface="B Nazanin" pitchFamily="2" charset="-78"/>
              </a:rPr>
              <a:t>اون پس</a:t>
            </a:r>
            <a:r>
              <a:rPr lang="ar-SA" b="1" dirty="0">
                <a:cs typeface="B Nazanin" pitchFamily="2" charset="-78"/>
              </a:rPr>
              <a:t>ر </a:t>
            </a:r>
            <a:endParaRPr lang="fa-IR" b="1" dirty="0">
              <a:cs typeface="B Nazanin" pitchFamily="2" charset="-78"/>
            </a:endParaRPr>
          </a:p>
          <a:p>
            <a:pPr algn="just">
              <a:lnSpc>
                <a:spcPct val="170000"/>
              </a:lnSpc>
            </a:pPr>
            <a:r>
              <a:rPr lang="ar-SA" b="1" dirty="0">
                <a:cs typeface="B Nazanin" pitchFamily="2" charset="-78"/>
              </a:rPr>
              <a:t>چه چیزی کم داره که رفته سمت آن </a:t>
            </a:r>
            <a:r>
              <a:rPr lang="ar-SA" b="1" dirty="0">
                <a:solidFill>
                  <a:srgbClr val="FF0000"/>
                </a:solidFill>
                <a:cs typeface="B Nazanin" pitchFamily="2" charset="-78"/>
              </a:rPr>
              <a:t>دختر تشکر و قدردانی باید</a:t>
            </a:r>
            <a:r>
              <a:rPr lang="ar-SA" b="1" dirty="0">
                <a:cs typeface="B Nazanin" pitchFamily="2" charset="-78"/>
              </a:rPr>
              <a:t> بکند که نمی کند تازه ما خیلی پدر مادر خوبی هم هستیم</a:t>
            </a:r>
            <a:endParaRPr lang="fa-IR" b="1" dirty="0">
              <a:cs typeface="B Nazanin" pitchFamily="2" charset="-78"/>
            </a:endParaRPr>
          </a:p>
          <a:p>
            <a:pPr algn="just">
              <a:lnSpc>
                <a:spcPct val="170000"/>
              </a:lnSpc>
            </a:pPr>
            <a:r>
              <a:rPr lang="ar-SA" b="1" dirty="0">
                <a:cs typeface="B Nazanin" pitchFamily="2" charset="-78"/>
              </a:rPr>
              <a:t> اینها باورهای غلط است که به </a:t>
            </a:r>
            <a:r>
              <a:rPr lang="fa-IR" b="1" dirty="0">
                <a:cs typeface="B Nazanin" pitchFamily="2" charset="-78"/>
              </a:rPr>
              <a:t>وفور </a:t>
            </a:r>
            <a:r>
              <a:rPr lang="ar-SA" b="1" dirty="0">
                <a:cs typeface="B Nazanin" pitchFamily="2" charset="-78"/>
              </a:rPr>
              <a:t>و فراوانی در کیس</a:t>
            </a:r>
            <a:r>
              <a:rPr lang="fa-IR" b="1" dirty="0">
                <a:cs typeface="B Nazanin" pitchFamily="2" charset="-78"/>
              </a:rPr>
              <a:t> </a:t>
            </a:r>
            <a:r>
              <a:rPr lang="ar-SA" b="1" dirty="0">
                <a:cs typeface="B Nazanin" pitchFamily="2" charset="-78"/>
              </a:rPr>
              <a:t>های خود می بینید</a:t>
            </a:r>
            <a:endParaRPr lang="fa-IR" dirty="0"/>
          </a:p>
          <a:p>
            <a:endParaRPr lang="en-US" dirty="0"/>
          </a:p>
        </p:txBody>
      </p:sp>
    </p:spTree>
    <p:extLst>
      <p:ext uri="{BB962C8B-B14F-4D97-AF65-F5344CB8AC3E}">
        <p14:creationId xmlns:p14="http://schemas.microsoft.com/office/powerpoint/2010/main" val="3373314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634082"/>
          </a:xfrm>
        </p:spPr>
        <p:txBody>
          <a:bodyPr/>
          <a:lstStyle/>
          <a:p>
            <a:pPr algn="ctr"/>
            <a:r>
              <a:rPr lang="fa-IR" b="1" dirty="0"/>
              <a:t>تمرین</a:t>
            </a:r>
          </a:p>
        </p:txBody>
      </p:sp>
      <p:sp>
        <p:nvSpPr>
          <p:cNvPr id="3" name="Content Placeholder 2"/>
          <p:cNvSpPr>
            <a:spLocks noGrp="1"/>
          </p:cNvSpPr>
          <p:nvPr>
            <p:ph sz="quarter" idx="1"/>
          </p:nvPr>
        </p:nvSpPr>
        <p:spPr>
          <a:xfrm>
            <a:off x="457200" y="980728"/>
            <a:ext cx="8147248" cy="5493224"/>
          </a:xfrm>
        </p:spPr>
        <p:txBody>
          <a:bodyPr>
            <a:noAutofit/>
          </a:bodyPr>
          <a:lstStyle/>
          <a:p>
            <a:pPr algn="just">
              <a:lnSpc>
                <a:spcPct val="150000"/>
              </a:lnSpc>
            </a:pPr>
            <a:r>
              <a:rPr lang="en-US" sz="2000" dirty="0">
                <a:cs typeface="B Nazanin" pitchFamily="2" charset="-78"/>
              </a:rPr>
              <a:t> </a:t>
            </a:r>
            <a:r>
              <a:rPr lang="ar-SA" sz="2000" dirty="0">
                <a:cs typeface="B Nazanin" pitchFamily="2" charset="-78"/>
              </a:rPr>
              <a:t>مثال</a:t>
            </a:r>
            <a:r>
              <a:rPr lang="fa-IR" sz="2000" dirty="0">
                <a:cs typeface="B Nazanin" pitchFamily="2" charset="-78"/>
              </a:rPr>
              <a:t>: </a:t>
            </a:r>
            <a:r>
              <a:rPr lang="ar-SA" sz="2000" dirty="0">
                <a:cs typeface="B Nazanin" pitchFamily="2" charset="-78"/>
              </a:rPr>
              <a:t> </a:t>
            </a:r>
            <a:r>
              <a:rPr lang="fa-IR" sz="2000" dirty="0">
                <a:cs typeface="B Nazanin" pitchFamily="2" charset="-78"/>
              </a:rPr>
              <a:t>فرد یا </a:t>
            </a:r>
            <a:r>
              <a:rPr lang="ar-SA" sz="2000" dirty="0">
                <a:cs typeface="B Nazanin" pitchFamily="2" charset="-78"/>
              </a:rPr>
              <a:t>نوجوانی با </a:t>
            </a:r>
            <a:r>
              <a:rPr lang="ar-SA" sz="2000" b="1" u="sng" dirty="0">
                <a:cs typeface="B Nazanin" pitchFamily="2" charset="-78"/>
              </a:rPr>
              <a:t>افکار خودکشی یا تمایلات و </a:t>
            </a:r>
            <a:r>
              <a:rPr lang="fa-IR" sz="2000" b="1" u="sng" dirty="0">
                <a:cs typeface="B Nazanin" pitchFamily="2" charset="-78"/>
              </a:rPr>
              <a:t>یا با </a:t>
            </a:r>
            <a:r>
              <a:rPr lang="ar-SA" sz="2000" b="1" u="sng" dirty="0">
                <a:cs typeface="B Nazanin" pitchFamily="2" charset="-78"/>
              </a:rPr>
              <a:t>اقدام به خودکشی</a:t>
            </a:r>
            <a:r>
              <a:rPr lang="ar-SA" sz="2000" dirty="0">
                <a:cs typeface="B Nazanin" pitchFamily="2" charset="-78"/>
              </a:rPr>
              <a:t> به شما مراجعه می‌کند </a:t>
            </a:r>
            <a:r>
              <a:rPr lang="fa-IR" sz="2000" dirty="0">
                <a:cs typeface="B Nazanin" pitchFamily="2" charset="-78"/>
              </a:rPr>
              <a:t>مکالمه</a:t>
            </a:r>
            <a:r>
              <a:rPr lang="ar-SA" sz="2000" dirty="0">
                <a:cs typeface="B Nazanin" pitchFamily="2" charset="-78"/>
              </a:rPr>
              <a:t> باید چگونه باشد</a:t>
            </a:r>
            <a:r>
              <a:rPr lang="fa-IR" sz="2000" dirty="0">
                <a:cs typeface="B Nazanin" pitchFamily="2" charset="-78"/>
              </a:rPr>
              <a:t>:</a:t>
            </a:r>
          </a:p>
          <a:p>
            <a:pPr algn="just">
              <a:lnSpc>
                <a:spcPct val="150000"/>
              </a:lnSpc>
            </a:pPr>
            <a:r>
              <a:rPr lang="fa-IR" sz="2000" b="1" dirty="0">
                <a:solidFill>
                  <a:srgbClr val="FF0000"/>
                </a:solidFill>
                <a:cs typeface="B Nazanin" pitchFamily="2" charset="-78"/>
              </a:rPr>
              <a:t>مراجع :</a:t>
            </a:r>
            <a:r>
              <a:rPr lang="ar-SA" sz="2000" dirty="0">
                <a:cs typeface="B Nazanin" pitchFamily="2" charset="-78"/>
              </a:rPr>
              <a:t>می‌خواهم خود را بکشم</a:t>
            </a:r>
            <a:endParaRPr lang="fa-IR" sz="2000" dirty="0">
              <a:cs typeface="B Nazanin" pitchFamily="2" charset="-78"/>
            </a:endParaRPr>
          </a:p>
          <a:p>
            <a:pPr algn="just">
              <a:lnSpc>
                <a:spcPct val="150000"/>
              </a:lnSpc>
            </a:pPr>
            <a:r>
              <a:rPr lang="ar-SA" sz="2000" dirty="0">
                <a:cs typeface="B Nazanin" pitchFamily="2" charset="-78"/>
              </a:rPr>
              <a:t> </a:t>
            </a:r>
            <a:r>
              <a:rPr lang="ar-SA" sz="2000" b="1" dirty="0">
                <a:solidFill>
                  <a:srgbClr val="FF0000"/>
                </a:solidFill>
                <a:cs typeface="B Nazanin" pitchFamily="2" charset="-78"/>
              </a:rPr>
              <a:t>روانشناس </a:t>
            </a:r>
            <a:r>
              <a:rPr lang="fa-IR" sz="2000" b="1" dirty="0">
                <a:solidFill>
                  <a:srgbClr val="FF0000"/>
                </a:solidFill>
                <a:cs typeface="B Nazanin" pitchFamily="2" charset="-78"/>
              </a:rPr>
              <a:t>:</a:t>
            </a:r>
            <a:r>
              <a:rPr lang="ar-SA" sz="2000" dirty="0">
                <a:cs typeface="B Nazanin" pitchFamily="2" charset="-78"/>
              </a:rPr>
              <a:t>چه چیزی </a:t>
            </a:r>
            <a:r>
              <a:rPr lang="ar-SA" sz="2000" u="sng" dirty="0">
                <a:cs typeface="B Nazanin" pitchFamily="2" charset="-78"/>
              </a:rPr>
              <a:t>تو را اذیت </a:t>
            </a:r>
            <a:r>
              <a:rPr lang="ar-SA" sz="2000" dirty="0">
                <a:cs typeface="B Nazanin" pitchFamily="2" charset="-78"/>
              </a:rPr>
              <a:t>می کند</a:t>
            </a:r>
            <a:endParaRPr lang="fa-IR" sz="2000" dirty="0">
              <a:cs typeface="B Nazanin" pitchFamily="2" charset="-78"/>
            </a:endParaRPr>
          </a:p>
          <a:p>
            <a:pPr algn="just">
              <a:lnSpc>
                <a:spcPct val="150000"/>
              </a:lnSpc>
            </a:pPr>
            <a:r>
              <a:rPr lang="ar-SA" sz="2000" b="1" dirty="0">
                <a:solidFill>
                  <a:srgbClr val="FF0000"/>
                </a:solidFill>
                <a:cs typeface="B Nazanin" pitchFamily="2" charset="-78"/>
              </a:rPr>
              <a:t> </a:t>
            </a:r>
            <a:r>
              <a:rPr lang="fa-IR" sz="2000" b="1" dirty="0">
                <a:solidFill>
                  <a:srgbClr val="FF0000"/>
                </a:solidFill>
                <a:cs typeface="B Nazanin" pitchFamily="2" charset="-78"/>
              </a:rPr>
              <a:t>مراجع :</a:t>
            </a:r>
            <a:r>
              <a:rPr lang="ar-SA" sz="2000" b="1" dirty="0">
                <a:solidFill>
                  <a:srgbClr val="FF0000"/>
                </a:solidFill>
                <a:cs typeface="B Nazanin" pitchFamily="2" charset="-78"/>
              </a:rPr>
              <a:t> </a:t>
            </a:r>
            <a:r>
              <a:rPr lang="ar-SA" sz="2000" dirty="0">
                <a:cs typeface="B Nazanin" pitchFamily="2" charset="-78"/>
              </a:rPr>
              <a:t>چرا مامان و بابا می‌خواه</a:t>
            </a:r>
            <a:r>
              <a:rPr lang="fa-IR" sz="2000" dirty="0">
                <a:cs typeface="B Nazanin" pitchFamily="2" charset="-78"/>
              </a:rPr>
              <a:t>ند</a:t>
            </a:r>
            <a:r>
              <a:rPr lang="ar-SA" sz="2000" dirty="0">
                <a:cs typeface="B Nazanin" pitchFamily="2" charset="-78"/>
              </a:rPr>
              <a:t> </a:t>
            </a:r>
            <a:r>
              <a:rPr lang="ar-SA" sz="2000" u="sng" dirty="0">
                <a:cs typeface="B Nazanin" pitchFamily="2" charset="-78"/>
              </a:rPr>
              <a:t>طلاق</a:t>
            </a:r>
            <a:r>
              <a:rPr lang="ar-SA" sz="2000" dirty="0">
                <a:cs typeface="B Nazanin" pitchFamily="2" charset="-78"/>
              </a:rPr>
              <a:t> بگیرند اگر طلاق بگیرن</a:t>
            </a:r>
            <a:r>
              <a:rPr lang="fa-IR" sz="2000" dirty="0">
                <a:cs typeface="B Nazanin" pitchFamily="2" charset="-78"/>
              </a:rPr>
              <a:t>د</a:t>
            </a:r>
            <a:r>
              <a:rPr lang="ar-SA" sz="2000" dirty="0">
                <a:cs typeface="B Nazanin" pitchFamily="2" charset="-78"/>
              </a:rPr>
              <a:t> خودم</a:t>
            </a:r>
            <a:r>
              <a:rPr lang="fa-IR" sz="2000" dirty="0">
                <a:cs typeface="B Nazanin" pitchFamily="2" charset="-78"/>
              </a:rPr>
              <a:t> را</a:t>
            </a:r>
            <a:r>
              <a:rPr lang="ar-SA" sz="2000" dirty="0">
                <a:cs typeface="B Nazanin" pitchFamily="2" charset="-78"/>
              </a:rPr>
              <a:t> می</a:t>
            </a:r>
            <a:r>
              <a:rPr lang="fa-IR" sz="2000" dirty="0">
                <a:cs typeface="B Nazanin" pitchFamily="2" charset="-78"/>
              </a:rPr>
              <a:t> </a:t>
            </a:r>
            <a:r>
              <a:rPr lang="ar-SA" sz="2000" dirty="0">
                <a:cs typeface="B Nazanin" pitchFamily="2" charset="-78"/>
              </a:rPr>
              <a:t>کشم </a:t>
            </a:r>
            <a:endParaRPr lang="fa-IR" sz="2000" dirty="0">
              <a:cs typeface="B Nazanin" pitchFamily="2" charset="-78"/>
            </a:endParaRPr>
          </a:p>
          <a:p>
            <a:pPr algn="just">
              <a:lnSpc>
                <a:spcPct val="150000"/>
              </a:lnSpc>
            </a:pPr>
            <a:r>
              <a:rPr lang="ar-SA" sz="2000" dirty="0">
                <a:solidFill>
                  <a:srgbClr val="FF0000"/>
                </a:solidFill>
                <a:cs typeface="B Nazanin" pitchFamily="2" charset="-78"/>
              </a:rPr>
              <a:t>روانشناس </a:t>
            </a:r>
            <a:r>
              <a:rPr lang="fa-IR" sz="2000" dirty="0">
                <a:solidFill>
                  <a:srgbClr val="FF0000"/>
                </a:solidFill>
                <a:cs typeface="B Nazanin" pitchFamily="2" charset="-78"/>
              </a:rPr>
              <a:t>:</a:t>
            </a:r>
            <a:r>
              <a:rPr lang="ar-SA" sz="2000" dirty="0">
                <a:cs typeface="B Nazanin" pitchFamily="2" charset="-78"/>
              </a:rPr>
              <a:t>پس آن طور که </a:t>
            </a:r>
            <a:r>
              <a:rPr lang="ar-SA" sz="2000" b="1" u="sng" dirty="0">
                <a:cs typeface="B Nazanin" pitchFamily="2" charset="-78"/>
              </a:rPr>
              <a:t>متوجه شدم طلاق پدر و مادرت برای تو خیلی رنج‌آور است </a:t>
            </a:r>
            <a:r>
              <a:rPr lang="ar-SA" sz="2000" dirty="0">
                <a:cs typeface="B Nazanin" pitchFamily="2" charset="-78"/>
              </a:rPr>
              <a:t>خیلی برا</a:t>
            </a:r>
            <a:r>
              <a:rPr lang="fa-IR" sz="2000" dirty="0">
                <a:cs typeface="B Nazanin" pitchFamily="2" charset="-78"/>
              </a:rPr>
              <a:t>ت </a:t>
            </a:r>
            <a:r>
              <a:rPr lang="ar-SA" sz="2000" dirty="0">
                <a:cs typeface="B Nazanin" pitchFamily="2" charset="-78"/>
              </a:rPr>
              <a:t>سخت</a:t>
            </a:r>
            <a:r>
              <a:rPr lang="fa-IR" sz="2000" dirty="0">
                <a:cs typeface="B Nazanin" pitchFamily="2" charset="-78"/>
              </a:rPr>
              <a:t> است </a:t>
            </a:r>
            <a:r>
              <a:rPr lang="ar-SA" sz="2000" dirty="0">
                <a:cs typeface="B Nazanin" pitchFamily="2" charset="-78"/>
              </a:rPr>
              <a:t> و دوست نداری این حادثه رخ دهد و </a:t>
            </a:r>
            <a:r>
              <a:rPr lang="ar-SA" sz="2000" b="1" u="sng" dirty="0">
                <a:cs typeface="B Nazanin" pitchFamily="2" charset="-78"/>
              </a:rPr>
              <a:t>حالا برای رهایی از این مشکل فکر </a:t>
            </a:r>
            <a:r>
              <a:rPr lang="ar-SA" sz="2000" dirty="0">
                <a:cs typeface="B Nazanin" pitchFamily="2" charset="-78"/>
              </a:rPr>
              <a:t>می کنی </a:t>
            </a:r>
            <a:r>
              <a:rPr lang="ar-SA" sz="2000" b="1" u="sng" dirty="0">
                <a:cs typeface="B Nazanin" pitchFamily="2" charset="-78"/>
              </a:rPr>
              <a:t>خودکشی راهکاری است برای حل این مسئله </a:t>
            </a:r>
            <a:endParaRPr lang="en-US" sz="2000" b="1" u="sng" dirty="0">
              <a:cs typeface="B Nazanin" pitchFamily="2" charset="-78"/>
            </a:endParaRPr>
          </a:p>
          <a:p>
            <a:pPr algn="just">
              <a:lnSpc>
                <a:spcPct val="150000"/>
              </a:lnSpc>
            </a:pPr>
            <a:r>
              <a:rPr lang="fa-IR" sz="2000" dirty="0">
                <a:cs typeface="B Nazanin" pitchFamily="2" charset="-78"/>
              </a:rPr>
              <a:t>خب </a:t>
            </a:r>
            <a:r>
              <a:rPr lang="ar-SA" sz="2000" dirty="0">
                <a:cs typeface="B Nazanin" pitchFamily="2" charset="-78"/>
              </a:rPr>
              <a:t>این راهکاری است که </a:t>
            </a:r>
            <a:r>
              <a:rPr lang="ar-SA" sz="2000" b="1" u="sng" dirty="0">
                <a:cs typeface="B Nazanin" pitchFamily="2" charset="-78"/>
              </a:rPr>
              <a:t>تو انتخاب کردی</a:t>
            </a:r>
            <a:endParaRPr lang="fa-IR" sz="2000" b="1" u="sng" dirty="0">
              <a:cs typeface="B Nazanin" pitchFamily="2" charset="-78"/>
            </a:endParaRPr>
          </a:p>
          <a:p>
            <a:pPr algn="just">
              <a:lnSpc>
                <a:spcPct val="150000"/>
              </a:lnSpc>
            </a:pPr>
            <a:r>
              <a:rPr lang="ar-SA" sz="2000" b="1" u="sng" dirty="0">
                <a:cs typeface="B Nazanin" pitchFamily="2" charset="-78"/>
              </a:rPr>
              <a:t> </a:t>
            </a:r>
            <a:r>
              <a:rPr lang="ar-SA" sz="2000" dirty="0">
                <a:cs typeface="B Nazanin" pitchFamily="2" charset="-78"/>
              </a:rPr>
              <a:t>بیا ببینیم آیا راهکار دیگری </a:t>
            </a:r>
            <a:r>
              <a:rPr lang="ar-SA" sz="2000" b="1" u="sng" dirty="0">
                <a:cs typeface="B Nazanin" pitchFamily="2" charset="-78"/>
              </a:rPr>
              <a:t>هم وجود دارد </a:t>
            </a:r>
            <a:r>
              <a:rPr lang="ar-SA" sz="2000" dirty="0">
                <a:cs typeface="B Nazanin" pitchFamily="2" charset="-78"/>
              </a:rPr>
              <a:t>که بتو</a:t>
            </a:r>
            <a:r>
              <a:rPr lang="fa-IR" sz="2000" dirty="0">
                <a:cs typeface="B Nazanin" pitchFamily="2" charset="-78"/>
              </a:rPr>
              <a:t>ا</a:t>
            </a:r>
            <a:r>
              <a:rPr lang="ar-SA" sz="2000" dirty="0">
                <a:cs typeface="B Nazanin" pitchFamily="2" charset="-78"/>
              </a:rPr>
              <a:t>نی</a:t>
            </a:r>
            <a:r>
              <a:rPr lang="fa-IR" sz="2000" dirty="0">
                <a:cs typeface="B Nazanin" pitchFamily="2" charset="-78"/>
              </a:rPr>
              <a:t>د</a:t>
            </a:r>
            <a:r>
              <a:rPr lang="ar-SA" sz="2000" dirty="0">
                <a:cs typeface="B Nazanin" pitchFamily="2" charset="-78"/>
              </a:rPr>
              <a:t> با این مشکل رو به رو شوی</a:t>
            </a:r>
            <a:r>
              <a:rPr lang="fa-IR" sz="2000" dirty="0">
                <a:cs typeface="B Nazanin" pitchFamily="2" charset="-78"/>
              </a:rPr>
              <a:t>د</a:t>
            </a:r>
          </a:p>
          <a:p>
            <a:pPr algn="just">
              <a:lnSpc>
                <a:spcPct val="150000"/>
              </a:lnSpc>
            </a:pPr>
            <a:endParaRPr lang="fa-IR" sz="2000" dirty="0">
              <a:cs typeface="B Nazanin" pitchFamily="2" charset="-78"/>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457200" y="1600200"/>
            <a:ext cx="7859216" cy="4873752"/>
          </a:xfrm>
        </p:spPr>
        <p:txBody>
          <a:bodyPr>
            <a:normAutofit fontScale="92500" lnSpcReduction="10000"/>
          </a:bodyPr>
          <a:lstStyle/>
          <a:p>
            <a:pPr algn="just">
              <a:lnSpc>
                <a:spcPct val="170000"/>
              </a:lnSpc>
            </a:pPr>
            <a:r>
              <a:rPr lang="fa-IR" b="1" dirty="0">
                <a:cs typeface="B Nazanin" pitchFamily="2" charset="-78"/>
              </a:rPr>
              <a:t>نکته :</a:t>
            </a:r>
            <a:r>
              <a:rPr lang="ar-SA" b="1" dirty="0">
                <a:cs typeface="B Nazanin" pitchFamily="2" charset="-78"/>
              </a:rPr>
              <a:t>این طور نیست که بگه باوری دارم به نام ت</a:t>
            </a:r>
            <a:r>
              <a:rPr lang="fa-IR" b="1" dirty="0">
                <a:cs typeface="B Nazanin" pitchFamily="2" charset="-78"/>
              </a:rPr>
              <a:t>باه </a:t>
            </a:r>
            <a:r>
              <a:rPr lang="ar-SA" b="1" dirty="0">
                <a:cs typeface="B Nazanin" pitchFamily="2" charset="-78"/>
              </a:rPr>
              <a:t> شدن</a:t>
            </a:r>
            <a:endParaRPr lang="fa-IR" b="1" dirty="0">
              <a:cs typeface="B Nazanin" pitchFamily="2" charset="-78"/>
            </a:endParaRPr>
          </a:p>
          <a:p>
            <a:pPr algn="just">
              <a:lnSpc>
                <a:spcPct val="170000"/>
              </a:lnSpc>
            </a:pPr>
            <a:r>
              <a:rPr lang="fa-IR" b="1" dirty="0">
                <a:cs typeface="B Nazanin" pitchFamily="2" charset="-78"/>
              </a:rPr>
              <a:t>یا </a:t>
            </a:r>
            <a:r>
              <a:rPr lang="ar-SA" b="1" dirty="0">
                <a:cs typeface="B Nazanin" pitchFamily="2" charset="-78"/>
              </a:rPr>
              <a:t>مستقیم باورها را بیان کند</a:t>
            </a:r>
            <a:endParaRPr lang="fa-IR" b="1" dirty="0">
              <a:cs typeface="B Nazanin" pitchFamily="2" charset="-78"/>
            </a:endParaRPr>
          </a:p>
          <a:p>
            <a:pPr algn="just">
              <a:lnSpc>
                <a:spcPct val="170000"/>
              </a:lnSpc>
            </a:pPr>
            <a:r>
              <a:rPr lang="ar-SA" b="1" dirty="0">
                <a:cs typeface="B Nazanin" pitchFamily="2" charset="-78"/>
              </a:rPr>
              <a:t> مثال </a:t>
            </a:r>
            <a:r>
              <a:rPr lang="fa-IR" b="1" dirty="0">
                <a:cs typeface="B Nazanin" pitchFamily="2" charset="-78"/>
              </a:rPr>
              <a:t>: به پ</a:t>
            </a:r>
            <a:r>
              <a:rPr lang="ar-SA" b="1" dirty="0">
                <a:cs typeface="B Nazanin" pitchFamily="2" charset="-78"/>
              </a:rPr>
              <a:t>سرم</a:t>
            </a:r>
            <a:r>
              <a:rPr lang="fa-IR" b="1" dirty="0">
                <a:cs typeface="B Nazanin" pitchFamily="2" charset="-78"/>
              </a:rPr>
              <a:t> </a:t>
            </a:r>
            <a:r>
              <a:rPr lang="ar-SA" b="1" dirty="0">
                <a:cs typeface="B Nazanin" pitchFamily="2" charset="-78"/>
              </a:rPr>
              <a:t>زنگ می</a:t>
            </a:r>
            <a:r>
              <a:rPr lang="fa-IR" b="1" dirty="0">
                <a:cs typeface="B Nazanin" pitchFamily="2" charset="-78"/>
              </a:rPr>
              <a:t> </a:t>
            </a:r>
            <a:r>
              <a:rPr lang="ar-SA" b="1" dirty="0">
                <a:cs typeface="B Nazanin" pitchFamily="2" charset="-78"/>
              </a:rPr>
              <a:t>زنم جواب مرا نمی‌دهد می‌خواهد مرا اذیت کند عصبانی کند </a:t>
            </a:r>
            <a:endParaRPr lang="fa-IR" b="1" dirty="0">
              <a:cs typeface="B Nazanin" pitchFamily="2" charset="-78"/>
            </a:endParaRPr>
          </a:p>
          <a:p>
            <a:pPr algn="just">
              <a:lnSpc>
                <a:spcPct val="170000"/>
              </a:lnSpc>
            </a:pPr>
            <a:r>
              <a:rPr lang="fa-IR" b="1" dirty="0">
                <a:cs typeface="B Nazanin" pitchFamily="2" charset="-78"/>
              </a:rPr>
              <a:t>.</a:t>
            </a:r>
            <a:r>
              <a:rPr lang="ar-SA" b="1" dirty="0">
                <a:cs typeface="B Nazanin" pitchFamily="2" charset="-78"/>
              </a:rPr>
              <a:t> جواب تلفنم را نمی‌دهد </a:t>
            </a:r>
            <a:r>
              <a:rPr lang="ar-SA" b="1" u="sng" dirty="0">
                <a:solidFill>
                  <a:srgbClr val="FF0000"/>
                </a:solidFill>
                <a:cs typeface="B Nazanin" pitchFamily="2" charset="-78"/>
              </a:rPr>
              <a:t>می‌خواهد</a:t>
            </a:r>
            <a:r>
              <a:rPr lang="fa-IR" b="1" u="sng" dirty="0">
                <a:solidFill>
                  <a:srgbClr val="FF0000"/>
                </a:solidFill>
                <a:cs typeface="B Nazanin" pitchFamily="2" charset="-78"/>
              </a:rPr>
              <a:t> مرا </a:t>
            </a:r>
            <a:r>
              <a:rPr lang="ar-SA" b="1" dirty="0">
                <a:cs typeface="B Nazanin" pitchFamily="2" charset="-78"/>
              </a:rPr>
              <a:t>ناراحت </a:t>
            </a:r>
            <a:r>
              <a:rPr lang="fa-IR" b="1" dirty="0">
                <a:cs typeface="B Nazanin" pitchFamily="2" charset="-78"/>
              </a:rPr>
              <a:t>کند</a:t>
            </a:r>
            <a:r>
              <a:rPr lang="fa-IR" b="1" u="sng" dirty="0">
                <a:solidFill>
                  <a:srgbClr val="FF0000"/>
                </a:solidFill>
                <a:cs typeface="B Nazanin" pitchFamily="2" charset="-78"/>
              </a:rPr>
              <a:t>( </a:t>
            </a:r>
            <a:r>
              <a:rPr lang="ar-SA" b="1" u="sng" dirty="0">
                <a:solidFill>
                  <a:srgbClr val="FF0000"/>
                </a:solidFill>
                <a:cs typeface="B Nazanin" pitchFamily="2" charset="-78"/>
              </a:rPr>
              <a:t> باور ق</a:t>
            </a:r>
            <a:r>
              <a:rPr lang="fa-IR" b="1" u="sng" dirty="0">
                <a:solidFill>
                  <a:srgbClr val="FF0000"/>
                </a:solidFill>
                <a:cs typeface="B Nazanin" pitchFamily="2" charset="-78"/>
              </a:rPr>
              <a:t>صد</a:t>
            </a:r>
            <a:r>
              <a:rPr lang="ar-SA" b="1" u="sng" dirty="0">
                <a:solidFill>
                  <a:srgbClr val="FF0000"/>
                </a:solidFill>
                <a:cs typeface="B Nazanin" pitchFamily="2" charset="-78"/>
              </a:rPr>
              <a:t> منفی </a:t>
            </a:r>
            <a:r>
              <a:rPr lang="fa-IR" b="1" u="sng" dirty="0">
                <a:solidFill>
                  <a:srgbClr val="FF0000"/>
                </a:solidFill>
                <a:cs typeface="B Nazanin" pitchFamily="2" charset="-78"/>
              </a:rPr>
              <a:t>)</a:t>
            </a:r>
          </a:p>
          <a:p>
            <a:pPr algn="just">
              <a:lnSpc>
                <a:spcPct val="170000"/>
              </a:lnSpc>
            </a:pPr>
            <a:r>
              <a:rPr lang="ar-SA" dirty="0">
                <a:cs typeface="B Nazanin" pitchFamily="2" charset="-78"/>
              </a:rPr>
              <a:t>مثال </a:t>
            </a:r>
            <a:r>
              <a:rPr lang="fa-IR" dirty="0">
                <a:cs typeface="B Nazanin" pitchFamily="2" charset="-78"/>
              </a:rPr>
              <a:t>: </a:t>
            </a:r>
            <a:r>
              <a:rPr lang="ar-SA" dirty="0">
                <a:cs typeface="B Nazanin" pitchFamily="2" charset="-78"/>
              </a:rPr>
              <a:t>می</a:t>
            </a:r>
            <a:r>
              <a:rPr lang="fa-IR" dirty="0">
                <a:cs typeface="B Nazanin" pitchFamily="2" charset="-78"/>
              </a:rPr>
              <a:t> </a:t>
            </a:r>
            <a:r>
              <a:rPr lang="ar-SA" dirty="0">
                <a:cs typeface="B Nazanin" pitchFamily="2" charset="-78"/>
              </a:rPr>
              <a:t>خواد بر</a:t>
            </a:r>
            <a:r>
              <a:rPr lang="fa-IR" dirty="0">
                <a:cs typeface="B Nazanin" pitchFamily="2" charset="-78"/>
              </a:rPr>
              <a:t>ود</a:t>
            </a:r>
            <a:r>
              <a:rPr lang="ar-SA" dirty="0">
                <a:cs typeface="B Nazanin" pitchFamily="2" charset="-78"/>
              </a:rPr>
              <a:t> رشته کار و دانش می‌خواهد </a:t>
            </a:r>
            <a:r>
              <a:rPr lang="fa-IR" dirty="0">
                <a:cs typeface="B Nazanin" pitchFamily="2" charset="-78"/>
              </a:rPr>
              <a:t>لجم </a:t>
            </a:r>
            <a:r>
              <a:rPr lang="ar-SA" dirty="0">
                <a:cs typeface="B Nazanin" pitchFamily="2" charset="-78"/>
              </a:rPr>
              <a:t>را در بیاورد</a:t>
            </a:r>
            <a:r>
              <a:rPr lang="fa-IR" dirty="0">
                <a:cs typeface="B Nazanin" pitchFamily="2" charset="-78"/>
              </a:rPr>
              <a:t>(</a:t>
            </a:r>
            <a:r>
              <a:rPr lang="ar-SA" dirty="0">
                <a:cs typeface="B Nazanin" pitchFamily="2" charset="-78"/>
              </a:rPr>
              <a:t>باور قصد من</a:t>
            </a:r>
            <a:r>
              <a:rPr lang="fa-IR" dirty="0">
                <a:cs typeface="B Nazanin" pitchFamily="2" charset="-78"/>
              </a:rPr>
              <a:t>فی) </a:t>
            </a:r>
          </a:p>
          <a:p>
            <a:pPr algn="just">
              <a:lnSpc>
                <a:spcPct val="170000"/>
              </a:lnSpc>
            </a:pPr>
            <a:r>
              <a:rPr lang="ar-SA" dirty="0">
                <a:cs typeface="B Nazanin" pitchFamily="2" charset="-78"/>
              </a:rPr>
              <a:t> </a:t>
            </a:r>
            <a:r>
              <a:rPr lang="fa-IR" dirty="0">
                <a:cs typeface="B Nazanin" pitchFamily="2" charset="-78"/>
              </a:rPr>
              <a:t>مثال: </a:t>
            </a:r>
            <a:r>
              <a:rPr lang="ar-SA" dirty="0">
                <a:cs typeface="B Nazanin" pitchFamily="2" charset="-78"/>
              </a:rPr>
              <a:t>زنگ زدم میگم از خونه عمو بلند شو بیا میگه نمی</a:t>
            </a:r>
            <a:r>
              <a:rPr lang="fa-IR" dirty="0">
                <a:cs typeface="B Nazanin" pitchFamily="2" charset="-78"/>
              </a:rPr>
              <a:t> </a:t>
            </a:r>
            <a:r>
              <a:rPr lang="ar-SA" dirty="0">
                <a:cs typeface="B Nazanin" pitchFamily="2" charset="-78"/>
              </a:rPr>
              <a:t>خوا</a:t>
            </a:r>
            <a:r>
              <a:rPr lang="fa-IR" dirty="0">
                <a:cs typeface="B Nazanin" pitchFamily="2" charset="-78"/>
              </a:rPr>
              <a:t>م</a:t>
            </a:r>
            <a:r>
              <a:rPr lang="ar-SA" dirty="0">
                <a:cs typeface="B Nazanin" pitchFamily="2" charset="-78"/>
              </a:rPr>
              <a:t> م</a:t>
            </a:r>
            <a:r>
              <a:rPr lang="fa-IR" dirty="0">
                <a:cs typeface="B Nazanin" pitchFamily="2" charset="-78"/>
              </a:rPr>
              <a:t>را</a:t>
            </a:r>
            <a:r>
              <a:rPr lang="ar-SA" dirty="0">
                <a:cs typeface="B Nazanin" pitchFamily="2" charset="-78"/>
              </a:rPr>
              <a:t> </a:t>
            </a:r>
            <a:r>
              <a:rPr lang="fa-IR" dirty="0">
                <a:cs typeface="B Nazanin" pitchFamily="2" charset="-78"/>
              </a:rPr>
              <a:t>پیش </a:t>
            </a:r>
            <a:r>
              <a:rPr lang="ar-SA" dirty="0">
                <a:cs typeface="B Nazanin" pitchFamily="2" charset="-78"/>
              </a:rPr>
              <a:t> عمو وزن</a:t>
            </a:r>
            <a:r>
              <a:rPr lang="fa-IR" dirty="0">
                <a:cs typeface="B Nazanin" pitchFamily="2" charset="-78"/>
              </a:rPr>
              <a:t> ع</a:t>
            </a:r>
            <a:r>
              <a:rPr lang="ar-SA" dirty="0">
                <a:cs typeface="B Nazanin" pitchFamily="2" charset="-78"/>
              </a:rPr>
              <a:t>مو</a:t>
            </a:r>
            <a:r>
              <a:rPr lang="fa-IR" dirty="0">
                <a:cs typeface="B Nazanin" pitchFamily="2" charset="-78"/>
              </a:rPr>
              <a:t>ش</a:t>
            </a:r>
            <a:r>
              <a:rPr lang="ar-SA" dirty="0">
                <a:cs typeface="B Nazanin" pitchFamily="2" charset="-78"/>
              </a:rPr>
              <a:t> ضایع </a:t>
            </a:r>
            <a:r>
              <a:rPr lang="fa-IR" dirty="0">
                <a:cs typeface="B Nazanin" pitchFamily="2" charset="-78"/>
              </a:rPr>
              <a:t>می </a:t>
            </a:r>
            <a:r>
              <a:rPr lang="ar-SA" dirty="0">
                <a:cs typeface="B Nazanin" pitchFamily="2" charset="-78"/>
              </a:rPr>
              <a:t>کن</a:t>
            </a:r>
            <a:r>
              <a:rPr lang="fa-IR" dirty="0">
                <a:cs typeface="B Nazanin" pitchFamily="2" charset="-78"/>
              </a:rPr>
              <a:t>د</a:t>
            </a:r>
            <a:r>
              <a:rPr lang="ar-SA" dirty="0">
                <a:cs typeface="B Nazanin" pitchFamily="2" charset="-78"/>
              </a:rPr>
              <a:t> من اینو می شناسم </a:t>
            </a:r>
            <a:r>
              <a:rPr lang="fa-IR" b="1" u="sng" dirty="0">
                <a:solidFill>
                  <a:srgbClr val="FF0000"/>
                </a:solidFill>
                <a:cs typeface="B Nazanin" pitchFamily="2" charset="-78"/>
              </a:rPr>
              <a:t>( </a:t>
            </a:r>
            <a:r>
              <a:rPr lang="ar-SA" b="1" u="sng" dirty="0">
                <a:solidFill>
                  <a:srgbClr val="FF0000"/>
                </a:solidFill>
                <a:cs typeface="B Nazanin" pitchFamily="2" charset="-78"/>
              </a:rPr>
              <a:t> باور ق</a:t>
            </a:r>
            <a:r>
              <a:rPr lang="fa-IR" b="1" u="sng" dirty="0">
                <a:solidFill>
                  <a:srgbClr val="FF0000"/>
                </a:solidFill>
                <a:cs typeface="B Nazanin" pitchFamily="2" charset="-78"/>
              </a:rPr>
              <a:t>صد</a:t>
            </a:r>
            <a:r>
              <a:rPr lang="ar-SA" b="1" u="sng" dirty="0">
                <a:solidFill>
                  <a:srgbClr val="FF0000"/>
                </a:solidFill>
                <a:cs typeface="B Nazanin" pitchFamily="2" charset="-78"/>
              </a:rPr>
              <a:t> منفی </a:t>
            </a:r>
            <a:r>
              <a:rPr lang="fa-IR" b="1" u="sng" dirty="0">
                <a:solidFill>
                  <a:srgbClr val="FF0000"/>
                </a:solidFill>
                <a:cs typeface="B Nazanin" pitchFamily="2" charset="-78"/>
              </a:rPr>
              <a:t>)</a:t>
            </a:r>
            <a:endParaRPr lang="en-US" dirty="0">
              <a:cs typeface="B Nazanin" pitchFamily="2" charset="-78"/>
            </a:endParaRPr>
          </a:p>
          <a:p>
            <a:pPr algn="just">
              <a:lnSpc>
                <a:spcPct val="170000"/>
              </a:lnSpc>
            </a:pPr>
            <a:endParaRPr lang="fa-IR" b="1" u="sng" dirty="0">
              <a:solidFill>
                <a:srgbClr val="FF0000"/>
              </a:solidFill>
              <a:cs typeface="B Nazanin" pitchFamily="2" charset="-78"/>
            </a:endParaRPr>
          </a:p>
          <a:p>
            <a:pPr algn="just">
              <a:lnSpc>
                <a:spcPct val="170000"/>
              </a:lnSpc>
            </a:pPr>
            <a:endParaRPr lang="fa-IR" b="1" dirty="0">
              <a:cs typeface="B Nazanin" pitchFamily="2" charset="-78"/>
            </a:endParaRPr>
          </a:p>
          <a:p>
            <a:endParaRPr lang="fa-IR"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itchFamily="2" charset="-78"/>
              </a:rPr>
              <a:t>باورهای غلط</a:t>
            </a:r>
            <a:r>
              <a:rPr lang="fa-IR" b="1" dirty="0">
                <a:cs typeface="B Nazanin" pitchFamily="2" charset="-78"/>
              </a:rPr>
              <a:t> فرزندیا</a:t>
            </a:r>
            <a:r>
              <a:rPr lang="ar-SA" b="1" dirty="0">
                <a:cs typeface="B Nazanin" pitchFamily="2" charset="-78"/>
              </a:rPr>
              <a:t> نوجوانان نسبت به والدین</a:t>
            </a:r>
            <a:endParaRPr lang="fa-IR" b="1" dirty="0"/>
          </a:p>
        </p:txBody>
      </p:sp>
      <p:sp>
        <p:nvSpPr>
          <p:cNvPr id="3" name="Content Placeholder 2"/>
          <p:cNvSpPr>
            <a:spLocks noGrp="1"/>
          </p:cNvSpPr>
          <p:nvPr>
            <p:ph sz="quarter" idx="1"/>
          </p:nvPr>
        </p:nvSpPr>
        <p:spPr/>
        <p:txBody>
          <a:bodyPr>
            <a:normAutofit fontScale="70000" lnSpcReduction="20000"/>
          </a:bodyPr>
          <a:lstStyle/>
          <a:p>
            <a:pPr algn="just">
              <a:lnSpc>
                <a:spcPct val="170000"/>
              </a:lnSpc>
            </a:pPr>
            <a:r>
              <a:rPr lang="fa-IR" dirty="0">
                <a:cs typeface="B Nazanin" pitchFamily="2" charset="-78"/>
              </a:rPr>
              <a:t>فرزندان و</a:t>
            </a:r>
            <a:r>
              <a:rPr lang="ar-SA" dirty="0">
                <a:cs typeface="B Nazanin" pitchFamily="2" charset="-78"/>
              </a:rPr>
              <a:t>نوجوان ها هم نسبت به والدین</a:t>
            </a:r>
            <a:r>
              <a:rPr lang="fa-IR" dirty="0">
                <a:cs typeface="B Nazanin" pitchFamily="2" charset="-78"/>
              </a:rPr>
              <a:t> باورها و</a:t>
            </a:r>
            <a:r>
              <a:rPr lang="ar-SA" dirty="0">
                <a:cs typeface="B Nazanin" pitchFamily="2" charset="-78"/>
              </a:rPr>
              <a:t> خطاهای </a:t>
            </a:r>
            <a:r>
              <a:rPr lang="fa-IR" dirty="0">
                <a:cs typeface="B Nazanin" pitchFamily="2" charset="-78"/>
              </a:rPr>
              <a:t>شناختی </a:t>
            </a:r>
            <a:r>
              <a:rPr lang="ar-SA" dirty="0">
                <a:cs typeface="B Nazanin" pitchFamily="2" charset="-78"/>
              </a:rPr>
              <a:t> دارند</a:t>
            </a:r>
            <a:r>
              <a:rPr lang="fa-IR" dirty="0">
                <a:cs typeface="B Nazanin" pitchFamily="2" charset="-78"/>
              </a:rPr>
              <a:t>:</a:t>
            </a:r>
          </a:p>
          <a:p>
            <a:pPr algn="just">
              <a:lnSpc>
                <a:spcPct val="170000"/>
              </a:lnSpc>
            </a:pPr>
            <a:r>
              <a:rPr lang="fa-IR" dirty="0">
                <a:cs typeface="B Nazanin" pitchFamily="2" charset="-78"/>
              </a:rPr>
              <a:t>1-</a:t>
            </a:r>
            <a:r>
              <a:rPr lang="ar-SA" dirty="0">
                <a:cs typeface="B Nazanin" pitchFamily="2" charset="-78"/>
              </a:rPr>
              <a:t> </a:t>
            </a:r>
            <a:r>
              <a:rPr lang="ar-SA" b="1" dirty="0">
                <a:solidFill>
                  <a:srgbClr val="FF0000"/>
                </a:solidFill>
                <a:cs typeface="B Nazanin" pitchFamily="2" charset="-78"/>
              </a:rPr>
              <a:t>تباه کردن </a:t>
            </a:r>
            <a:r>
              <a:rPr lang="fa-IR" b="1" dirty="0">
                <a:solidFill>
                  <a:srgbClr val="FF0000"/>
                </a:solidFill>
                <a:cs typeface="B Nazanin" pitchFamily="2" charset="-78"/>
              </a:rPr>
              <a:t>:</a:t>
            </a:r>
            <a:r>
              <a:rPr lang="ar-SA" dirty="0">
                <a:cs typeface="B Nazanin" pitchFamily="2" charset="-78"/>
              </a:rPr>
              <a:t>پدر و مادرم زندگیم را تباه کرد </a:t>
            </a:r>
            <a:endParaRPr lang="fa-IR" dirty="0">
              <a:cs typeface="B Nazanin" pitchFamily="2" charset="-78"/>
            </a:endParaRPr>
          </a:p>
          <a:p>
            <a:pPr algn="just">
              <a:lnSpc>
                <a:spcPct val="170000"/>
              </a:lnSpc>
            </a:pPr>
            <a:r>
              <a:rPr lang="ar-SA" dirty="0">
                <a:cs typeface="B Nazanin" pitchFamily="2" charset="-78"/>
              </a:rPr>
              <a:t> نگذا</a:t>
            </a:r>
            <a:r>
              <a:rPr lang="fa-IR" dirty="0">
                <a:cs typeface="B Nazanin" pitchFamily="2" charset="-78"/>
              </a:rPr>
              <a:t>شتن </a:t>
            </a:r>
            <a:r>
              <a:rPr lang="ar-SA" dirty="0">
                <a:cs typeface="B Nazanin" pitchFamily="2" charset="-78"/>
              </a:rPr>
              <a:t> </a:t>
            </a:r>
            <a:r>
              <a:rPr lang="ar-SA" dirty="0">
                <a:solidFill>
                  <a:srgbClr val="FF0000"/>
                </a:solidFill>
                <a:cs typeface="B Nazanin" pitchFamily="2" charset="-78"/>
              </a:rPr>
              <a:t>با فلان پسر </a:t>
            </a:r>
            <a:r>
              <a:rPr lang="ar-SA" dirty="0">
                <a:cs typeface="B Nazanin" pitchFamily="2" charset="-78"/>
              </a:rPr>
              <a:t>ازدواج کن</a:t>
            </a:r>
            <a:r>
              <a:rPr lang="fa-IR" dirty="0">
                <a:cs typeface="B Nazanin" pitchFamily="2" charset="-78"/>
              </a:rPr>
              <a:t>م</a:t>
            </a:r>
          </a:p>
          <a:p>
            <a:pPr algn="just">
              <a:lnSpc>
                <a:spcPct val="170000"/>
              </a:lnSpc>
            </a:pPr>
            <a:r>
              <a:rPr lang="ar-SA" dirty="0">
                <a:cs typeface="B Nazanin" pitchFamily="2" charset="-78"/>
              </a:rPr>
              <a:t>اگه </a:t>
            </a:r>
            <a:r>
              <a:rPr lang="ar-SA" dirty="0">
                <a:solidFill>
                  <a:srgbClr val="FF0000"/>
                </a:solidFill>
                <a:cs typeface="B Nazanin" pitchFamily="2" charset="-78"/>
              </a:rPr>
              <a:t>منو تهران نف</a:t>
            </a:r>
            <a:r>
              <a:rPr lang="fa-IR" dirty="0">
                <a:solidFill>
                  <a:srgbClr val="FF0000"/>
                </a:solidFill>
                <a:cs typeface="B Nazanin" pitchFamily="2" charset="-78"/>
              </a:rPr>
              <a:t>ر</a:t>
            </a:r>
            <a:r>
              <a:rPr lang="ar-SA" dirty="0">
                <a:solidFill>
                  <a:srgbClr val="FF0000"/>
                </a:solidFill>
                <a:cs typeface="B Nazanin" pitchFamily="2" charset="-78"/>
              </a:rPr>
              <a:t>س</a:t>
            </a:r>
            <a:r>
              <a:rPr lang="fa-IR" dirty="0">
                <a:solidFill>
                  <a:srgbClr val="FF0000"/>
                </a:solidFill>
                <a:cs typeface="B Nazanin" pitchFamily="2" charset="-78"/>
              </a:rPr>
              <a:t>تن </a:t>
            </a:r>
            <a:r>
              <a:rPr lang="ar-SA" dirty="0">
                <a:solidFill>
                  <a:srgbClr val="FF0000"/>
                </a:solidFill>
                <a:cs typeface="B Nazanin" pitchFamily="2" charset="-78"/>
              </a:rPr>
              <a:t> </a:t>
            </a:r>
            <a:r>
              <a:rPr lang="ar-SA" dirty="0">
                <a:cs typeface="B Nazanin" pitchFamily="2" charset="-78"/>
              </a:rPr>
              <a:t>زندگیم تباه می ش</a:t>
            </a:r>
            <a:r>
              <a:rPr lang="fa-IR" dirty="0">
                <a:cs typeface="B Nazanin" pitchFamily="2" charset="-78"/>
              </a:rPr>
              <a:t>ود</a:t>
            </a:r>
          </a:p>
          <a:p>
            <a:pPr algn="just">
              <a:lnSpc>
                <a:spcPct val="170000"/>
              </a:lnSpc>
            </a:pPr>
            <a:r>
              <a:rPr lang="ar-SA" dirty="0">
                <a:cs typeface="B Nazanin" pitchFamily="2" charset="-78"/>
              </a:rPr>
              <a:t>من بای</a:t>
            </a:r>
            <a:r>
              <a:rPr lang="ar-SA" dirty="0">
                <a:solidFill>
                  <a:srgbClr val="FF0000"/>
                </a:solidFill>
                <a:cs typeface="B Nazanin" pitchFamily="2" charset="-78"/>
              </a:rPr>
              <a:t>د برم خارج از کشور  </a:t>
            </a:r>
            <a:r>
              <a:rPr lang="fa-IR" dirty="0">
                <a:cs typeface="B Nazanin" pitchFamily="2" charset="-78"/>
              </a:rPr>
              <a:t>و</a:t>
            </a:r>
            <a:r>
              <a:rPr lang="ar-SA" dirty="0">
                <a:cs typeface="B Nazanin" pitchFamily="2" charset="-78"/>
              </a:rPr>
              <a:t>گرنه تباه می‌شوم به مامان بابام میگم م</a:t>
            </a:r>
            <a:r>
              <a:rPr lang="fa-IR" dirty="0">
                <a:cs typeface="B Nazanin" pitchFamily="2" charset="-78"/>
              </a:rPr>
              <a:t>را</a:t>
            </a:r>
            <a:r>
              <a:rPr lang="ar-SA" dirty="0">
                <a:cs typeface="B Nazanin" pitchFamily="2" charset="-78"/>
              </a:rPr>
              <a:t> بفرستید خارج کشور دارم تباه شوم </a:t>
            </a:r>
            <a:endParaRPr lang="fa-IR" dirty="0">
              <a:cs typeface="B Nazanin" pitchFamily="2" charset="-78"/>
            </a:endParaRPr>
          </a:p>
          <a:p>
            <a:pPr algn="just">
              <a:lnSpc>
                <a:spcPct val="170000"/>
              </a:lnSpc>
            </a:pPr>
            <a:r>
              <a:rPr lang="fa-IR" dirty="0">
                <a:cs typeface="B Nazanin" pitchFamily="2" charset="-78"/>
              </a:rPr>
              <a:t>2-</a:t>
            </a:r>
            <a:r>
              <a:rPr lang="ar-SA" dirty="0">
                <a:cs typeface="B Nazanin" pitchFamily="2" charset="-78"/>
              </a:rPr>
              <a:t> </a:t>
            </a:r>
            <a:r>
              <a:rPr lang="ar-SA" b="1" dirty="0">
                <a:solidFill>
                  <a:srgbClr val="FF0000"/>
                </a:solidFill>
                <a:cs typeface="B Nazanin" pitchFamily="2" charset="-78"/>
              </a:rPr>
              <a:t>غیر منصفانه بودن </a:t>
            </a:r>
            <a:r>
              <a:rPr lang="fa-IR" b="1" dirty="0">
                <a:solidFill>
                  <a:srgbClr val="FF0000"/>
                </a:solidFill>
                <a:cs typeface="B Nazanin" pitchFamily="2" charset="-78"/>
              </a:rPr>
              <a:t>:</a:t>
            </a:r>
            <a:r>
              <a:rPr lang="ar-SA" dirty="0">
                <a:cs typeface="B Nazanin" pitchFamily="2" charset="-78"/>
              </a:rPr>
              <a:t>والدین خیلی نا</a:t>
            </a:r>
            <a:r>
              <a:rPr lang="fa-IR" dirty="0">
                <a:cs typeface="B Nazanin" pitchFamily="2" charset="-78"/>
              </a:rPr>
              <a:t>عادلانه </a:t>
            </a:r>
            <a:r>
              <a:rPr lang="ar-SA" dirty="0">
                <a:cs typeface="B Nazanin" pitchFamily="2" charset="-78"/>
              </a:rPr>
              <a:t> با من حرف می‌زنند</a:t>
            </a:r>
            <a:endParaRPr lang="fa-IR" dirty="0">
              <a:cs typeface="B Nazanin" pitchFamily="2" charset="-78"/>
            </a:endParaRPr>
          </a:p>
          <a:p>
            <a:pPr algn="just">
              <a:lnSpc>
                <a:spcPct val="170000"/>
              </a:lnSpc>
            </a:pPr>
            <a:r>
              <a:rPr lang="ar-SA" dirty="0">
                <a:cs typeface="B Nazanin" pitchFamily="2" charset="-78"/>
              </a:rPr>
              <a:t> ناعادلانه با من برخورد می‌کن</a:t>
            </a:r>
            <a:r>
              <a:rPr lang="fa-IR" dirty="0">
                <a:cs typeface="B Nazanin" pitchFamily="2" charset="-78"/>
              </a:rPr>
              <a:t>ند.</a:t>
            </a:r>
            <a:r>
              <a:rPr lang="ar-SA" dirty="0">
                <a:cs typeface="B Nazanin" pitchFamily="2" charset="-78"/>
              </a:rPr>
              <a:t> همه دوستان </a:t>
            </a:r>
            <a:r>
              <a:rPr lang="ar-SA" b="1" dirty="0">
                <a:solidFill>
                  <a:srgbClr val="FF0000"/>
                </a:solidFill>
                <a:cs typeface="B Nazanin" pitchFamily="2" charset="-78"/>
              </a:rPr>
              <a:t>موبایل</a:t>
            </a:r>
            <a:r>
              <a:rPr lang="ar-SA" dirty="0">
                <a:cs typeface="B Nazanin" pitchFamily="2" charset="-78"/>
              </a:rPr>
              <a:t> دار</a:t>
            </a:r>
            <a:r>
              <a:rPr lang="fa-IR" dirty="0">
                <a:cs typeface="B Nazanin" pitchFamily="2" charset="-78"/>
              </a:rPr>
              <a:t>نداز نوع </a:t>
            </a:r>
            <a:r>
              <a:rPr lang="ar-SA" dirty="0">
                <a:cs typeface="B Nazanin" pitchFamily="2" charset="-78"/>
              </a:rPr>
              <a:t> آیفون </a:t>
            </a:r>
            <a:endParaRPr lang="fa-IR" dirty="0">
              <a:cs typeface="B Nazanin" pitchFamily="2" charset="-78"/>
            </a:endParaRPr>
          </a:p>
          <a:p>
            <a:pPr algn="just">
              <a:lnSpc>
                <a:spcPct val="170000"/>
              </a:lnSpc>
            </a:pPr>
            <a:r>
              <a:rPr lang="ar-SA" dirty="0">
                <a:cs typeface="B Nazanin" pitchFamily="2" charset="-78"/>
              </a:rPr>
              <a:t> همه دوست </a:t>
            </a:r>
            <a:r>
              <a:rPr lang="ar-SA" b="1" dirty="0">
                <a:solidFill>
                  <a:srgbClr val="FF0000"/>
                </a:solidFill>
                <a:cs typeface="B Nazanin" pitchFamily="2" charset="-78"/>
              </a:rPr>
              <a:t>پسر دار</a:t>
            </a:r>
            <a:r>
              <a:rPr lang="fa-IR" b="1" dirty="0">
                <a:solidFill>
                  <a:srgbClr val="FF0000"/>
                </a:solidFill>
                <a:cs typeface="B Nazanin" pitchFamily="2" charset="-78"/>
              </a:rPr>
              <a:t>ن</a:t>
            </a:r>
            <a:r>
              <a:rPr lang="ar-SA" b="1" dirty="0">
                <a:solidFill>
                  <a:srgbClr val="FF0000"/>
                </a:solidFill>
                <a:cs typeface="B Nazanin" pitchFamily="2" charset="-78"/>
              </a:rPr>
              <a:t> </a:t>
            </a:r>
            <a:r>
              <a:rPr lang="ar-SA" dirty="0">
                <a:cs typeface="B Nazanin" pitchFamily="2" charset="-78"/>
              </a:rPr>
              <a:t>اینها نمی‌گذارند دوست پسر </a:t>
            </a:r>
            <a:r>
              <a:rPr lang="fa-IR" dirty="0">
                <a:cs typeface="B Nazanin" pitchFamily="2" charset="-78"/>
              </a:rPr>
              <a:t>داشته باشم </a:t>
            </a:r>
          </a:p>
          <a:p>
            <a:pPr algn="just">
              <a:lnSpc>
                <a:spcPct val="170000"/>
              </a:lnSpc>
            </a:pPr>
            <a:r>
              <a:rPr lang="ar-SA" dirty="0">
                <a:cs typeface="B Nazanin" pitchFamily="2" charset="-78"/>
              </a:rPr>
              <a:t>فقط </a:t>
            </a:r>
            <a:r>
              <a:rPr lang="ar-SA" b="1" dirty="0">
                <a:solidFill>
                  <a:srgbClr val="FF0000"/>
                </a:solidFill>
                <a:cs typeface="B Nazanin" pitchFamily="2" charset="-78"/>
              </a:rPr>
              <a:t>مامانم گیر </a:t>
            </a:r>
            <a:r>
              <a:rPr lang="ar-SA" dirty="0">
                <a:cs typeface="B Nazanin" pitchFamily="2" charset="-78"/>
              </a:rPr>
              <a:t>میده مامانای دیگه اینجوری نیستن بقیه خوبن این‌ها ناعادلانه با من رفتار می‌کنند</a:t>
            </a:r>
            <a:endParaRPr lang="fa-IR" dirty="0">
              <a:cs typeface="B Nazanin" pitchFamily="2" charset="-78"/>
            </a:endParaRP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itchFamily="2" charset="-78"/>
              </a:rPr>
              <a:t>باورهای غلط نوجوانان نسبت به والدین</a:t>
            </a:r>
            <a:endParaRPr lang="fa-IR" dirty="0"/>
          </a:p>
        </p:txBody>
      </p:sp>
      <p:sp>
        <p:nvSpPr>
          <p:cNvPr id="3" name="Content Placeholder 2"/>
          <p:cNvSpPr>
            <a:spLocks noGrp="1"/>
          </p:cNvSpPr>
          <p:nvPr>
            <p:ph sz="quarter" idx="1"/>
          </p:nvPr>
        </p:nvSpPr>
        <p:spPr>
          <a:xfrm>
            <a:off x="457200" y="1600200"/>
            <a:ext cx="7859216" cy="5257800"/>
          </a:xfrm>
        </p:spPr>
        <p:txBody>
          <a:bodyPr>
            <a:normAutofit fontScale="92500" lnSpcReduction="20000"/>
          </a:bodyPr>
          <a:lstStyle/>
          <a:p>
            <a:pPr algn="just">
              <a:lnSpc>
                <a:spcPct val="170000"/>
              </a:lnSpc>
            </a:pPr>
            <a:r>
              <a:rPr lang="en-US" dirty="0">
                <a:cs typeface="B Nazanin" pitchFamily="2" charset="-78"/>
              </a:rPr>
              <a:t>  </a:t>
            </a:r>
            <a:r>
              <a:rPr lang="fa-IR" dirty="0">
                <a:cs typeface="B Nazanin" pitchFamily="2" charset="-78"/>
              </a:rPr>
              <a:t>3-</a:t>
            </a:r>
            <a:r>
              <a:rPr lang="ar-SA" dirty="0">
                <a:solidFill>
                  <a:srgbClr val="FF0000"/>
                </a:solidFill>
                <a:cs typeface="B Nazanin" pitchFamily="2" charset="-78"/>
              </a:rPr>
              <a:t>مستقل بودن</a:t>
            </a:r>
            <a:endParaRPr lang="fa-IR" dirty="0">
              <a:solidFill>
                <a:srgbClr val="FF0000"/>
              </a:solidFill>
              <a:cs typeface="B Nazanin" pitchFamily="2" charset="-78"/>
            </a:endParaRPr>
          </a:p>
          <a:p>
            <a:pPr algn="just">
              <a:lnSpc>
                <a:spcPct val="170000"/>
              </a:lnSpc>
            </a:pPr>
            <a:r>
              <a:rPr lang="ar-SA" dirty="0">
                <a:solidFill>
                  <a:srgbClr val="FF0000"/>
                </a:solidFill>
                <a:cs typeface="B Nazanin" pitchFamily="2" charset="-78"/>
              </a:rPr>
              <a:t> </a:t>
            </a:r>
            <a:r>
              <a:rPr lang="ar-SA" dirty="0">
                <a:cs typeface="B Nazanin" pitchFamily="2" charset="-78"/>
              </a:rPr>
              <a:t>اختیار زندگی خودم را </a:t>
            </a:r>
            <a:r>
              <a:rPr lang="fa-IR" dirty="0">
                <a:cs typeface="B Nazanin" pitchFamily="2" charset="-78"/>
              </a:rPr>
              <a:t>ن</a:t>
            </a:r>
            <a:r>
              <a:rPr lang="ar-SA" dirty="0">
                <a:cs typeface="B Nazanin" pitchFamily="2" charset="-78"/>
              </a:rPr>
              <a:t>دارم می خوام </a:t>
            </a:r>
            <a:r>
              <a:rPr lang="ar-SA" dirty="0">
                <a:solidFill>
                  <a:srgbClr val="FF0000"/>
                </a:solidFill>
                <a:cs typeface="B Nazanin" pitchFamily="2" charset="-78"/>
              </a:rPr>
              <a:t>تاتو </a:t>
            </a:r>
            <a:r>
              <a:rPr lang="ar-SA" dirty="0">
                <a:cs typeface="B Nazanin" pitchFamily="2" charset="-78"/>
              </a:rPr>
              <a:t>کنم ابرو بردارم به اینها چه ربطی داره بدن خودم هست</a:t>
            </a:r>
            <a:endParaRPr lang="fa-IR" dirty="0">
              <a:cs typeface="B Nazanin" pitchFamily="2" charset="-78"/>
            </a:endParaRPr>
          </a:p>
          <a:p>
            <a:pPr algn="just">
              <a:lnSpc>
                <a:spcPct val="170000"/>
              </a:lnSpc>
            </a:pPr>
            <a:r>
              <a:rPr lang="ar-SA" dirty="0">
                <a:cs typeface="B Nazanin" pitchFamily="2" charset="-78"/>
              </a:rPr>
              <a:t> </a:t>
            </a:r>
            <a:r>
              <a:rPr lang="ar-SA" dirty="0">
                <a:solidFill>
                  <a:srgbClr val="FF0000"/>
                </a:solidFill>
                <a:cs typeface="B Nazanin" pitchFamily="2" charset="-78"/>
              </a:rPr>
              <a:t>هر بلایی </a:t>
            </a:r>
            <a:r>
              <a:rPr lang="ar-SA" dirty="0">
                <a:cs typeface="B Nazanin" pitchFamily="2" charset="-78"/>
              </a:rPr>
              <a:t>بخوام میتونم سر</a:t>
            </a:r>
            <a:r>
              <a:rPr lang="fa-IR" dirty="0">
                <a:cs typeface="B Nazanin" pitchFamily="2" charset="-78"/>
              </a:rPr>
              <a:t>بدنم در بیارم .</a:t>
            </a:r>
          </a:p>
          <a:p>
            <a:pPr algn="just">
              <a:lnSpc>
                <a:spcPct val="170000"/>
              </a:lnSpc>
            </a:pPr>
            <a:r>
              <a:rPr lang="ar-SA" dirty="0">
                <a:cs typeface="B Nazanin" pitchFamily="2" charset="-78"/>
              </a:rPr>
              <a:t>می خوام </a:t>
            </a:r>
            <a:r>
              <a:rPr lang="ar-SA" dirty="0">
                <a:solidFill>
                  <a:srgbClr val="FF0000"/>
                </a:solidFill>
                <a:cs typeface="B Nazanin" pitchFamily="2" charset="-78"/>
              </a:rPr>
              <a:t>تنها زندگی </a:t>
            </a:r>
            <a:r>
              <a:rPr lang="ar-SA" dirty="0">
                <a:cs typeface="B Nazanin" pitchFamily="2" charset="-78"/>
              </a:rPr>
              <a:t>کنم</a:t>
            </a:r>
            <a:endParaRPr lang="fa-IR" dirty="0">
              <a:cs typeface="B Nazanin" pitchFamily="2" charset="-78"/>
            </a:endParaRPr>
          </a:p>
          <a:p>
            <a:pPr algn="just">
              <a:lnSpc>
                <a:spcPct val="170000"/>
              </a:lnSpc>
            </a:pPr>
            <a:r>
              <a:rPr lang="ar-SA" dirty="0">
                <a:cs typeface="B Nazanin" pitchFamily="2" charset="-78"/>
              </a:rPr>
              <a:t> نمی خوام ادامه تحصیل بدم </a:t>
            </a:r>
            <a:endParaRPr lang="fa-IR" dirty="0">
              <a:cs typeface="B Nazanin" pitchFamily="2" charset="-78"/>
            </a:endParaRPr>
          </a:p>
          <a:p>
            <a:pPr algn="just">
              <a:lnSpc>
                <a:spcPct val="170000"/>
              </a:lnSpc>
            </a:pPr>
            <a:r>
              <a:rPr lang="ar-SA" dirty="0">
                <a:cs typeface="B Nazanin" pitchFamily="2" charset="-78"/>
              </a:rPr>
              <a:t>می خوام برم شرکت های</a:t>
            </a:r>
            <a:r>
              <a:rPr lang="ar-SA" dirty="0">
                <a:solidFill>
                  <a:srgbClr val="FF0000"/>
                </a:solidFill>
                <a:cs typeface="B Nazanin" pitchFamily="2" charset="-78"/>
              </a:rPr>
              <a:t> هرمی </a:t>
            </a:r>
            <a:r>
              <a:rPr lang="ar-SA" dirty="0">
                <a:cs typeface="B Nazanin" pitchFamily="2" charset="-78"/>
              </a:rPr>
              <a:t>به اینها چه ربطی داره </a:t>
            </a:r>
            <a:endParaRPr lang="fa-IR" dirty="0">
              <a:cs typeface="B Nazanin" pitchFamily="2" charset="-78"/>
            </a:endParaRPr>
          </a:p>
          <a:p>
            <a:pPr algn="just">
              <a:lnSpc>
                <a:spcPct val="170000"/>
              </a:lnSpc>
            </a:pPr>
            <a:r>
              <a:rPr lang="ar-SA" dirty="0">
                <a:cs typeface="B Nazanin" pitchFamily="2" charset="-78"/>
              </a:rPr>
              <a:t>بزرگ شدم زندگی خودمه اینها با </a:t>
            </a:r>
            <a:r>
              <a:rPr lang="ar-SA" dirty="0">
                <a:solidFill>
                  <a:srgbClr val="FF0000"/>
                </a:solidFill>
                <a:cs typeface="B Nazanin" pitchFamily="2" charset="-78"/>
              </a:rPr>
              <a:t>دوست دخترم </a:t>
            </a:r>
            <a:r>
              <a:rPr lang="ar-SA" dirty="0">
                <a:cs typeface="B Nazanin" pitchFamily="2" charset="-78"/>
              </a:rPr>
              <a:t>چه کار دارن </a:t>
            </a:r>
            <a:endParaRPr lang="fa-IR" dirty="0">
              <a:cs typeface="B Nazanin" pitchFamily="2" charset="-78"/>
            </a:endParaRPr>
          </a:p>
          <a:p>
            <a:pPr algn="just">
              <a:lnSpc>
                <a:spcPct val="170000"/>
              </a:lnSpc>
            </a:pPr>
            <a:r>
              <a:rPr lang="ar-SA" dirty="0">
                <a:cs typeface="B Nazanin" pitchFamily="2" charset="-78"/>
              </a:rPr>
              <a:t>من اصلاً </a:t>
            </a:r>
            <a:r>
              <a:rPr lang="fa-IR" dirty="0">
                <a:solidFill>
                  <a:srgbClr val="FF0000"/>
                </a:solidFill>
                <a:cs typeface="B Nazanin" pitchFamily="2" charset="-78"/>
              </a:rPr>
              <a:t>نیازی به </a:t>
            </a:r>
            <a:r>
              <a:rPr lang="ar-SA" dirty="0">
                <a:solidFill>
                  <a:srgbClr val="FF0000"/>
                </a:solidFill>
                <a:cs typeface="B Nazanin" pitchFamily="2" charset="-78"/>
              </a:rPr>
              <a:t>اجازه </a:t>
            </a:r>
            <a:r>
              <a:rPr lang="ar-SA" dirty="0">
                <a:cs typeface="B Nazanin" pitchFamily="2" charset="-78"/>
              </a:rPr>
              <a:t>اینا ندارم</a:t>
            </a:r>
            <a:endParaRPr lang="fa-IR" dirty="0">
              <a:cs typeface="B Nazanin" pitchFamily="2" charset="-78"/>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itchFamily="2" charset="-78"/>
              </a:rPr>
              <a:t>باورهای غلط نوجوانان نسبت به والدین</a:t>
            </a:r>
            <a:endParaRPr lang="fa-IR" dirty="0"/>
          </a:p>
        </p:txBody>
      </p:sp>
      <p:sp>
        <p:nvSpPr>
          <p:cNvPr id="3" name="Content Placeholder 2"/>
          <p:cNvSpPr>
            <a:spLocks noGrp="1"/>
          </p:cNvSpPr>
          <p:nvPr>
            <p:ph sz="quarter" idx="1"/>
          </p:nvPr>
        </p:nvSpPr>
        <p:spPr>
          <a:xfrm>
            <a:off x="457200" y="1600200"/>
            <a:ext cx="8075240" cy="4873752"/>
          </a:xfrm>
        </p:spPr>
        <p:txBody>
          <a:bodyPr>
            <a:normAutofit fontScale="85000" lnSpcReduction="20000"/>
          </a:bodyPr>
          <a:lstStyle/>
          <a:p>
            <a:pPr algn="just">
              <a:lnSpc>
                <a:spcPct val="170000"/>
              </a:lnSpc>
            </a:pPr>
            <a:r>
              <a:rPr lang="fa-IR" dirty="0">
                <a:cs typeface="B Nazanin" pitchFamily="2" charset="-78"/>
              </a:rPr>
              <a:t>4-</a:t>
            </a:r>
            <a:r>
              <a:rPr lang="ar-SA" dirty="0">
                <a:cs typeface="B Nazanin" pitchFamily="2" charset="-78"/>
              </a:rPr>
              <a:t> </a:t>
            </a:r>
            <a:r>
              <a:rPr lang="ar-SA" b="1" u="sng" dirty="0">
                <a:solidFill>
                  <a:srgbClr val="FF0000"/>
                </a:solidFill>
                <a:cs typeface="B Nazanin" pitchFamily="2" charset="-78"/>
              </a:rPr>
              <a:t>اطاعت کورکورانه</a:t>
            </a:r>
            <a:r>
              <a:rPr lang="fa-IR" b="1" u="sng" dirty="0">
                <a:solidFill>
                  <a:srgbClr val="FF0000"/>
                </a:solidFill>
                <a:cs typeface="B Nazanin" pitchFamily="2" charset="-78"/>
              </a:rPr>
              <a:t>:</a:t>
            </a:r>
          </a:p>
          <a:p>
            <a:pPr algn="just">
              <a:lnSpc>
                <a:spcPct val="170000"/>
              </a:lnSpc>
            </a:pPr>
            <a:r>
              <a:rPr lang="ar-SA" dirty="0">
                <a:solidFill>
                  <a:srgbClr val="FF0000"/>
                </a:solidFill>
                <a:cs typeface="B Nazanin" pitchFamily="2" charset="-78"/>
              </a:rPr>
              <a:t> </a:t>
            </a:r>
            <a:r>
              <a:rPr lang="ar-SA" dirty="0">
                <a:cs typeface="B Nazanin" pitchFamily="2" charset="-78"/>
              </a:rPr>
              <a:t>مگ</a:t>
            </a:r>
            <a:r>
              <a:rPr lang="fa-IR" dirty="0">
                <a:cs typeface="B Nazanin" pitchFamily="2" charset="-78"/>
              </a:rPr>
              <a:t>ر</a:t>
            </a:r>
            <a:r>
              <a:rPr lang="ar-SA" dirty="0">
                <a:cs typeface="B Nazanin" pitchFamily="2" charset="-78"/>
              </a:rPr>
              <a:t> من از آنها چی خواستم </a:t>
            </a:r>
            <a:r>
              <a:rPr lang="fa-IR" dirty="0">
                <a:cs typeface="B Nazanin" pitchFamily="2" charset="-78"/>
              </a:rPr>
              <a:t>مگر</a:t>
            </a:r>
            <a:r>
              <a:rPr lang="ar-SA" dirty="0">
                <a:cs typeface="B Nazanin" pitchFamily="2" charset="-78"/>
              </a:rPr>
              <a:t> بچه آنها نیستم و </a:t>
            </a:r>
            <a:r>
              <a:rPr lang="ar-SA" dirty="0">
                <a:solidFill>
                  <a:srgbClr val="FF0000"/>
                </a:solidFill>
                <a:cs typeface="B Nazanin" pitchFamily="2" charset="-78"/>
              </a:rPr>
              <a:t>وظیفه شو</a:t>
            </a:r>
            <a:r>
              <a:rPr lang="fa-IR" dirty="0">
                <a:solidFill>
                  <a:srgbClr val="FF0000"/>
                </a:solidFill>
                <a:cs typeface="B Nazanin" pitchFamily="2" charset="-78"/>
              </a:rPr>
              <a:t>ن هست </a:t>
            </a:r>
            <a:r>
              <a:rPr lang="ar-SA" dirty="0">
                <a:solidFill>
                  <a:srgbClr val="FF0000"/>
                </a:solidFill>
                <a:cs typeface="B Nazanin" pitchFamily="2" charset="-78"/>
              </a:rPr>
              <a:t>ماشین بخر</a:t>
            </a:r>
            <a:r>
              <a:rPr lang="fa-IR" dirty="0">
                <a:solidFill>
                  <a:srgbClr val="FF0000"/>
                </a:solidFill>
                <a:cs typeface="B Nazanin" pitchFamily="2" charset="-78"/>
              </a:rPr>
              <a:t>ن</a:t>
            </a:r>
          </a:p>
          <a:p>
            <a:pPr algn="just">
              <a:lnSpc>
                <a:spcPct val="170000"/>
              </a:lnSpc>
            </a:pPr>
            <a:r>
              <a:rPr lang="ar-SA" dirty="0">
                <a:cs typeface="B Nazanin" pitchFamily="2" charset="-78"/>
              </a:rPr>
              <a:t> وظیف</a:t>
            </a:r>
            <a:r>
              <a:rPr lang="fa-IR" dirty="0">
                <a:cs typeface="B Nazanin" pitchFamily="2" charset="-78"/>
              </a:rPr>
              <a:t>ه </a:t>
            </a:r>
            <a:r>
              <a:rPr lang="ar-SA" dirty="0">
                <a:cs typeface="B Nazanin" pitchFamily="2" charset="-78"/>
              </a:rPr>
              <a:t>شون </a:t>
            </a:r>
            <a:r>
              <a:rPr lang="fa-IR" dirty="0">
                <a:cs typeface="B Nazanin" pitchFamily="2" charset="-78"/>
              </a:rPr>
              <a:t>هست </a:t>
            </a:r>
            <a:r>
              <a:rPr lang="ar-SA" dirty="0">
                <a:solidFill>
                  <a:srgbClr val="FF0000"/>
                </a:solidFill>
                <a:cs typeface="B Nazanin" pitchFamily="2" charset="-78"/>
              </a:rPr>
              <a:t>آنچه میگم بخر</a:t>
            </a:r>
            <a:r>
              <a:rPr lang="fa-IR" dirty="0">
                <a:solidFill>
                  <a:srgbClr val="FF0000"/>
                </a:solidFill>
                <a:cs typeface="B Nazanin" pitchFamily="2" charset="-78"/>
              </a:rPr>
              <a:t>ن</a:t>
            </a:r>
          </a:p>
          <a:p>
            <a:pPr algn="just">
              <a:lnSpc>
                <a:spcPct val="170000"/>
              </a:lnSpc>
            </a:pPr>
            <a:r>
              <a:rPr lang="ar-SA" dirty="0">
                <a:cs typeface="B Nazanin" pitchFamily="2" charset="-78"/>
              </a:rPr>
              <a:t>می خوام با اون پسر ازدواج کنم به </a:t>
            </a:r>
            <a:r>
              <a:rPr lang="ar-SA" dirty="0">
                <a:solidFill>
                  <a:srgbClr val="FF0000"/>
                </a:solidFill>
                <a:cs typeface="B Nazanin" pitchFamily="2" charset="-78"/>
              </a:rPr>
              <a:t>اینها چه ربطی داره </a:t>
            </a:r>
            <a:endParaRPr lang="fa-IR" dirty="0">
              <a:solidFill>
                <a:srgbClr val="FF0000"/>
              </a:solidFill>
              <a:cs typeface="B Nazanin" pitchFamily="2" charset="-78"/>
            </a:endParaRPr>
          </a:p>
          <a:p>
            <a:pPr algn="just">
              <a:lnSpc>
                <a:spcPct val="170000"/>
              </a:lnSpc>
            </a:pPr>
            <a:r>
              <a:rPr lang="fa-IR" dirty="0">
                <a:cs typeface="B Nazanin" pitchFamily="2" charset="-78"/>
              </a:rPr>
              <a:t>5-</a:t>
            </a:r>
            <a:r>
              <a:rPr lang="ar-SA" dirty="0">
                <a:cs typeface="B Nazanin" pitchFamily="2" charset="-78"/>
              </a:rPr>
              <a:t> </a:t>
            </a:r>
            <a:r>
              <a:rPr lang="ar-SA" b="1" dirty="0">
                <a:solidFill>
                  <a:srgbClr val="FF0000"/>
                </a:solidFill>
                <a:cs typeface="B Nazanin" pitchFamily="2" charset="-78"/>
              </a:rPr>
              <a:t>تشکر و قدردانی</a:t>
            </a:r>
            <a:r>
              <a:rPr lang="fa-IR" b="1" dirty="0">
                <a:solidFill>
                  <a:srgbClr val="FF0000"/>
                </a:solidFill>
                <a:cs typeface="B Nazanin" pitchFamily="2" charset="-78"/>
              </a:rPr>
              <a:t>:</a:t>
            </a:r>
          </a:p>
          <a:p>
            <a:pPr algn="just">
              <a:lnSpc>
                <a:spcPct val="170000"/>
              </a:lnSpc>
            </a:pPr>
            <a:r>
              <a:rPr lang="ar-SA" dirty="0">
                <a:cs typeface="B Nazanin" pitchFamily="2" charset="-78"/>
              </a:rPr>
              <a:t> من</a:t>
            </a:r>
            <a:r>
              <a:rPr lang="fa-IR" dirty="0">
                <a:cs typeface="B Nazanin" pitchFamily="2" charset="-78"/>
              </a:rPr>
              <a:t> که </a:t>
            </a:r>
            <a:r>
              <a:rPr lang="ar-SA" dirty="0">
                <a:cs typeface="B Nazanin" pitchFamily="2" charset="-78"/>
              </a:rPr>
              <a:t> خوبم دوستان رو ندید</a:t>
            </a:r>
            <a:r>
              <a:rPr lang="fa-IR" dirty="0">
                <a:cs typeface="B Nazanin" pitchFamily="2" charset="-78"/>
              </a:rPr>
              <a:t>ن</a:t>
            </a:r>
          </a:p>
          <a:p>
            <a:pPr algn="just">
              <a:lnSpc>
                <a:spcPct val="170000"/>
              </a:lnSpc>
            </a:pPr>
            <a:r>
              <a:rPr lang="ar-SA" dirty="0">
                <a:cs typeface="B Nazanin" pitchFamily="2" charset="-78"/>
              </a:rPr>
              <a:t> قدر منو نمی دون</a:t>
            </a:r>
            <a:r>
              <a:rPr lang="fa-IR" dirty="0">
                <a:cs typeface="B Nazanin" pitchFamily="2" charset="-78"/>
              </a:rPr>
              <a:t> </a:t>
            </a:r>
          </a:p>
          <a:p>
            <a:pPr algn="just">
              <a:lnSpc>
                <a:spcPct val="170000"/>
              </a:lnSpc>
            </a:pPr>
            <a:r>
              <a:rPr lang="ar-SA" dirty="0">
                <a:cs typeface="B Nazanin" pitchFamily="2" charset="-78"/>
              </a:rPr>
              <a:t> اگر بخوام بلایی میتونم سرشون بیارم که خدا میدونه اما دلم براش میسوزه</a:t>
            </a:r>
            <a:endParaRPr lang="fa-IR" dirty="0">
              <a:cs typeface="B Nazanin" pitchFamily="2" charset="-78"/>
            </a:endParaRPr>
          </a:p>
          <a:p>
            <a:pPr algn="just">
              <a:lnSpc>
                <a:spcPct val="170000"/>
              </a:lnSpc>
            </a:pPr>
            <a:r>
              <a:rPr lang="ar-SA" dirty="0">
                <a:cs typeface="B Nazanin" pitchFamily="2" charset="-78"/>
              </a:rPr>
              <a:t> </a:t>
            </a:r>
            <a:r>
              <a:rPr lang="fa-IR" dirty="0">
                <a:cs typeface="B Nazanin" pitchFamily="2" charset="-78"/>
              </a:rPr>
              <a:t>قدر مرا </a:t>
            </a:r>
            <a:r>
              <a:rPr lang="ar-SA" dirty="0">
                <a:cs typeface="B Nazanin" pitchFamily="2" charset="-78"/>
              </a:rPr>
              <a:t>نمیدون</a:t>
            </a:r>
            <a:endParaRPr lang="fa-IR" dirty="0">
              <a:cs typeface="B Nazanin" pitchFamily="2" charset="-78"/>
            </a:endParaRPr>
          </a:p>
          <a:p>
            <a:endParaRPr lang="fa-IR"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a:cs typeface="B Nazanin" pitchFamily="2" charset="-78"/>
              </a:rPr>
              <a:t>سوال </a:t>
            </a:r>
            <a:r>
              <a:rPr lang="fa-IR" b="1" dirty="0">
                <a:cs typeface="B Nazanin" pitchFamily="2" charset="-78"/>
              </a:rPr>
              <a:t>:</a:t>
            </a:r>
            <a:br>
              <a:rPr lang="fa-IR" b="1" dirty="0">
                <a:cs typeface="B Nazanin" pitchFamily="2" charset="-78"/>
              </a:rPr>
            </a:br>
            <a:r>
              <a:rPr lang="ar-SA" b="1" dirty="0">
                <a:cs typeface="B Nazanin" pitchFamily="2" charset="-78"/>
              </a:rPr>
              <a:t> با این</a:t>
            </a:r>
            <a:r>
              <a:rPr lang="fa-IR" b="1" dirty="0">
                <a:cs typeface="B Nazanin" pitchFamily="2" charset="-78"/>
              </a:rPr>
              <a:t> گونه</a:t>
            </a:r>
            <a:r>
              <a:rPr lang="ar-SA" b="1" dirty="0">
                <a:cs typeface="B Nazanin" pitchFamily="2" charset="-78"/>
              </a:rPr>
              <a:t> مراجع و این باورهای غلط چ</a:t>
            </a:r>
            <a:r>
              <a:rPr lang="fa-IR" b="1" dirty="0">
                <a:cs typeface="B Nazanin" pitchFamily="2" charset="-78"/>
              </a:rPr>
              <a:t>گونه </a:t>
            </a:r>
            <a:r>
              <a:rPr lang="ar-SA" b="1" dirty="0">
                <a:cs typeface="B Nazanin" pitchFamily="2" charset="-78"/>
              </a:rPr>
              <a:t>باید برخورد کرد </a:t>
            </a:r>
            <a:endParaRPr lang="fa-IR" b="1" dirty="0"/>
          </a:p>
        </p:txBody>
      </p:sp>
      <p:sp>
        <p:nvSpPr>
          <p:cNvPr id="3" name="Content Placeholder 2"/>
          <p:cNvSpPr>
            <a:spLocks noGrp="1"/>
          </p:cNvSpPr>
          <p:nvPr>
            <p:ph sz="quarter" idx="1"/>
          </p:nvPr>
        </p:nvSpPr>
        <p:spPr>
          <a:xfrm>
            <a:off x="467544" y="1556792"/>
            <a:ext cx="7467600" cy="4873752"/>
          </a:xfrm>
        </p:spPr>
        <p:txBody>
          <a:bodyPr>
            <a:normAutofit fontScale="92500" lnSpcReduction="20000"/>
          </a:bodyPr>
          <a:lstStyle/>
          <a:p>
            <a:pPr algn="just">
              <a:lnSpc>
                <a:spcPct val="170000"/>
              </a:lnSpc>
            </a:pPr>
            <a:r>
              <a:rPr lang="ar-SA" dirty="0">
                <a:cs typeface="B Nazanin" pitchFamily="2" charset="-78"/>
              </a:rPr>
              <a:t>چگونه می توان این باورهای غلط را تغییر داد  </a:t>
            </a:r>
            <a:endParaRPr lang="en-US" dirty="0">
              <a:cs typeface="B Nazanin" pitchFamily="2" charset="-78"/>
            </a:endParaRPr>
          </a:p>
          <a:p>
            <a:pPr algn="just">
              <a:lnSpc>
                <a:spcPct val="170000"/>
              </a:lnSpc>
            </a:pPr>
            <a:r>
              <a:rPr lang="ar-SA" dirty="0">
                <a:cs typeface="B Nazanin" pitchFamily="2" charset="-78"/>
              </a:rPr>
              <a:t>به طور غیررسمی این ۵ تا تکنیک را اجرا می</a:t>
            </a:r>
            <a:r>
              <a:rPr lang="fa-IR" dirty="0">
                <a:cs typeface="B Nazanin" pitchFamily="2" charset="-78"/>
              </a:rPr>
              <a:t> </a:t>
            </a:r>
            <a:r>
              <a:rPr lang="ar-SA" dirty="0">
                <a:cs typeface="B Nazanin" pitchFamily="2" charset="-78"/>
              </a:rPr>
              <a:t>کنیم و در قالب مثال </a:t>
            </a:r>
            <a:r>
              <a:rPr lang="fa-IR" dirty="0">
                <a:cs typeface="B Nazanin" pitchFamily="2" charset="-78"/>
              </a:rPr>
              <a:t>هم </a:t>
            </a:r>
            <a:r>
              <a:rPr lang="ar-SA" dirty="0">
                <a:cs typeface="B Nazanin" pitchFamily="2" charset="-78"/>
              </a:rPr>
              <a:t>توضیح می دهیم  </a:t>
            </a:r>
            <a:endParaRPr lang="en-US" dirty="0">
              <a:cs typeface="B Nazanin" pitchFamily="2" charset="-78"/>
            </a:endParaRPr>
          </a:p>
          <a:p>
            <a:pPr algn="just">
              <a:lnSpc>
                <a:spcPct val="170000"/>
              </a:lnSpc>
            </a:pPr>
            <a:r>
              <a:rPr lang="ar-SA" dirty="0">
                <a:cs typeface="B Nazanin" pitchFamily="2" charset="-78"/>
              </a:rPr>
              <a:t>مثال</a:t>
            </a:r>
            <a:r>
              <a:rPr lang="fa-IR" dirty="0">
                <a:cs typeface="B Nazanin" pitchFamily="2" charset="-78"/>
              </a:rPr>
              <a:t>:</a:t>
            </a:r>
            <a:r>
              <a:rPr lang="ar-SA" dirty="0">
                <a:cs typeface="B Nazanin" pitchFamily="2" charset="-78"/>
              </a:rPr>
              <a:t> خانم احمدی </a:t>
            </a:r>
            <a:r>
              <a:rPr lang="fa-IR" dirty="0">
                <a:cs typeface="B Nazanin" pitchFamily="2" charset="-78"/>
              </a:rPr>
              <a:t> </a:t>
            </a:r>
            <a:r>
              <a:rPr lang="fa-IR" b="1" u="sng" dirty="0">
                <a:cs typeface="B Nazanin" pitchFamily="2" charset="-78"/>
              </a:rPr>
              <a:t>چه </a:t>
            </a:r>
            <a:r>
              <a:rPr lang="ar-SA" b="1" u="sng" dirty="0">
                <a:cs typeface="B Nazanin" pitchFamily="2" charset="-78"/>
              </a:rPr>
              <a:t>نگرانی در مورد پسرتون </a:t>
            </a:r>
            <a:r>
              <a:rPr lang="ar-SA" dirty="0">
                <a:cs typeface="B Nazanin" pitchFamily="2" charset="-78"/>
              </a:rPr>
              <a:t>دارید</a:t>
            </a:r>
            <a:endParaRPr lang="fa-IR" dirty="0">
              <a:cs typeface="B Nazanin" pitchFamily="2" charset="-78"/>
            </a:endParaRPr>
          </a:p>
          <a:p>
            <a:pPr algn="just">
              <a:lnSpc>
                <a:spcPct val="170000"/>
              </a:lnSpc>
            </a:pPr>
            <a:r>
              <a:rPr lang="ar-SA" dirty="0">
                <a:cs typeface="B Nazanin" pitchFamily="2" charset="-78"/>
              </a:rPr>
              <a:t> مراجع </a:t>
            </a:r>
            <a:r>
              <a:rPr lang="fa-IR" dirty="0">
                <a:cs typeface="B Nazanin" pitchFamily="2" charset="-78"/>
              </a:rPr>
              <a:t>: </a:t>
            </a:r>
            <a:r>
              <a:rPr lang="ar-SA" b="1" u="sng" dirty="0">
                <a:cs typeface="B Nazanin" pitchFamily="2" charset="-78"/>
              </a:rPr>
              <a:t>انگیزه کافی برای </a:t>
            </a:r>
            <a:r>
              <a:rPr lang="ar-SA" dirty="0">
                <a:cs typeface="B Nazanin" pitchFamily="2" charset="-78"/>
              </a:rPr>
              <a:t>درس خواندن ندارد هر موقع امتحان دارد </a:t>
            </a:r>
            <a:r>
              <a:rPr lang="fa-IR" dirty="0">
                <a:cs typeface="B Nazanin" pitchFamily="2" charset="-78"/>
              </a:rPr>
              <a:t>غصه </a:t>
            </a:r>
            <a:r>
              <a:rPr lang="ar-SA" dirty="0">
                <a:cs typeface="B Nazanin" pitchFamily="2" charset="-78"/>
              </a:rPr>
              <a:t> می‌خورد چه جوری می توانم از عهده این امتحان بربیایم با این که </a:t>
            </a:r>
            <a:r>
              <a:rPr lang="ar-SA" b="1" u="sng" dirty="0">
                <a:cs typeface="B Nazanin" pitchFamily="2" charset="-78"/>
              </a:rPr>
              <a:t>درسش هم عالی </a:t>
            </a:r>
            <a:r>
              <a:rPr lang="ar-SA" dirty="0">
                <a:cs typeface="B Nazanin" pitchFamily="2" charset="-78"/>
              </a:rPr>
              <a:t>است و نسبت به هم سن و سال هایش</a:t>
            </a:r>
            <a:r>
              <a:rPr lang="ar-SA" b="1" dirty="0">
                <a:solidFill>
                  <a:srgbClr val="FF0000"/>
                </a:solidFill>
                <a:cs typeface="B Nazanin" pitchFamily="2" charset="-78"/>
              </a:rPr>
              <a:t> </a:t>
            </a:r>
            <a:r>
              <a:rPr lang="ar-SA" b="1" u="sng" dirty="0">
                <a:solidFill>
                  <a:srgbClr val="FF0000"/>
                </a:solidFill>
                <a:cs typeface="B Nazanin" pitchFamily="2" charset="-78"/>
              </a:rPr>
              <a:t>بهترین</a:t>
            </a:r>
            <a:r>
              <a:rPr lang="ar-SA" b="1" dirty="0">
                <a:solidFill>
                  <a:srgbClr val="FF0000"/>
                </a:solidFill>
                <a:cs typeface="B Nazanin" pitchFamily="2" charset="-78"/>
              </a:rPr>
              <a:t> </a:t>
            </a:r>
            <a:r>
              <a:rPr lang="ar-SA" dirty="0">
                <a:cs typeface="B Nazanin" pitchFamily="2" charset="-78"/>
              </a:rPr>
              <a:t>است اما برای درس خواندن </a:t>
            </a:r>
            <a:r>
              <a:rPr lang="ar-SA" b="1" u="sng" dirty="0">
                <a:solidFill>
                  <a:srgbClr val="FF0000"/>
                </a:solidFill>
                <a:cs typeface="B Nazanin" pitchFamily="2" charset="-78"/>
              </a:rPr>
              <a:t>نیاز به انگیزه دارد </a:t>
            </a:r>
            <a:r>
              <a:rPr lang="ar-SA" dirty="0">
                <a:cs typeface="B Nazanin" pitchFamily="2" charset="-78"/>
              </a:rPr>
              <a:t>خودش نمی</a:t>
            </a:r>
            <a:r>
              <a:rPr lang="fa-IR" dirty="0">
                <a:cs typeface="B Nazanin" pitchFamily="2" charset="-78"/>
              </a:rPr>
              <a:t> تواند </a:t>
            </a:r>
            <a:r>
              <a:rPr lang="ar-SA" dirty="0">
                <a:cs typeface="B Nazanin" pitchFamily="2" charset="-78"/>
              </a:rPr>
              <a:t> شروع کند دوست دارم خود </a:t>
            </a:r>
            <a:r>
              <a:rPr lang="fa-IR" dirty="0">
                <a:cs typeface="B Nazanin" pitchFamily="2" charset="-78"/>
              </a:rPr>
              <a:t>ش </a:t>
            </a:r>
            <a:r>
              <a:rPr lang="ar-SA" dirty="0">
                <a:cs typeface="B Nazanin" pitchFamily="2" charset="-78"/>
              </a:rPr>
              <a:t>شروع کنه برنامه ریزی کن</a:t>
            </a:r>
            <a:r>
              <a:rPr lang="fa-IR" dirty="0">
                <a:cs typeface="B Nazanin" pitchFamily="2" charset="-78"/>
              </a:rPr>
              <a:t>د</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a:cs typeface="B Nazanin" pitchFamily="2" charset="-78"/>
              </a:rPr>
              <a:t>سوال </a:t>
            </a:r>
            <a:r>
              <a:rPr lang="fa-IR" b="1" dirty="0">
                <a:cs typeface="B Nazanin" pitchFamily="2" charset="-78"/>
              </a:rPr>
              <a:t>:</a:t>
            </a:r>
            <a:br>
              <a:rPr lang="fa-IR" b="1" dirty="0">
                <a:cs typeface="B Nazanin" pitchFamily="2" charset="-78"/>
              </a:rPr>
            </a:br>
            <a:r>
              <a:rPr lang="ar-SA" b="1" dirty="0">
                <a:cs typeface="B Nazanin" pitchFamily="2" charset="-78"/>
              </a:rPr>
              <a:t> با این</a:t>
            </a:r>
            <a:r>
              <a:rPr lang="fa-IR" b="1" dirty="0">
                <a:cs typeface="B Nazanin" pitchFamily="2" charset="-78"/>
              </a:rPr>
              <a:t> گونه</a:t>
            </a:r>
            <a:r>
              <a:rPr lang="ar-SA" b="1" dirty="0">
                <a:cs typeface="B Nazanin" pitchFamily="2" charset="-78"/>
              </a:rPr>
              <a:t> مراجع و این باورهای غلط چ</a:t>
            </a:r>
            <a:r>
              <a:rPr lang="fa-IR" b="1" dirty="0">
                <a:cs typeface="B Nazanin" pitchFamily="2" charset="-78"/>
              </a:rPr>
              <a:t>گونه </a:t>
            </a:r>
            <a:r>
              <a:rPr lang="ar-SA" b="1" dirty="0">
                <a:cs typeface="B Nazanin" pitchFamily="2" charset="-78"/>
              </a:rPr>
              <a:t>باید برخورد کرد </a:t>
            </a:r>
            <a:endParaRPr lang="fa-IR" dirty="0"/>
          </a:p>
        </p:txBody>
      </p:sp>
      <p:sp>
        <p:nvSpPr>
          <p:cNvPr id="3" name="Content Placeholder 2"/>
          <p:cNvSpPr>
            <a:spLocks noGrp="1"/>
          </p:cNvSpPr>
          <p:nvPr>
            <p:ph sz="quarter" idx="1"/>
          </p:nvPr>
        </p:nvSpPr>
        <p:spPr>
          <a:xfrm>
            <a:off x="457200" y="1600200"/>
            <a:ext cx="8147248" cy="4873752"/>
          </a:xfrm>
        </p:spPr>
        <p:txBody>
          <a:bodyPr>
            <a:noAutofit/>
          </a:bodyPr>
          <a:lstStyle/>
          <a:p>
            <a:pPr algn="just">
              <a:lnSpc>
                <a:spcPct val="170000"/>
              </a:lnSpc>
            </a:pPr>
            <a:r>
              <a:rPr lang="fa-IR" sz="1800" u="sng" dirty="0">
                <a:solidFill>
                  <a:srgbClr val="FF0000"/>
                </a:solidFill>
                <a:cs typeface="B Nazanin" pitchFamily="2" charset="-78"/>
              </a:rPr>
              <a:t>روان</a:t>
            </a:r>
            <a:r>
              <a:rPr lang="ar-SA" sz="1800" u="sng" dirty="0">
                <a:solidFill>
                  <a:srgbClr val="FF0000"/>
                </a:solidFill>
                <a:cs typeface="B Nazanin" pitchFamily="2" charset="-78"/>
              </a:rPr>
              <a:t>شناس</a:t>
            </a:r>
            <a:r>
              <a:rPr lang="fa-IR" sz="1800" u="sng" dirty="0">
                <a:solidFill>
                  <a:srgbClr val="FF0000"/>
                </a:solidFill>
                <a:cs typeface="B Nazanin" pitchFamily="2" charset="-78"/>
              </a:rPr>
              <a:t>: </a:t>
            </a:r>
            <a:r>
              <a:rPr lang="ar-SA" sz="1800" u="sng" dirty="0">
                <a:solidFill>
                  <a:srgbClr val="FF0000"/>
                </a:solidFill>
                <a:cs typeface="B Nazanin" pitchFamily="2" charset="-78"/>
              </a:rPr>
              <a:t> </a:t>
            </a:r>
            <a:r>
              <a:rPr lang="ar-SA" sz="1800" dirty="0">
                <a:cs typeface="B Nazanin" pitchFamily="2" charset="-78"/>
              </a:rPr>
              <a:t>آن طور که حدس زد</a:t>
            </a:r>
            <a:r>
              <a:rPr lang="fa-IR" sz="1800" dirty="0">
                <a:cs typeface="B Nazanin" pitchFamily="2" charset="-78"/>
              </a:rPr>
              <a:t>م </a:t>
            </a:r>
            <a:r>
              <a:rPr lang="ar-SA" sz="1800" dirty="0">
                <a:cs typeface="B Nazanin" pitchFamily="2" charset="-78"/>
              </a:rPr>
              <a:t> شما انتظار دارید با توجه به توانمندی هایی که از او سراغ دارید خودش درس </a:t>
            </a:r>
            <a:r>
              <a:rPr lang="fa-IR" sz="1800" dirty="0">
                <a:cs typeface="B Nazanin" pitchFamily="2" charset="-78"/>
              </a:rPr>
              <a:t>نمی </a:t>
            </a:r>
            <a:r>
              <a:rPr lang="ar-SA" sz="1800" dirty="0">
                <a:cs typeface="B Nazanin" pitchFamily="2" charset="-78"/>
              </a:rPr>
              <a:t>خواند یا وقت کافی برای درس خواندن نمی گذارد</a:t>
            </a:r>
            <a:endParaRPr lang="fa-IR" sz="1800" dirty="0">
              <a:cs typeface="B Nazanin" pitchFamily="2" charset="-78"/>
            </a:endParaRPr>
          </a:p>
          <a:p>
            <a:pPr algn="just">
              <a:lnSpc>
                <a:spcPct val="170000"/>
              </a:lnSpc>
            </a:pPr>
            <a:r>
              <a:rPr lang="ar-SA" sz="1800" dirty="0">
                <a:cs typeface="B Nazanin" pitchFamily="2" charset="-78"/>
              </a:rPr>
              <a:t>اگر در</a:t>
            </a:r>
            <a:r>
              <a:rPr lang="fa-IR" sz="1800" dirty="0">
                <a:cs typeface="B Nazanin" pitchFamily="2" charset="-78"/>
              </a:rPr>
              <a:t>س نخواند </a:t>
            </a:r>
            <a:r>
              <a:rPr lang="ar-SA" sz="1800" dirty="0">
                <a:cs typeface="B Nazanin" pitchFamily="2" charset="-78"/>
              </a:rPr>
              <a:t>شما چه </a:t>
            </a:r>
            <a:r>
              <a:rPr lang="ar-SA" sz="1800" b="1" dirty="0">
                <a:solidFill>
                  <a:srgbClr val="FF0000"/>
                </a:solidFill>
                <a:cs typeface="B Nazanin" pitchFamily="2" charset="-78"/>
              </a:rPr>
              <a:t>نگرانی دارید یا چه اتفاقی </a:t>
            </a:r>
            <a:r>
              <a:rPr lang="ar-SA" sz="1800" dirty="0">
                <a:cs typeface="B Nazanin" pitchFamily="2" charset="-78"/>
              </a:rPr>
              <a:t>ممکن است بیفتد</a:t>
            </a:r>
            <a:r>
              <a:rPr lang="fa-IR" sz="1800" dirty="0">
                <a:cs typeface="B Nazanin" pitchFamily="2" charset="-78"/>
              </a:rPr>
              <a:t>؟ </a:t>
            </a:r>
          </a:p>
          <a:p>
            <a:pPr algn="just">
              <a:lnSpc>
                <a:spcPct val="170000"/>
              </a:lnSpc>
            </a:pPr>
            <a:r>
              <a:rPr lang="ar-SA" sz="1800" u="sng" dirty="0">
                <a:solidFill>
                  <a:srgbClr val="FF0000"/>
                </a:solidFill>
                <a:cs typeface="B Nazanin" pitchFamily="2" charset="-78"/>
              </a:rPr>
              <a:t> مراجع</a:t>
            </a:r>
            <a:r>
              <a:rPr lang="fa-IR" sz="1800" u="sng" dirty="0">
                <a:solidFill>
                  <a:srgbClr val="FF0000"/>
                </a:solidFill>
                <a:cs typeface="B Nazanin" pitchFamily="2" charset="-78"/>
              </a:rPr>
              <a:t>: </a:t>
            </a:r>
            <a:r>
              <a:rPr lang="ar-SA" sz="1800" dirty="0">
                <a:cs typeface="B Nazanin" pitchFamily="2" charset="-78"/>
              </a:rPr>
              <a:t>بستگی دارد به معلم هایش چه بازخوردی بدهند چون </a:t>
            </a:r>
            <a:r>
              <a:rPr lang="ar-SA" sz="1800" dirty="0">
                <a:solidFill>
                  <a:srgbClr val="FF0000"/>
                </a:solidFill>
                <a:cs typeface="B Nazanin" pitchFamily="2" charset="-78"/>
              </a:rPr>
              <a:t>تو مدرسه نمونه </a:t>
            </a:r>
            <a:r>
              <a:rPr lang="ar-SA" sz="1800" dirty="0">
                <a:cs typeface="B Nazanin" pitchFamily="2" charset="-78"/>
              </a:rPr>
              <a:t>درس می‌خواند ممکن است اخراج بشود و خودش هم دوست ندارد از این مدرسه برود </a:t>
            </a:r>
            <a:endParaRPr lang="fa-IR" sz="1800" dirty="0">
              <a:cs typeface="B Nazanin" pitchFamily="2" charset="-78"/>
            </a:endParaRPr>
          </a:p>
          <a:p>
            <a:pPr algn="just">
              <a:lnSpc>
                <a:spcPct val="170000"/>
              </a:lnSpc>
            </a:pPr>
            <a:r>
              <a:rPr lang="ar-SA" sz="1800" u="sng" dirty="0">
                <a:solidFill>
                  <a:srgbClr val="FF0000"/>
                </a:solidFill>
                <a:cs typeface="B Nazanin" pitchFamily="2" charset="-78"/>
              </a:rPr>
              <a:t>روانشناس </a:t>
            </a:r>
            <a:r>
              <a:rPr lang="fa-IR" sz="1800" u="sng" dirty="0">
                <a:solidFill>
                  <a:srgbClr val="FF0000"/>
                </a:solidFill>
                <a:cs typeface="B Nazanin" pitchFamily="2" charset="-78"/>
              </a:rPr>
              <a:t>: </a:t>
            </a:r>
            <a:r>
              <a:rPr lang="ar-SA" sz="1800" dirty="0">
                <a:cs typeface="B Nazanin" pitchFamily="2" charset="-78"/>
              </a:rPr>
              <a:t>چه چیزی شما را اذیت می کند طبیعتاً </a:t>
            </a:r>
            <a:r>
              <a:rPr lang="fa-IR" sz="1800" dirty="0">
                <a:cs typeface="B Nazanin" pitchFamily="2" charset="-78"/>
              </a:rPr>
              <a:t>اگر </a:t>
            </a:r>
            <a:r>
              <a:rPr lang="ar-SA" sz="1800" dirty="0">
                <a:cs typeface="B Nazanin" pitchFamily="2" charset="-78"/>
              </a:rPr>
              <a:t>این اتفاق برای پسرتان بیفتد خوشایند نیست ولی می خواهم بدانم چه چیزی شما را نگران کرده است و </a:t>
            </a:r>
            <a:r>
              <a:rPr lang="ar-SA" sz="1800" b="1" u="sng" dirty="0">
                <a:solidFill>
                  <a:srgbClr val="FF0000"/>
                </a:solidFill>
                <a:cs typeface="B Nazanin" pitchFamily="2" charset="-78"/>
              </a:rPr>
              <a:t>شما از چه چیزی می ترسید و نگران چه چیزی </a:t>
            </a:r>
            <a:r>
              <a:rPr lang="ar-SA" sz="1800" dirty="0">
                <a:cs typeface="B Nazanin" pitchFamily="2" charset="-78"/>
              </a:rPr>
              <a:t>هستید </a:t>
            </a:r>
            <a:endParaRPr lang="en-US" sz="1800" dirty="0">
              <a:cs typeface="B Nazanin" pitchFamily="2" charset="-78"/>
            </a:endParaRPr>
          </a:p>
          <a:p>
            <a:pPr algn="just">
              <a:lnSpc>
                <a:spcPct val="170000"/>
              </a:lnSpc>
            </a:pPr>
            <a:r>
              <a:rPr lang="ar-SA" sz="1800" u="sng" dirty="0">
                <a:solidFill>
                  <a:srgbClr val="FF0000"/>
                </a:solidFill>
                <a:cs typeface="B Nazanin" pitchFamily="2" charset="-78"/>
              </a:rPr>
              <a:t>مراجع</a:t>
            </a:r>
            <a:r>
              <a:rPr lang="fa-IR" sz="1800" u="sng" dirty="0">
                <a:solidFill>
                  <a:srgbClr val="FF0000"/>
                </a:solidFill>
                <a:cs typeface="B Nazanin" pitchFamily="2" charset="-78"/>
              </a:rPr>
              <a:t>: </a:t>
            </a:r>
            <a:r>
              <a:rPr lang="ar-SA" sz="1800" u="sng" dirty="0">
                <a:solidFill>
                  <a:srgbClr val="FF0000"/>
                </a:solidFill>
                <a:cs typeface="B Nazanin" pitchFamily="2" charset="-78"/>
              </a:rPr>
              <a:t> </a:t>
            </a:r>
            <a:r>
              <a:rPr lang="ar-SA" sz="1800" dirty="0">
                <a:cs typeface="B Nazanin" pitchFamily="2" charset="-78"/>
              </a:rPr>
              <a:t>بیشتر این فکر را دارم که بزرگ می‌شود </a:t>
            </a:r>
            <a:r>
              <a:rPr lang="fa-IR" sz="1800" dirty="0">
                <a:cs typeface="B Nazanin" pitchFamily="2" charset="-78"/>
              </a:rPr>
              <a:t>و</a:t>
            </a:r>
            <a:r>
              <a:rPr lang="ar-SA" sz="1800" dirty="0">
                <a:cs typeface="B Nazanin" pitchFamily="2" charset="-78"/>
              </a:rPr>
              <a:t>باید </a:t>
            </a:r>
            <a:r>
              <a:rPr lang="fa-IR" sz="1800" b="1" u="sng" dirty="0">
                <a:cs typeface="B Nazanin" pitchFamily="2" charset="-78"/>
              </a:rPr>
              <a:t>خود </a:t>
            </a:r>
            <a:r>
              <a:rPr lang="ar-SA" sz="1800" b="1" u="sng" dirty="0">
                <a:cs typeface="B Nazanin" pitchFamily="2" charset="-78"/>
              </a:rPr>
              <a:t>کنترلی و آینده نگری </a:t>
            </a:r>
            <a:r>
              <a:rPr lang="ar-SA" sz="1800" dirty="0">
                <a:cs typeface="B Nazanin" pitchFamily="2" charset="-78"/>
              </a:rPr>
              <a:t>داشته باشد</a:t>
            </a:r>
            <a:endParaRPr lang="fa-IR" sz="1800" dirty="0">
              <a:cs typeface="B Nazanin" pitchFamily="2" charset="-78"/>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rmAutofit fontScale="85000" lnSpcReduction="10000"/>
          </a:bodyPr>
          <a:lstStyle/>
          <a:p>
            <a:pPr algn="just">
              <a:lnSpc>
                <a:spcPct val="170000"/>
              </a:lnSpc>
            </a:pPr>
            <a:r>
              <a:rPr lang="ar-SA" u="sng" dirty="0">
                <a:solidFill>
                  <a:srgbClr val="FF0000"/>
                </a:solidFill>
                <a:cs typeface="B Nazanin" pitchFamily="2" charset="-78"/>
              </a:rPr>
              <a:t>روانشناسی</a:t>
            </a:r>
            <a:r>
              <a:rPr lang="fa-IR" u="sng" dirty="0">
                <a:solidFill>
                  <a:srgbClr val="FF0000"/>
                </a:solidFill>
                <a:cs typeface="B Nazanin" pitchFamily="2" charset="-78"/>
              </a:rPr>
              <a:t>: </a:t>
            </a:r>
            <a:r>
              <a:rPr lang="ar-SA" u="sng" dirty="0">
                <a:solidFill>
                  <a:srgbClr val="FF0000"/>
                </a:solidFill>
                <a:cs typeface="B Nazanin" pitchFamily="2" charset="-78"/>
              </a:rPr>
              <a:t> </a:t>
            </a:r>
            <a:r>
              <a:rPr lang="ar-SA" dirty="0">
                <a:cs typeface="B Nazanin" pitchFamily="2" charset="-78"/>
              </a:rPr>
              <a:t>اگر نداشته باشد این اتفاق می‌افتد که چی</a:t>
            </a:r>
            <a:r>
              <a:rPr lang="fa-IR" dirty="0">
                <a:cs typeface="B Nazanin" pitchFamily="2" charset="-78"/>
              </a:rPr>
              <a:t>؟( تکنیک پیکان رو به پایین )</a:t>
            </a:r>
          </a:p>
          <a:p>
            <a:pPr algn="just">
              <a:lnSpc>
                <a:spcPct val="170000"/>
              </a:lnSpc>
            </a:pPr>
            <a:r>
              <a:rPr lang="ar-SA" dirty="0">
                <a:cs typeface="B Nazanin" pitchFamily="2" charset="-78"/>
              </a:rPr>
              <a:t> </a:t>
            </a:r>
            <a:r>
              <a:rPr lang="ar-SA" dirty="0">
                <a:solidFill>
                  <a:srgbClr val="FF0000"/>
                </a:solidFill>
                <a:cs typeface="B Nazanin" pitchFamily="2" charset="-78"/>
              </a:rPr>
              <a:t>مراجع</a:t>
            </a:r>
            <a:r>
              <a:rPr lang="fa-IR" dirty="0">
                <a:solidFill>
                  <a:srgbClr val="FF0000"/>
                </a:solidFill>
                <a:cs typeface="B Nazanin" pitchFamily="2" charset="-78"/>
              </a:rPr>
              <a:t>: </a:t>
            </a:r>
            <a:r>
              <a:rPr lang="ar-SA" dirty="0">
                <a:solidFill>
                  <a:srgbClr val="FF0000"/>
                </a:solidFill>
                <a:cs typeface="B Nazanin" pitchFamily="2" charset="-78"/>
              </a:rPr>
              <a:t> </a:t>
            </a:r>
            <a:r>
              <a:rPr lang="ar-SA" dirty="0">
                <a:cs typeface="B Nazanin" pitchFamily="2" charset="-78"/>
              </a:rPr>
              <a:t>فکر می‌کنم به اهدافش نرسد و </a:t>
            </a:r>
            <a:r>
              <a:rPr lang="ar-SA" u="sng" dirty="0">
                <a:solidFill>
                  <a:srgbClr val="FF0000"/>
                </a:solidFill>
                <a:cs typeface="B Nazanin" pitchFamily="2" charset="-78"/>
              </a:rPr>
              <a:t>آینده شغلی یا موقعیت اجتماعی </a:t>
            </a:r>
            <a:r>
              <a:rPr lang="ar-SA" dirty="0">
                <a:cs typeface="B Nazanin" pitchFamily="2" charset="-78"/>
              </a:rPr>
              <a:t>و به خطر بیفتد</a:t>
            </a:r>
            <a:r>
              <a:rPr lang="fa-IR" dirty="0">
                <a:cs typeface="B Nazanin" pitchFamily="2" charset="-78"/>
              </a:rPr>
              <a:t>.</a:t>
            </a:r>
          </a:p>
          <a:p>
            <a:pPr algn="just">
              <a:lnSpc>
                <a:spcPct val="170000"/>
              </a:lnSpc>
            </a:pPr>
            <a:r>
              <a:rPr lang="ar-SA" dirty="0">
                <a:cs typeface="B Nazanin" pitchFamily="2" charset="-78"/>
              </a:rPr>
              <a:t> </a:t>
            </a:r>
            <a:r>
              <a:rPr lang="ar-SA" dirty="0">
                <a:solidFill>
                  <a:srgbClr val="FF0000"/>
                </a:solidFill>
                <a:cs typeface="B Nazanin" pitchFamily="2" charset="-78"/>
              </a:rPr>
              <a:t>روانشناس</a:t>
            </a:r>
            <a:r>
              <a:rPr lang="fa-IR" dirty="0">
                <a:solidFill>
                  <a:srgbClr val="FF0000"/>
                </a:solidFill>
                <a:cs typeface="B Nazanin" pitchFamily="2" charset="-78"/>
              </a:rPr>
              <a:t>:</a:t>
            </a:r>
            <a:r>
              <a:rPr lang="ar-SA" dirty="0">
                <a:solidFill>
                  <a:srgbClr val="FF0000"/>
                </a:solidFill>
                <a:cs typeface="B Nazanin" pitchFamily="2" charset="-78"/>
              </a:rPr>
              <a:t> </a:t>
            </a:r>
            <a:r>
              <a:rPr lang="fa-IR" dirty="0">
                <a:cs typeface="B Nazanin" pitchFamily="2" charset="-78"/>
              </a:rPr>
              <a:t>پس </a:t>
            </a:r>
            <a:r>
              <a:rPr lang="ar-SA" dirty="0">
                <a:cs typeface="B Nazanin" pitchFamily="2" charset="-78"/>
              </a:rPr>
              <a:t>شما فکری دارید </a:t>
            </a:r>
            <a:r>
              <a:rPr lang="fa-IR" dirty="0">
                <a:cs typeface="B Nazanin" pitchFamily="2" charset="-78"/>
              </a:rPr>
              <a:t>که</a:t>
            </a:r>
            <a:r>
              <a:rPr lang="ar-SA" dirty="0">
                <a:cs typeface="B Nazanin" pitchFamily="2" charset="-78"/>
              </a:rPr>
              <a:t> پسرتان درست برنامه‌ریزی نمی‌کند و </a:t>
            </a:r>
            <a:r>
              <a:rPr lang="fa-IR" dirty="0">
                <a:cs typeface="B Nazanin" pitchFamily="2" charset="-78"/>
              </a:rPr>
              <a:t>اشتیاقی</a:t>
            </a:r>
            <a:r>
              <a:rPr lang="ar-SA" dirty="0">
                <a:cs typeface="B Nazanin" pitchFamily="2" charset="-78"/>
              </a:rPr>
              <a:t> در برنامه ریزی تحصیلی ندارد و این ممکن است </a:t>
            </a:r>
            <a:r>
              <a:rPr lang="ar-SA" dirty="0">
                <a:solidFill>
                  <a:srgbClr val="FF0000"/>
                </a:solidFill>
                <a:cs typeface="B Nazanin" pitchFamily="2" charset="-78"/>
              </a:rPr>
              <a:t>سبب افت تحصیلی </a:t>
            </a:r>
            <a:r>
              <a:rPr lang="fa-IR" dirty="0">
                <a:solidFill>
                  <a:srgbClr val="FF0000"/>
                </a:solidFill>
                <a:cs typeface="B Nazanin" pitchFamily="2" charset="-78"/>
              </a:rPr>
              <a:t>اش</a:t>
            </a:r>
            <a:r>
              <a:rPr lang="ar-SA" dirty="0">
                <a:solidFill>
                  <a:srgbClr val="FF0000"/>
                </a:solidFill>
                <a:cs typeface="B Nazanin" pitchFamily="2" charset="-78"/>
              </a:rPr>
              <a:t> </a:t>
            </a:r>
            <a:r>
              <a:rPr lang="ar-SA" dirty="0">
                <a:cs typeface="B Nazanin" pitchFamily="2" charset="-78"/>
              </a:rPr>
              <a:t>شود در واقع آینده آن طور که باید و </a:t>
            </a:r>
            <a:r>
              <a:rPr lang="ar-SA" dirty="0">
                <a:solidFill>
                  <a:srgbClr val="FF0000"/>
                </a:solidFill>
                <a:cs typeface="B Nazanin" pitchFamily="2" charset="-78"/>
              </a:rPr>
              <a:t>شاید خوب </a:t>
            </a:r>
            <a:r>
              <a:rPr lang="fa-IR" dirty="0">
                <a:solidFill>
                  <a:srgbClr val="FF0000"/>
                </a:solidFill>
                <a:cs typeface="B Nazanin" pitchFamily="2" charset="-78"/>
              </a:rPr>
              <a:t>و</a:t>
            </a:r>
            <a:r>
              <a:rPr lang="ar-SA" dirty="0">
                <a:solidFill>
                  <a:srgbClr val="FF0000"/>
                </a:solidFill>
                <a:cs typeface="B Nazanin" pitchFamily="2" charset="-78"/>
              </a:rPr>
              <a:t>با موفقیت </a:t>
            </a:r>
            <a:r>
              <a:rPr lang="ar-SA" dirty="0">
                <a:cs typeface="B Nazanin" pitchFamily="2" charset="-78"/>
              </a:rPr>
              <a:t>پیش نرود</a:t>
            </a:r>
            <a:r>
              <a:rPr lang="fa-IR" dirty="0">
                <a:cs typeface="B Nazanin" pitchFamily="2" charset="-78"/>
              </a:rPr>
              <a:t>.</a:t>
            </a:r>
            <a:r>
              <a:rPr lang="ar-SA" dirty="0">
                <a:cs typeface="B Nazanin" pitchFamily="2" charset="-78"/>
              </a:rPr>
              <a:t> </a:t>
            </a:r>
            <a:endParaRPr lang="fa-IR" dirty="0">
              <a:cs typeface="B Nazanin" pitchFamily="2" charset="-78"/>
            </a:endParaRPr>
          </a:p>
          <a:p>
            <a:pPr algn="just">
              <a:lnSpc>
                <a:spcPct val="170000"/>
              </a:lnSpc>
            </a:pPr>
            <a:r>
              <a:rPr lang="ar-SA" dirty="0">
                <a:cs typeface="B Nazanin" pitchFamily="2" charset="-78"/>
              </a:rPr>
              <a:t> متوجه فکر شما شد</a:t>
            </a:r>
            <a:r>
              <a:rPr lang="fa-IR" dirty="0">
                <a:cs typeface="B Nazanin" pitchFamily="2" charset="-78"/>
              </a:rPr>
              <a:t>م</a:t>
            </a:r>
            <a:r>
              <a:rPr lang="ar-SA" dirty="0">
                <a:cs typeface="B Nazanin" pitchFamily="2" charset="-78"/>
              </a:rPr>
              <a:t> </a:t>
            </a:r>
            <a:r>
              <a:rPr lang="ar-SA" b="1" dirty="0">
                <a:solidFill>
                  <a:srgbClr val="FF0000"/>
                </a:solidFill>
                <a:cs typeface="B Nazanin" pitchFamily="2" charset="-78"/>
              </a:rPr>
              <a:t>حالا از ۰ تا ۱۰ </a:t>
            </a:r>
            <a:r>
              <a:rPr lang="fa-IR" b="1" dirty="0">
                <a:solidFill>
                  <a:srgbClr val="FF0000"/>
                </a:solidFill>
                <a:cs typeface="B Nazanin" pitchFamily="2" charset="-78"/>
              </a:rPr>
              <a:t>نمره</a:t>
            </a:r>
            <a:r>
              <a:rPr lang="ar-SA" b="1" dirty="0">
                <a:solidFill>
                  <a:srgbClr val="FF0000"/>
                </a:solidFill>
                <a:cs typeface="B Nazanin" pitchFamily="2" charset="-78"/>
              </a:rPr>
              <a:t> بدهید </a:t>
            </a:r>
            <a:r>
              <a:rPr lang="ar-SA" dirty="0">
                <a:cs typeface="B Nazanin" pitchFamily="2" charset="-78"/>
              </a:rPr>
              <a:t>که چقدر فکر می</a:t>
            </a:r>
            <a:r>
              <a:rPr lang="fa-IR" dirty="0">
                <a:cs typeface="B Nazanin" pitchFamily="2" charset="-78"/>
              </a:rPr>
              <a:t> </a:t>
            </a:r>
            <a:r>
              <a:rPr lang="ar-SA" dirty="0">
                <a:cs typeface="B Nazanin" pitchFamily="2" charset="-78"/>
              </a:rPr>
              <a:t>کن</a:t>
            </a:r>
            <a:r>
              <a:rPr lang="fa-IR" dirty="0">
                <a:cs typeface="B Nazanin" pitchFamily="2" charset="-78"/>
              </a:rPr>
              <a:t>ید</a:t>
            </a:r>
            <a:r>
              <a:rPr lang="ar-SA" b="1" dirty="0">
                <a:solidFill>
                  <a:srgbClr val="FF0000"/>
                </a:solidFill>
                <a:cs typeface="B Nazanin" pitchFamily="2" charset="-78"/>
              </a:rPr>
              <a:t>این ایده شما درست است</a:t>
            </a:r>
            <a:r>
              <a:rPr lang="ar-SA" dirty="0">
                <a:cs typeface="B Nazanin" pitchFamily="2" charset="-78"/>
              </a:rPr>
              <a:t> و چقدر این ذهنتون</a:t>
            </a:r>
            <a:r>
              <a:rPr lang="fa-IR" dirty="0">
                <a:cs typeface="B Nazanin" pitchFamily="2" charset="-78"/>
              </a:rPr>
              <a:t> را</a:t>
            </a:r>
            <a:r>
              <a:rPr lang="ar-SA" dirty="0">
                <a:cs typeface="B Nazanin" pitchFamily="2" charset="-78"/>
              </a:rPr>
              <a:t> اذیت میکن</a:t>
            </a:r>
            <a:r>
              <a:rPr lang="fa-IR" dirty="0">
                <a:cs typeface="B Nazanin" pitchFamily="2" charset="-78"/>
              </a:rPr>
              <a:t>د</a:t>
            </a:r>
            <a:r>
              <a:rPr lang="ar-SA" dirty="0">
                <a:cs typeface="B Nazanin" pitchFamily="2" charset="-78"/>
              </a:rPr>
              <a:t> </a:t>
            </a:r>
            <a:r>
              <a:rPr lang="ar-SA" b="1" dirty="0">
                <a:solidFill>
                  <a:srgbClr val="FF0000"/>
                </a:solidFill>
                <a:cs typeface="B Nazanin" pitchFamily="2" charset="-78"/>
              </a:rPr>
              <a:t>و بهش عقیده دارید </a:t>
            </a:r>
            <a:r>
              <a:rPr lang="fa-IR" dirty="0">
                <a:cs typeface="B Nazanin" pitchFamily="2" charset="-78"/>
              </a:rPr>
              <a:t>( سنجش باورمندی )</a:t>
            </a:r>
          </a:p>
          <a:p>
            <a:pPr algn="just">
              <a:lnSpc>
                <a:spcPct val="170000"/>
              </a:lnSpc>
            </a:pPr>
            <a:r>
              <a:rPr lang="ar-SA" dirty="0">
                <a:cs typeface="B Nazanin" pitchFamily="2" charset="-78"/>
              </a:rPr>
              <a:t>مراجع</a:t>
            </a:r>
            <a:r>
              <a:rPr lang="fa-IR" dirty="0">
                <a:cs typeface="B Nazanin" pitchFamily="2" charset="-78"/>
              </a:rPr>
              <a:t>:</a:t>
            </a:r>
            <a:r>
              <a:rPr lang="ar-SA" dirty="0">
                <a:cs typeface="B Nazanin" pitchFamily="2" charset="-78"/>
              </a:rPr>
              <a:t> </a:t>
            </a:r>
            <a:r>
              <a:rPr lang="fa-IR" dirty="0">
                <a:cs typeface="B Nazanin" pitchFamily="2" charset="-78"/>
              </a:rPr>
              <a:t>نمره 7</a:t>
            </a:r>
            <a:r>
              <a:rPr lang="ar-SA" dirty="0">
                <a:cs typeface="B Nazanin" pitchFamily="2" charset="-78"/>
              </a:rPr>
              <a:t> می دهم </a:t>
            </a:r>
            <a:endParaRPr lang="fa-IR" dirty="0">
              <a:cs typeface="B Nazanin" pitchFamily="2" charset="-78"/>
            </a:endParaRPr>
          </a:p>
          <a:p>
            <a:pPr algn="just">
              <a:lnSpc>
                <a:spcPct val="170000"/>
              </a:lnSpc>
            </a:pPr>
            <a:endParaRPr lang="fa-IR" dirty="0">
              <a:cs typeface="B Nazanin" pitchFamily="2" charset="-78"/>
            </a:endParaRPr>
          </a:p>
          <a:p>
            <a:endParaRPr lang="fa-IR"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346050"/>
          </a:xfrm>
        </p:spPr>
        <p:txBody>
          <a:bodyPr>
            <a:normAutofit fontScale="90000"/>
          </a:bodyPr>
          <a:lstStyle/>
          <a:p>
            <a:endParaRPr lang="fa-IR" dirty="0"/>
          </a:p>
        </p:txBody>
      </p:sp>
      <p:sp>
        <p:nvSpPr>
          <p:cNvPr id="3" name="Content Placeholder 2"/>
          <p:cNvSpPr>
            <a:spLocks noGrp="1"/>
          </p:cNvSpPr>
          <p:nvPr>
            <p:ph sz="quarter" idx="1"/>
          </p:nvPr>
        </p:nvSpPr>
        <p:spPr>
          <a:xfrm>
            <a:off x="457200" y="908720"/>
            <a:ext cx="8291264" cy="5565232"/>
          </a:xfrm>
        </p:spPr>
        <p:txBody>
          <a:bodyPr>
            <a:normAutofit fontScale="70000" lnSpcReduction="20000"/>
          </a:bodyPr>
          <a:lstStyle/>
          <a:p>
            <a:pPr algn="just">
              <a:lnSpc>
                <a:spcPct val="170000"/>
              </a:lnSpc>
            </a:pPr>
            <a:r>
              <a:rPr lang="ar-SA" dirty="0">
                <a:cs typeface="B Nazanin" pitchFamily="2" charset="-78"/>
              </a:rPr>
              <a:t>روانشناس</a:t>
            </a:r>
            <a:r>
              <a:rPr lang="fa-IR" dirty="0">
                <a:cs typeface="B Nazanin" pitchFamily="2" charset="-78"/>
              </a:rPr>
              <a:t>: </a:t>
            </a:r>
            <a:r>
              <a:rPr lang="ar-SA" dirty="0">
                <a:cs typeface="B Nazanin" pitchFamily="2" charset="-78"/>
              </a:rPr>
              <a:t> چند تا سوال از شما دارم </a:t>
            </a:r>
            <a:r>
              <a:rPr lang="fa-IR" dirty="0">
                <a:cs typeface="B Nazanin" pitchFamily="2" charset="-78"/>
              </a:rPr>
              <a:t>:</a:t>
            </a:r>
          </a:p>
          <a:p>
            <a:pPr algn="just">
              <a:lnSpc>
                <a:spcPct val="170000"/>
              </a:lnSpc>
            </a:pPr>
            <a:r>
              <a:rPr lang="fa-IR" dirty="0">
                <a:cs typeface="B Nazanin" pitchFamily="2" charset="-78"/>
              </a:rPr>
              <a:t>1-</a:t>
            </a:r>
            <a:r>
              <a:rPr lang="ar-SA" dirty="0">
                <a:cs typeface="B Nazanin" pitchFamily="2" charset="-78"/>
              </a:rPr>
              <a:t> چه </a:t>
            </a:r>
            <a:r>
              <a:rPr lang="ar-SA" b="1" dirty="0">
                <a:solidFill>
                  <a:srgbClr val="FF0000"/>
                </a:solidFill>
                <a:cs typeface="B Nazanin" pitchFamily="2" charset="-78"/>
              </a:rPr>
              <a:t>دلایل و شواهدی </a:t>
            </a:r>
            <a:r>
              <a:rPr lang="ar-SA" dirty="0">
                <a:cs typeface="B Nazanin" pitchFamily="2" charset="-78"/>
              </a:rPr>
              <a:t>دار</a:t>
            </a:r>
            <a:r>
              <a:rPr lang="fa-IR" dirty="0">
                <a:cs typeface="B Nazanin" pitchFamily="2" charset="-78"/>
              </a:rPr>
              <a:t>ی</a:t>
            </a:r>
            <a:r>
              <a:rPr lang="ar-SA" dirty="0">
                <a:cs typeface="B Nazanin" pitchFamily="2" charset="-78"/>
              </a:rPr>
              <a:t>د که فکر شما درست است </a:t>
            </a:r>
            <a:r>
              <a:rPr lang="fa-IR" dirty="0">
                <a:cs typeface="B Nazanin" pitchFamily="2" charset="-78"/>
              </a:rPr>
              <a:t>این</a:t>
            </a:r>
            <a:r>
              <a:rPr lang="ar-SA" dirty="0">
                <a:cs typeface="B Nazanin" pitchFamily="2" charset="-78"/>
              </a:rPr>
              <a:t>که </a:t>
            </a:r>
            <a:r>
              <a:rPr lang="ar-SA" b="1" dirty="0">
                <a:solidFill>
                  <a:srgbClr val="FF0000"/>
                </a:solidFill>
                <a:cs typeface="B Nazanin" pitchFamily="2" charset="-78"/>
              </a:rPr>
              <a:t>پسرتان درس نمی خواند و آینده اش خراب </a:t>
            </a:r>
            <a:r>
              <a:rPr lang="ar-SA" dirty="0">
                <a:cs typeface="B Nazanin" pitchFamily="2" charset="-78"/>
              </a:rPr>
              <a:t>می‌شود و موفق نمی شود از کجا </a:t>
            </a:r>
            <a:r>
              <a:rPr lang="ar-SA" b="1" dirty="0">
                <a:solidFill>
                  <a:srgbClr val="FF0000"/>
                </a:solidFill>
                <a:cs typeface="B Nazanin" pitchFamily="2" charset="-78"/>
              </a:rPr>
              <a:t>مطمئن هستید این اتفاق </a:t>
            </a:r>
            <a:r>
              <a:rPr lang="ar-SA" dirty="0">
                <a:cs typeface="B Nazanin" pitchFamily="2" charset="-78"/>
              </a:rPr>
              <a:t>می‌افتد</a:t>
            </a:r>
            <a:r>
              <a:rPr lang="fa-IR" dirty="0">
                <a:cs typeface="B Nazanin" pitchFamily="2" charset="-78"/>
              </a:rPr>
              <a:t>.</a:t>
            </a:r>
          </a:p>
          <a:p>
            <a:pPr algn="just">
              <a:lnSpc>
                <a:spcPct val="170000"/>
              </a:lnSpc>
            </a:pPr>
            <a:r>
              <a:rPr lang="ar-SA" dirty="0">
                <a:cs typeface="B Nazanin" pitchFamily="2" charset="-78"/>
              </a:rPr>
              <a:t> مراجع</a:t>
            </a:r>
            <a:r>
              <a:rPr lang="fa-IR" dirty="0">
                <a:cs typeface="B Nazanin" pitchFamily="2" charset="-78"/>
              </a:rPr>
              <a:t>: </a:t>
            </a:r>
            <a:r>
              <a:rPr lang="ar-SA" dirty="0">
                <a:cs typeface="B Nazanin" pitchFamily="2" charset="-78"/>
              </a:rPr>
              <a:t> دیدم افرادی </a:t>
            </a:r>
            <a:r>
              <a:rPr lang="ar-SA" b="1" dirty="0">
                <a:solidFill>
                  <a:srgbClr val="FF0000"/>
                </a:solidFill>
                <a:cs typeface="B Nazanin" pitchFamily="2" charset="-78"/>
              </a:rPr>
              <a:t>که تلاش کردن و تحصیلاتش</a:t>
            </a:r>
            <a:r>
              <a:rPr lang="fa-IR" b="1" dirty="0">
                <a:solidFill>
                  <a:srgbClr val="FF0000"/>
                </a:solidFill>
                <a:cs typeface="B Nazanin" pitchFamily="2" charset="-78"/>
              </a:rPr>
              <a:t>ون </a:t>
            </a:r>
            <a:r>
              <a:rPr lang="ar-SA" b="1" dirty="0">
                <a:solidFill>
                  <a:srgbClr val="FF0000"/>
                </a:solidFill>
                <a:cs typeface="B Nazanin" pitchFamily="2" charset="-78"/>
              </a:rPr>
              <a:t>بالاست</a:t>
            </a:r>
            <a:r>
              <a:rPr lang="fa-IR" b="1" dirty="0">
                <a:solidFill>
                  <a:srgbClr val="FF0000"/>
                </a:solidFill>
                <a:cs typeface="B Nazanin" pitchFamily="2" charset="-78"/>
              </a:rPr>
              <a:t> </a:t>
            </a:r>
            <a:r>
              <a:rPr lang="fa-IR" dirty="0">
                <a:cs typeface="B Nazanin" pitchFamily="2" charset="-78"/>
              </a:rPr>
              <a:t>به</a:t>
            </a:r>
            <a:r>
              <a:rPr lang="ar-SA" dirty="0">
                <a:cs typeface="B Nazanin" pitchFamily="2" charset="-78"/>
              </a:rPr>
              <a:t> درجات علمی بالاتر</a:t>
            </a:r>
            <a:r>
              <a:rPr lang="fa-IR" dirty="0">
                <a:cs typeface="B Nazanin" pitchFamily="2" charset="-78"/>
              </a:rPr>
              <a:t>و</a:t>
            </a:r>
            <a:r>
              <a:rPr lang="ar-SA" b="1" dirty="0">
                <a:solidFill>
                  <a:srgbClr val="FF0000"/>
                </a:solidFill>
                <a:cs typeface="B Nazanin" pitchFamily="2" charset="-78"/>
              </a:rPr>
              <a:t>موقعیت اجتماعی بالاتری </a:t>
            </a:r>
            <a:r>
              <a:rPr lang="ar-SA" dirty="0">
                <a:cs typeface="B Nazanin" pitchFamily="2" charset="-78"/>
              </a:rPr>
              <a:t>دارد </a:t>
            </a:r>
            <a:r>
              <a:rPr lang="ar-SA" b="1" dirty="0">
                <a:solidFill>
                  <a:srgbClr val="FF0000"/>
                </a:solidFill>
                <a:cs typeface="B Nazanin" pitchFamily="2" charset="-78"/>
              </a:rPr>
              <a:t>شغل</a:t>
            </a:r>
            <a:r>
              <a:rPr lang="fa-IR" b="1" dirty="0">
                <a:solidFill>
                  <a:srgbClr val="FF0000"/>
                </a:solidFill>
                <a:cs typeface="B Nazanin" pitchFamily="2" charset="-78"/>
              </a:rPr>
              <a:t> </a:t>
            </a:r>
            <a:r>
              <a:rPr lang="ar-SA" b="1" dirty="0">
                <a:solidFill>
                  <a:srgbClr val="FF0000"/>
                </a:solidFill>
                <a:cs typeface="B Nazanin" pitchFamily="2" charset="-78"/>
              </a:rPr>
              <a:t>های بهتر و درآمد </a:t>
            </a:r>
            <a:r>
              <a:rPr lang="ar-SA" dirty="0">
                <a:cs typeface="B Nazanin" pitchFamily="2" charset="-78"/>
              </a:rPr>
              <a:t>بیشتری دارد </a:t>
            </a:r>
            <a:r>
              <a:rPr lang="fa-IR" dirty="0">
                <a:cs typeface="B Nazanin" pitchFamily="2" charset="-78"/>
              </a:rPr>
              <a:t>.</a:t>
            </a:r>
          </a:p>
          <a:p>
            <a:pPr algn="just">
              <a:lnSpc>
                <a:spcPct val="170000"/>
              </a:lnSpc>
            </a:pPr>
            <a:r>
              <a:rPr lang="ar-SA" dirty="0">
                <a:cs typeface="B Nazanin" pitchFamily="2" charset="-78"/>
              </a:rPr>
              <a:t>روانشناس</a:t>
            </a:r>
            <a:r>
              <a:rPr lang="fa-IR" dirty="0">
                <a:cs typeface="B Nazanin" pitchFamily="2" charset="-78"/>
              </a:rPr>
              <a:t>:</a:t>
            </a:r>
            <a:r>
              <a:rPr lang="ar-SA" dirty="0">
                <a:cs typeface="B Nazanin" pitchFamily="2" charset="-78"/>
              </a:rPr>
              <a:t> اما به قول خودتان </a:t>
            </a:r>
            <a:r>
              <a:rPr lang="ar-SA" dirty="0">
                <a:solidFill>
                  <a:srgbClr val="FF0000"/>
                </a:solidFill>
                <a:cs typeface="B Nazanin" pitchFamily="2" charset="-78"/>
              </a:rPr>
              <a:t>صددرصد </a:t>
            </a:r>
            <a:r>
              <a:rPr lang="ar-SA" dirty="0">
                <a:cs typeface="B Nazanin" pitchFamily="2" charset="-78"/>
              </a:rPr>
              <a:t>نیست در مورد پسر تو می</a:t>
            </a:r>
            <a:r>
              <a:rPr lang="fa-IR" dirty="0">
                <a:cs typeface="B Nazanin" pitchFamily="2" charset="-78"/>
              </a:rPr>
              <a:t> </a:t>
            </a:r>
            <a:r>
              <a:rPr lang="ar-SA" dirty="0">
                <a:cs typeface="B Nazanin" pitchFamily="2" charset="-78"/>
              </a:rPr>
              <a:t>پرسم در مورد او </a:t>
            </a:r>
            <a:r>
              <a:rPr lang="ar-SA" dirty="0">
                <a:solidFill>
                  <a:srgbClr val="FF0000"/>
                </a:solidFill>
                <a:cs typeface="B Nazanin" pitchFamily="2" charset="-78"/>
              </a:rPr>
              <a:t>چقدر مطمئن هستی </a:t>
            </a:r>
            <a:r>
              <a:rPr lang="ar-SA" dirty="0">
                <a:cs typeface="B Nazanin" pitchFamily="2" charset="-78"/>
              </a:rPr>
              <a:t>این اتفاق برای او رخ دهد</a:t>
            </a:r>
            <a:r>
              <a:rPr lang="fa-IR" dirty="0">
                <a:cs typeface="B Nazanin" pitchFamily="2" charset="-78"/>
              </a:rPr>
              <a:t>؟ </a:t>
            </a:r>
          </a:p>
          <a:p>
            <a:pPr algn="just">
              <a:lnSpc>
                <a:spcPct val="170000"/>
              </a:lnSpc>
            </a:pPr>
            <a:r>
              <a:rPr lang="ar-SA" dirty="0">
                <a:cs typeface="B Nazanin" pitchFamily="2" charset="-78"/>
              </a:rPr>
              <a:t> پسر شما </a:t>
            </a:r>
            <a:r>
              <a:rPr lang="ar-SA" dirty="0">
                <a:solidFill>
                  <a:srgbClr val="FF0000"/>
                </a:solidFill>
                <a:cs typeface="B Nazanin" pitchFamily="2" charset="-78"/>
              </a:rPr>
              <a:t>معدلش خیلی خوب </a:t>
            </a:r>
            <a:r>
              <a:rPr lang="ar-SA" dirty="0">
                <a:cs typeface="B Nazanin" pitchFamily="2" charset="-78"/>
              </a:rPr>
              <a:t>است می‌گوید دوست دارم </a:t>
            </a:r>
            <a:r>
              <a:rPr lang="ar-SA" dirty="0">
                <a:solidFill>
                  <a:srgbClr val="FF0000"/>
                </a:solidFill>
                <a:cs typeface="B Nazanin" pitchFamily="2" charset="-78"/>
              </a:rPr>
              <a:t>موفق شو</a:t>
            </a:r>
            <a:r>
              <a:rPr lang="fa-IR" dirty="0">
                <a:solidFill>
                  <a:srgbClr val="FF0000"/>
                </a:solidFill>
                <a:cs typeface="B Nazanin" pitchFamily="2" charset="-78"/>
              </a:rPr>
              <a:t>د </a:t>
            </a:r>
            <a:r>
              <a:rPr lang="ar-SA" dirty="0">
                <a:solidFill>
                  <a:srgbClr val="FF0000"/>
                </a:solidFill>
                <a:cs typeface="B Nazanin" pitchFamily="2" charset="-78"/>
              </a:rPr>
              <a:t> </a:t>
            </a:r>
            <a:r>
              <a:rPr lang="ar-SA" dirty="0">
                <a:cs typeface="B Nazanin" pitchFamily="2" charset="-78"/>
              </a:rPr>
              <a:t>مدرسه خوبی هم درس می خواند </a:t>
            </a:r>
            <a:r>
              <a:rPr lang="ar-SA" u="sng" dirty="0">
                <a:solidFill>
                  <a:srgbClr val="FF0000"/>
                </a:solidFill>
                <a:cs typeface="B Nazanin" pitchFamily="2" charset="-78"/>
              </a:rPr>
              <a:t>معدل</a:t>
            </a:r>
            <a:r>
              <a:rPr lang="ar-SA" dirty="0">
                <a:cs typeface="B Nazanin" pitchFamily="2" charset="-78"/>
              </a:rPr>
              <a:t> او نیز خوب است معلمان هم خیلی او را</a:t>
            </a:r>
            <a:r>
              <a:rPr lang="ar-SA" b="1" u="sng" dirty="0">
                <a:cs typeface="B Nazanin" pitchFamily="2" charset="-78"/>
              </a:rPr>
              <a:t> تحسین </a:t>
            </a:r>
            <a:r>
              <a:rPr lang="ar-SA" dirty="0">
                <a:cs typeface="B Nazanin" pitchFamily="2" charset="-78"/>
              </a:rPr>
              <a:t>می کنند</a:t>
            </a:r>
            <a:r>
              <a:rPr lang="fa-IR" dirty="0">
                <a:cs typeface="B Nazanin" pitchFamily="2" charset="-78"/>
              </a:rPr>
              <a:t>پس </a:t>
            </a:r>
            <a:r>
              <a:rPr lang="ar-SA" dirty="0">
                <a:cs typeface="B Nazanin" pitchFamily="2" charset="-78"/>
              </a:rPr>
              <a:t>این فکر شما از </a:t>
            </a:r>
            <a:r>
              <a:rPr lang="ar-SA" b="1" u="sng" dirty="0">
                <a:cs typeface="B Nazanin" pitchFamily="2" charset="-78"/>
              </a:rPr>
              <a:t>کجا می آید چه چیزی رخ </a:t>
            </a:r>
            <a:r>
              <a:rPr lang="ar-SA" dirty="0">
                <a:cs typeface="B Nazanin" pitchFamily="2" charset="-78"/>
              </a:rPr>
              <a:t>داده است</a:t>
            </a:r>
            <a:endParaRPr lang="fa-IR" dirty="0">
              <a:cs typeface="B Nazanin" pitchFamily="2" charset="-78"/>
            </a:endParaRPr>
          </a:p>
          <a:p>
            <a:pPr algn="just">
              <a:lnSpc>
                <a:spcPct val="170000"/>
              </a:lnSpc>
            </a:pPr>
            <a:r>
              <a:rPr lang="ar-SA" dirty="0">
                <a:cs typeface="B Nazanin" pitchFamily="2" charset="-78"/>
              </a:rPr>
              <a:t> </a:t>
            </a:r>
            <a:r>
              <a:rPr lang="fa-IR" b="1" dirty="0">
                <a:solidFill>
                  <a:srgbClr val="FF0000"/>
                </a:solidFill>
                <a:cs typeface="B Nazanin" pitchFamily="2" charset="-78"/>
              </a:rPr>
              <a:t>چه </a:t>
            </a:r>
            <a:r>
              <a:rPr lang="ar-SA" b="1" dirty="0">
                <a:solidFill>
                  <a:srgbClr val="FF0000"/>
                </a:solidFill>
                <a:cs typeface="B Nazanin" pitchFamily="2" charset="-78"/>
              </a:rPr>
              <a:t>شاهد و مدرکی </a:t>
            </a:r>
            <a:r>
              <a:rPr lang="ar-SA" dirty="0">
                <a:cs typeface="B Nazanin" pitchFamily="2" charset="-78"/>
              </a:rPr>
              <a:t>دارید که به ذهن شما می رسد که به ذهنتان بگوید چون </a:t>
            </a:r>
            <a:r>
              <a:rPr lang="ar-SA" u="sng" dirty="0">
                <a:solidFill>
                  <a:srgbClr val="FF0000"/>
                </a:solidFill>
                <a:cs typeface="B Nazanin" pitchFamily="2" charset="-78"/>
              </a:rPr>
              <a:t>چند نفر را دیدید که وسط </a:t>
            </a:r>
            <a:r>
              <a:rPr lang="ar-SA" dirty="0">
                <a:cs typeface="B Nazanin" pitchFamily="2" charset="-78"/>
              </a:rPr>
              <a:t>راه ول کردن می‌گویید نکنه پسر من هم </a:t>
            </a:r>
            <a:r>
              <a:rPr lang="fa-IR" dirty="0">
                <a:cs typeface="B Nazanin" pitchFamily="2" charset="-78"/>
              </a:rPr>
              <a:t>ول </a:t>
            </a:r>
            <a:r>
              <a:rPr lang="ar-SA" dirty="0">
                <a:cs typeface="B Nazanin" pitchFamily="2" charset="-78"/>
              </a:rPr>
              <a:t>کنه </a:t>
            </a:r>
            <a:r>
              <a:rPr lang="fa-IR" dirty="0">
                <a:cs typeface="B Nazanin" pitchFamily="2" charset="-78"/>
              </a:rPr>
              <a:t>.</a:t>
            </a:r>
          </a:p>
          <a:p>
            <a:pPr algn="just">
              <a:lnSpc>
                <a:spcPct val="170000"/>
              </a:lnSpc>
            </a:pPr>
            <a:r>
              <a:rPr lang="ar-SA" dirty="0">
                <a:cs typeface="B Nazanin" pitchFamily="2" charset="-78"/>
              </a:rPr>
              <a:t>مراجع </a:t>
            </a:r>
            <a:r>
              <a:rPr lang="fa-IR" dirty="0">
                <a:cs typeface="B Nazanin" pitchFamily="2" charset="-78"/>
              </a:rPr>
              <a:t>: </a:t>
            </a:r>
            <a:r>
              <a:rPr lang="ar-SA" dirty="0">
                <a:cs typeface="B Nazanin" pitchFamily="2" charset="-78"/>
              </a:rPr>
              <a:t>بله</a:t>
            </a:r>
            <a:endParaRPr lang="fa-IR" dirty="0">
              <a:cs typeface="B Nazanin" pitchFamily="2" charset="-78"/>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778098"/>
          </a:xfrm>
        </p:spPr>
        <p:txBody>
          <a:bodyPr/>
          <a:lstStyle/>
          <a:p>
            <a:endParaRPr lang="fa-IR" dirty="0"/>
          </a:p>
        </p:txBody>
      </p:sp>
      <p:sp>
        <p:nvSpPr>
          <p:cNvPr id="3" name="Content Placeholder 2"/>
          <p:cNvSpPr>
            <a:spLocks noGrp="1"/>
          </p:cNvSpPr>
          <p:nvPr>
            <p:ph sz="quarter" idx="1"/>
          </p:nvPr>
        </p:nvSpPr>
        <p:spPr>
          <a:xfrm>
            <a:off x="457200" y="1196752"/>
            <a:ext cx="8291264" cy="5277200"/>
          </a:xfrm>
        </p:spPr>
        <p:txBody>
          <a:bodyPr>
            <a:normAutofit fontScale="70000" lnSpcReduction="20000"/>
          </a:bodyPr>
          <a:lstStyle/>
          <a:p>
            <a:pPr algn="just">
              <a:lnSpc>
                <a:spcPct val="170000"/>
              </a:lnSpc>
            </a:pPr>
            <a:r>
              <a:rPr lang="ar-SA" dirty="0">
                <a:cs typeface="B Nazanin" pitchFamily="2" charset="-78"/>
              </a:rPr>
              <a:t>روانشناس</a:t>
            </a:r>
            <a:r>
              <a:rPr lang="fa-IR" dirty="0">
                <a:cs typeface="B Nazanin" pitchFamily="2" charset="-78"/>
              </a:rPr>
              <a:t>:</a:t>
            </a:r>
            <a:r>
              <a:rPr lang="ar-SA" dirty="0">
                <a:cs typeface="B Nazanin" pitchFamily="2" charset="-78"/>
              </a:rPr>
              <a:t> ولی بچه شما تا حالا خوب بوده</a:t>
            </a:r>
            <a:endParaRPr lang="fa-IR" dirty="0">
              <a:cs typeface="B Nazanin" pitchFamily="2" charset="-78"/>
            </a:endParaRPr>
          </a:p>
          <a:p>
            <a:pPr algn="just">
              <a:lnSpc>
                <a:spcPct val="170000"/>
              </a:lnSpc>
            </a:pPr>
            <a:r>
              <a:rPr lang="ar-SA" b="1" u="sng" dirty="0">
                <a:solidFill>
                  <a:srgbClr val="FF0000"/>
                </a:solidFill>
                <a:cs typeface="B Nazanin" pitchFamily="2" charset="-78"/>
              </a:rPr>
              <a:t>سوال دوم </a:t>
            </a:r>
            <a:r>
              <a:rPr lang="fa-IR" b="1" u="sng" dirty="0">
                <a:solidFill>
                  <a:srgbClr val="FF0000"/>
                </a:solidFill>
                <a:cs typeface="B Nazanin" pitchFamily="2" charset="-78"/>
              </a:rPr>
              <a:t>: </a:t>
            </a:r>
            <a:r>
              <a:rPr lang="ar-SA" dirty="0">
                <a:cs typeface="B Nazanin" pitchFamily="2" charset="-78"/>
              </a:rPr>
              <a:t>این فکر الان </a:t>
            </a:r>
            <a:r>
              <a:rPr lang="ar-SA" b="1" u="sng" dirty="0">
                <a:cs typeface="B Nazanin" pitchFamily="2" charset="-78"/>
              </a:rPr>
              <a:t>چه کمکی </a:t>
            </a:r>
            <a:r>
              <a:rPr lang="ar-SA" dirty="0">
                <a:cs typeface="B Nazanin" pitchFamily="2" charset="-78"/>
              </a:rPr>
              <a:t>به شما می کند </a:t>
            </a:r>
            <a:r>
              <a:rPr lang="fa-IR" dirty="0">
                <a:cs typeface="B Nazanin" pitchFamily="2" charset="-78"/>
              </a:rPr>
              <a:t>اینکه </a:t>
            </a:r>
            <a:r>
              <a:rPr lang="ar-SA" dirty="0">
                <a:cs typeface="B Nazanin" pitchFamily="2" charset="-78"/>
              </a:rPr>
              <a:t>همه اش این فکر ها را </a:t>
            </a:r>
            <a:r>
              <a:rPr lang="fa-IR" dirty="0">
                <a:cs typeface="B Nazanin" pitchFamily="2" charset="-78"/>
              </a:rPr>
              <a:t>با خود </a:t>
            </a:r>
            <a:r>
              <a:rPr lang="ar-SA" dirty="0">
                <a:cs typeface="B Nazanin" pitchFamily="2" charset="-78"/>
              </a:rPr>
              <a:t>بگویید </a:t>
            </a:r>
            <a:r>
              <a:rPr lang="ar-SA" b="1" u="sng" dirty="0">
                <a:cs typeface="B Nazanin" pitchFamily="2" charset="-78"/>
              </a:rPr>
              <a:t>فایده اش </a:t>
            </a:r>
            <a:r>
              <a:rPr lang="ar-SA" dirty="0">
                <a:cs typeface="B Nazanin" pitchFamily="2" charset="-78"/>
              </a:rPr>
              <a:t>چیست  مراجع</a:t>
            </a:r>
            <a:r>
              <a:rPr lang="fa-IR" dirty="0">
                <a:cs typeface="B Nazanin" pitchFamily="2" charset="-78"/>
              </a:rPr>
              <a:t>: </a:t>
            </a:r>
            <a:r>
              <a:rPr lang="ar-SA" dirty="0">
                <a:cs typeface="B Nazanin" pitchFamily="2" charset="-78"/>
              </a:rPr>
              <a:t> فایده ای ندارد اما اگر به آنها فکر نکنم ممکن است </a:t>
            </a:r>
            <a:r>
              <a:rPr lang="ar-SA" b="1" u="sng" dirty="0">
                <a:solidFill>
                  <a:srgbClr val="FF0000"/>
                </a:solidFill>
                <a:cs typeface="B Nazanin" pitchFamily="2" charset="-78"/>
              </a:rPr>
              <a:t>در حق نوجوانم کوتاهی کرده </a:t>
            </a:r>
            <a:r>
              <a:rPr lang="ar-SA" dirty="0">
                <a:cs typeface="B Nazanin" pitchFamily="2" charset="-78"/>
              </a:rPr>
              <a:t>باشم</a:t>
            </a:r>
            <a:r>
              <a:rPr lang="fa-IR" dirty="0">
                <a:cs typeface="B Nazanin" pitchFamily="2" charset="-78"/>
              </a:rPr>
              <a:t>.</a:t>
            </a:r>
          </a:p>
          <a:p>
            <a:pPr algn="just">
              <a:lnSpc>
                <a:spcPct val="170000"/>
              </a:lnSpc>
            </a:pPr>
            <a:r>
              <a:rPr lang="ar-SA" dirty="0">
                <a:cs typeface="B Nazanin" pitchFamily="2" charset="-78"/>
              </a:rPr>
              <a:t> روانشناس</a:t>
            </a:r>
            <a:r>
              <a:rPr lang="fa-IR" dirty="0">
                <a:cs typeface="B Nazanin" pitchFamily="2" charset="-78"/>
              </a:rPr>
              <a:t>: </a:t>
            </a:r>
            <a:r>
              <a:rPr lang="ar-SA" dirty="0">
                <a:cs typeface="B Nazanin" pitchFamily="2" charset="-78"/>
              </a:rPr>
              <a:t> </a:t>
            </a:r>
            <a:r>
              <a:rPr lang="ar-SA" u="sng" dirty="0">
                <a:solidFill>
                  <a:srgbClr val="FF0000"/>
                </a:solidFill>
                <a:cs typeface="B Nazanin" pitchFamily="2" charset="-78"/>
              </a:rPr>
              <a:t>چند درصد احتمال دارد </a:t>
            </a:r>
            <a:r>
              <a:rPr lang="ar-SA" dirty="0">
                <a:cs typeface="B Nazanin" pitchFamily="2" charset="-78"/>
              </a:rPr>
              <a:t>زندگی بچه شما خوب نشود و آینده او تباه و از درس</a:t>
            </a:r>
            <a:r>
              <a:rPr lang="fa-IR" dirty="0">
                <a:cs typeface="B Nazanin" pitchFamily="2" charset="-78"/>
              </a:rPr>
              <a:t> عقب </a:t>
            </a:r>
            <a:r>
              <a:rPr lang="ar-SA" dirty="0">
                <a:cs typeface="B Nazanin" pitchFamily="2" charset="-78"/>
              </a:rPr>
              <a:t> بیفتد و افت کند مراجع</a:t>
            </a:r>
            <a:r>
              <a:rPr lang="fa-IR" dirty="0">
                <a:cs typeface="B Nazanin" pitchFamily="2" charset="-78"/>
              </a:rPr>
              <a:t>: </a:t>
            </a:r>
            <a:r>
              <a:rPr lang="ar-SA" dirty="0">
                <a:cs typeface="B Nazanin" pitchFamily="2" charset="-78"/>
              </a:rPr>
              <a:t> شاید زیر</a:t>
            </a:r>
            <a:r>
              <a:rPr lang="ar-SA" b="1" dirty="0">
                <a:solidFill>
                  <a:srgbClr val="FF0000"/>
                </a:solidFill>
                <a:cs typeface="B Nazanin" pitchFamily="2" charset="-78"/>
              </a:rPr>
              <a:t> ۵۰ درصد</a:t>
            </a:r>
            <a:endParaRPr lang="fa-IR" b="1" dirty="0">
              <a:solidFill>
                <a:srgbClr val="FF0000"/>
              </a:solidFill>
              <a:cs typeface="B Nazanin" pitchFamily="2" charset="-78"/>
            </a:endParaRPr>
          </a:p>
          <a:p>
            <a:pPr algn="just">
              <a:lnSpc>
                <a:spcPct val="170000"/>
              </a:lnSpc>
            </a:pPr>
            <a:r>
              <a:rPr lang="ar-SA" dirty="0">
                <a:cs typeface="B Nazanin" pitchFamily="2" charset="-78"/>
              </a:rPr>
              <a:t> روانشناس</a:t>
            </a:r>
            <a:r>
              <a:rPr lang="fa-IR" dirty="0">
                <a:cs typeface="B Nazanin" pitchFamily="2" charset="-78"/>
              </a:rPr>
              <a:t>: </a:t>
            </a:r>
            <a:r>
              <a:rPr lang="ar-SA" dirty="0">
                <a:cs typeface="B Nazanin" pitchFamily="2" charset="-78"/>
              </a:rPr>
              <a:t> پس</a:t>
            </a:r>
            <a:r>
              <a:rPr lang="fa-IR" dirty="0">
                <a:cs typeface="B Nazanin" pitchFamily="2" charset="-78"/>
              </a:rPr>
              <a:t> </a:t>
            </a:r>
            <a:r>
              <a:rPr lang="ar-SA" dirty="0">
                <a:cs typeface="B Nazanin" pitchFamily="2" charset="-78"/>
              </a:rPr>
              <a:t> بالای ۵۰ درصد احتمال دارد با باز شدن مدارس انگیزه لازم را پیدا کند و مثل همیشه پیش برود تا حالا که اینجوری بوده است فرض کنید تا دیپلم افت کند و به درس علاقه ای نداشته باشد </a:t>
            </a:r>
            <a:r>
              <a:rPr lang="fa-IR" dirty="0">
                <a:cs typeface="B Nazanin" pitchFamily="2" charset="-78"/>
              </a:rPr>
              <a:t>.</a:t>
            </a:r>
            <a:r>
              <a:rPr lang="ar-SA" dirty="0">
                <a:cs typeface="B Nazanin" pitchFamily="2" charset="-78"/>
              </a:rPr>
              <a:t> </a:t>
            </a:r>
            <a:r>
              <a:rPr lang="ar-SA" b="1" dirty="0">
                <a:solidFill>
                  <a:srgbClr val="FF0000"/>
                </a:solidFill>
                <a:cs typeface="B Nazanin" pitchFamily="2" charset="-78"/>
              </a:rPr>
              <a:t>فکر می‌کنید چه اتفاقی رخ </a:t>
            </a:r>
            <a:r>
              <a:rPr lang="ar-SA" dirty="0">
                <a:cs typeface="B Nazanin" pitchFamily="2" charset="-78"/>
              </a:rPr>
              <a:t>دهد</a:t>
            </a:r>
            <a:r>
              <a:rPr lang="fa-IR" dirty="0">
                <a:cs typeface="B Nazanin" pitchFamily="2" charset="-78"/>
              </a:rPr>
              <a:t>؟</a:t>
            </a:r>
          </a:p>
          <a:p>
            <a:pPr algn="just">
              <a:lnSpc>
                <a:spcPct val="170000"/>
              </a:lnSpc>
            </a:pPr>
            <a:r>
              <a:rPr lang="ar-SA" dirty="0">
                <a:cs typeface="B Nazanin" pitchFamily="2" charset="-78"/>
              </a:rPr>
              <a:t> مراجع</a:t>
            </a:r>
            <a:r>
              <a:rPr lang="fa-IR" dirty="0">
                <a:cs typeface="B Nazanin" pitchFamily="2" charset="-78"/>
              </a:rPr>
              <a:t>:  </a:t>
            </a:r>
            <a:r>
              <a:rPr lang="ar-SA" dirty="0">
                <a:cs typeface="B Nazanin" pitchFamily="2" charset="-78"/>
              </a:rPr>
              <a:t> فکر می‌کنم آدمی بشود که </a:t>
            </a:r>
            <a:r>
              <a:rPr lang="ar-SA" u="sng" dirty="0">
                <a:solidFill>
                  <a:srgbClr val="FF0000"/>
                </a:solidFill>
                <a:cs typeface="B Nazanin" pitchFamily="2" charset="-78"/>
              </a:rPr>
              <a:t>هیچ وقت مستقل </a:t>
            </a:r>
            <a:r>
              <a:rPr lang="ar-SA" dirty="0">
                <a:cs typeface="B Nazanin" pitchFamily="2" charset="-78"/>
              </a:rPr>
              <a:t>نباشد و همیشه به </a:t>
            </a:r>
            <a:r>
              <a:rPr lang="ar-SA" u="sng" dirty="0">
                <a:solidFill>
                  <a:srgbClr val="FF0000"/>
                </a:solidFill>
                <a:cs typeface="B Nazanin" pitchFamily="2" charset="-78"/>
              </a:rPr>
              <a:t>من وابسته</a:t>
            </a:r>
            <a:r>
              <a:rPr lang="ar-SA" dirty="0">
                <a:cs typeface="B Nazanin" pitchFamily="2" charset="-78"/>
              </a:rPr>
              <a:t> خواهد بود </a:t>
            </a:r>
            <a:endParaRPr lang="fa-IR" dirty="0">
              <a:cs typeface="B Nazanin" pitchFamily="2" charset="-78"/>
            </a:endParaRPr>
          </a:p>
          <a:p>
            <a:pPr algn="just">
              <a:lnSpc>
                <a:spcPct val="170000"/>
              </a:lnSpc>
            </a:pPr>
            <a:r>
              <a:rPr lang="ar-SA" dirty="0">
                <a:cs typeface="B Nazanin" pitchFamily="2" charset="-78"/>
              </a:rPr>
              <a:t>روانشناس</a:t>
            </a:r>
            <a:r>
              <a:rPr lang="fa-IR" dirty="0">
                <a:cs typeface="B Nazanin" pitchFamily="2" charset="-78"/>
              </a:rPr>
              <a:t>: </a:t>
            </a:r>
            <a:r>
              <a:rPr lang="ar-SA" dirty="0">
                <a:cs typeface="B Nazanin" pitchFamily="2" charset="-78"/>
              </a:rPr>
              <a:t> یعنی هر کسی </a:t>
            </a:r>
            <a:r>
              <a:rPr lang="ar-SA" b="1" dirty="0">
                <a:solidFill>
                  <a:srgbClr val="FF0000"/>
                </a:solidFill>
                <a:cs typeface="B Nazanin" pitchFamily="2" charset="-78"/>
              </a:rPr>
              <a:t>دانشگاه شریف درس بخواند مستقل </a:t>
            </a:r>
            <a:r>
              <a:rPr lang="ar-SA" dirty="0">
                <a:cs typeface="B Nazanin" pitchFamily="2" charset="-78"/>
              </a:rPr>
              <a:t>شده است</a:t>
            </a:r>
            <a:endParaRPr lang="fa-IR" dirty="0">
              <a:cs typeface="B Nazanin" pitchFamily="2" charset="-78"/>
            </a:endParaRPr>
          </a:p>
          <a:p>
            <a:pPr algn="just">
              <a:lnSpc>
                <a:spcPct val="170000"/>
              </a:lnSpc>
            </a:pPr>
            <a:r>
              <a:rPr lang="ar-SA" dirty="0">
                <a:cs typeface="B Nazanin" pitchFamily="2" charset="-78"/>
              </a:rPr>
              <a:t> مراجع</a:t>
            </a:r>
            <a:r>
              <a:rPr lang="fa-IR" dirty="0">
                <a:cs typeface="B Nazanin" pitchFamily="2" charset="-78"/>
              </a:rPr>
              <a:t>:</a:t>
            </a:r>
            <a:r>
              <a:rPr lang="ar-SA" dirty="0">
                <a:cs typeface="B Nazanin" pitchFamily="2" charset="-78"/>
              </a:rPr>
              <a:t> شرایط جامعه ما این است یا </a:t>
            </a:r>
            <a:r>
              <a:rPr lang="ar-SA" dirty="0">
                <a:solidFill>
                  <a:srgbClr val="FF0000"/>
                </a:solidFill>
                <a:cs typeface="B Nazanin" pitchFamily="2" charset="-78"/>
              </a:rPr>
              <a:t>باید سرمایه داشته باشد یا خو</a:t>
            </a:r>
            <a:r>
              <a:rPr lang="fa-IR" dirty="0">
                <a:solidFill>
                  <a:srgbClr val="FF0000"/>
                </a:solidFill>
                <a:cs typeface="B Nazanin" pitchFamily="2" charset="-78"/>
              </a:rPr>
              <a:t>دش</a:t>
            </a:r>
            <a:r>
              <a:rPr lang="ar-SA" dirty="0">
                <a:solidFill>
                  <a:srgbClr val="FF0000"/>
                </a:solidFill>
                <a:cs typeface="B Nazanin" pitchFamily="2" charset="-78"/>
              </a:rPr>
              <a:t> با علم و دانش </a:t>
            </a:r>
            <a:r>
              <a:rPr lang="ar-SA" dirty="0">
                <a:cs typeface="B Nazanin" pitchFamily="2" charset="-78"/>
              </a:rPr>
              <a:t>تلاش کن</a:t>
            </a:r>
            <a:r>
              <a:rPr lang="fa-IR" dirty="0">
                <a:cs typeface="B Nazanin" pitchFamily="2" charset="-78"/>
              </a:rPr>
              <a:t>د و</a:t>
            </a:r>
            <a:r>
              <a:rPr lang="ar-SA" dirty="0">
                <a:cs typeface="B Nazanin" pitchFamily="2" charset="-78"/>
              </a:rPr>
              <a:t> به جایی برس</a:t>
            </a:r>
            <a:r>
              <a:rPr lang="fa-IR" dirty="0">
                <a:cs typeface="B Nazanin" pitchFamily="2" charset="-78"/>
              </a:rPr>
              <a:t>د</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457200" y="1600200"/>
            <a:ext cx="8003232" cy="4873752"/>
          </a:xfrm>
        </p:spPr>
        <p:txBody>
          <a:bodyPr>
            <a:normAutofit fontScale="92500" lnSpcReduction="20000"/>
          </a:bodyPr>
          <a:lstStyle/>
          <a:p>
            <a:pPr algn="just">
              <a:lnSpc>
                <a:spcPct val="170000"/>
              </a:lnSpc>
            </a:pPr>
            <a:r>
              <a:rPr lang="ar-SA" dirty="0">
                <a:cs typeface="B Nazanin" pitchFamily="2" charset="-78"/>
              </a:rPr>
              <a:t> روانشناس </a:t>
            </a:r>
            <a:r>
              <a:rPr lang="fa-IR" dirty="0">
                <a:cs typeface="B Nazanin" pitchFamily="2" charset="-78"/>
              </a:rPr>
              <a:t>: </a:t>
            </a:r>
            <a:r>
              <a:rPr lang="ar-SA" dirty="0">
                <a:cs typeface="B Nazanin" pitchFamily="2" charset="-78"/>
              </a:rPr>
              <a:t>دقیقاً درست است بله خودش باید تلاش کند</a:t>
            </a:r>
            <a:r>
              <a:rPr lang="fa-IR" dirty="0">
                <a:cs typeface="B Nazanin" pitchFamily="2" charset="-78"/>
              </a:rPr>
              <a:t>.</a:t>
            </a:r>
            <a:r>
              <a:rPr lang="ar-SA" dirty="0">
                <a:cs typeface="B Nazanin" pitchFamily="2" charset="-78"/>
              </a:rPr>
              <a:t> آیا تلاش  فقط از طریق </a:t>
            </a:r>
            <a:r>
              <a:rPr lang="ar-SA" b="1" dirty="0">
                <a:solidFill>
                  <a:srgbClr val="FF0000"/>
                </a:solidFill>
                <a:cs typeface="B Nazanin" pitchFamily="2" charset="-78"/>
              </a:rPr>
              <a:t>درس ایجاد </a:t>
            </a:r>
            <a:r>
              <a:rPr lang="ar-SA" dirty="0">
                <a:cs typeface="B Nazanin" pitchFamily="2" charset="-78"/>
              </a:rPr>
              <a:t>می‌شود من نمی‌گویم بچه نباید درس بخواند </a:t>
            </a:r>
            <a:r>
              <a:rPr lang="ar-SA" b="1" dirty="0">
                <a:solidFill>
                  <a:srgbClr val="FF0000"/>
                </a:solidFill>
                <a:cs typeface="B Nazanin" pitchFamily="2" charset="-78"/>
              </a:rPr>
              <a:t>اشتباه برداشت </a:t>
            </a:r>
            <a:r>
              <a:rPr lang="ar-SA" dirty="0">
                <a:cs typeface="B Nazanin" pitchFamily="2" charset="-78"/>
              </a:rPr>
              <a:t>نکنید آخرش منظورم را به شما می‌گویم اما آیا به جایی رسید</a:t>
            </a:r>
            <a:r>
              <a:rPr lang="fa-IR" dirty="0">
                <a:cs typeface="B Nazanin" pitchFamily="2" charset="-78"/>
              </a:rPr>
              <a:t>ن</a:t>
            </a:r>
            <a:r>
              <a:rPr lang="ar-SA" dirty="0">
                <a:cs typeface="B Nazanin" pitchFamily="2" charset="-78"/>
              </a:rPr>
              <a:t> فقط از طریق درس</a:t>
            </a:r>
            <a:r>
              <a:rPr lang="fa-IR" dirty="0">
                <a:cs typeface="B Nazanin" pitchFamily="2" charset="-78"/>
              </a:rPr>
              <a:t> خواندن </a:t>
            </a:r>
            <a:r>
              <a:rPr lang="ar-SA" dirty="0">
                <a:cs typeface="B Nazanin" pitchFamily="2" charset="-78"/>
              </a:rPr>
              <a:t> است </a:t>
            </a:r>
            <a:endParaRPr lang="fa-IR" dirty="0">
              <a:cs typeface="B Nazanin" pitchFamily="2" charset="-78"/>
            </a:endParaRPr>
          </a:p>
          <a:p>
            <a:pPr algn="just">
              <a:lnSpc>
                <a:spcPct val="150000"/>
              </a:lnSpc>
            </a:pPr>
            <a:r>
              <a:rPr lang="ar-SA" dirty="0">
                <a:cs typeface="B Nazanin" pitchFamily="2" charset="-78"/>
              </a:rPr>
              <a:t>مراجع</a:t>
            </a:r>
            <a:r>
              <a:rPr lang="fa-IR" dirty="0">
                <a:cs typeface="B Nazanin" pitchFamily="2" charset="-78"/>
              </a:rPr>
              <a:t>: </a:t>
            </a:r>
            <a:r>
              <a:rPr lang="ar-SA" dirty="0">
                <a:cs typeface="B Nazanin" pitchFamily="2" charset="-78"/>
              </a:rPr>
              <a:t> فکر کنم مسیرش هموارتر می‌شود</a:t>
            </a:r>
            <a:endParaRPr lang="fa-IR" dirty="0">
              <a:cs typeface="B Nazanin" pitchFamily="2" charset="-78"/>
            </a:endParaRPr>
          </a:p>
          <a:p>
            <a:pPr algn="just">
              <a:lnSpc>
                <a:spcPct val="150000"/>
              </a:lnSpc>
            </a:pPr>
            <a:r>
              <a:rPr lang="ar-SA" dirty="0">
                <a:cs typeface="B Nazanin" pitchFamily="2" charset="-78"/>
              </a:rPr>
              <a:t> روانشناس </a:t>
            </a:r>
            <a:r>
              <a:rPr lang="fa-IR" dirty="0">
                <a:cs typeface="B Nazanin" pitchFamily="2" charset="-78"/>
              </a:rPr>
              <a:t>: </a:t>
            </a:r>
            <a:r>
              <a:rPr lang="ar-SA" dirty="0">
                <a:cs typeface="B Nazanin" pitchFamily="2" charset="-78"/>
              </a:rPr>
              <a:t>قبول دارم که این اتفاق می‌افتد ولی اگر هم نشود به این معنا نیست که به فردی </a:t>
            </a:r>
            <a:r>
              <a:rPr lang="ar-SA" dirty="0">
                <a:solidFill>
                  <a:srgbClr val="FF0000"/>
                </a:solidFill>
                <a:cs typeface="B Nazanin" pitchFamily="2" charset="-78"/>
              </a:rPr>
              <a:t>وابسته به شما تبدیل شود و مستقل نشود</a:t>
            </a:r>
            <a:r>
              <a:rPr lang="fa-IR" dirty="0">
                <a:solidFill>
                  <a:srgbClr val="FF0000"/>
                </a:solidFill>
                <a:cs typeface="B Nazanin" pitchFamily="2" charset="-78"/>
              </a:rPr>
              <a:t>.</a:t>
            </a:r>
            <a:r>
              <a:rPr lang="ar-SA" dirty="0">
                <a:cs typeface="B Nazanin" pitchFamily="2" charset="-78"/>
              </a:rPr>
              <a:t>شما یک فکر دارید که مبنی بر اینکه پسرم درس نمی خواند </a:t>
            </a:r>
            <a:r>
              <a:rPr lang="ar-SA" u="sng" dirty="0">
                <a:solidFill>
                  <a:srgbClr val="FF0000"/>
                </a:solidFill>
                <a:cs typeface="B Nazanin" pitchFamily="2" charset="-78"/>
              </a:rPr>
              <a:t>آینده او خراب </a:t>
            </a:r>
            <a:r>
              <a:rPr lang="ar-SA" dirty="0">
                <a:cs typeface="B Nazanin" pitchFamily="2" charset="-78"/>
              </a:rPr>
              <a:t>می‌شود و این در شما </a:t>
            </a:r>
            <a:r>
              <a:rPr lang="ar-SA" u="sng" dirty="0">
                <a:solidFill>
                  <a:srgbClr val="FF0000"/>
                </a:solidFill>
                <a:cs typeface="B Nazanin" pitchFamily="2" charset="-78"/>
              </a:rPr>
              <a:t>ایجاد اضطراب </a:t>
            </a:r>
            <a:r>
              <a:rPr lang="ar-SA" dirty="0">
                <a:cs typeface="B Nazanin" pitchFamily="2" charset="-78"/>
              </a:rPr>
              <a:t>و نگرانی کرده است و کمی هم روی </a:t>
            </a:r>
            <a:r>
              <a:rPr lang="ar-SA" u="sng" dirty="0">
                <a:solidFill>
                  <a:srgbClr val="FF0000"/>
                </a:solidFill>
                <a:cs typeface="B Nazanin" pitchFamily="2" charset="-78"/>
              </a:rPr>
              <a:t>رابطه شما با </a:t>
            </a:r>
            <a:r>
              <a:rPr lang="ar-SA" dirty="0">
                <a:cs typeface="B Nazanin" pitchFamily="2" charset="-78"/>
              </a:rPr>
              <a:t>پسرتان تاثیر گذاشته و برای بچه</a:t>
            </a:r>
            <a:r>
              <a:rPr lang="fa-IR" dirty="0">
                <a:cs typeface="B Nazanin" pitchFamily="2" charset="-78"/>
              </a:rPr>
              <a:t> تون </a:t>
            </a:r>
            <a:r>
              <a:rPr lang="ar-SA" dirty="0">
                <a:cs typeface="B Nazanin" pitchFamily="2" charset="-78"/>
              </a:rPr>
              <a:t>هم ناراحتید اما این فکری که دارید </a:t>
            </a:r>
            <a:r>
              <a:rPr lang="ar-SA" dirty="0">
                <a:solidFill>
                  <a:srgbClr val="FF0000"/>
                </a:solidFill>
                <a:cs typeface="B Nazanin" pitchFamily="2" charset="-78"/>
              </a:rPr>
              <a:t>بخشی از آن درست </a:t>
            </a:r>
            <a:r>
              <a:rPr lang="ar-SA" dirty="0">
                <a:cs typeface="B Nazanin" pitchFamily="2" charset="-78"/>
              </a:rPr>
              <a:t>است اما مدارکی </a:t>
            </a:r>
            <a:r>
              <a:rPr lang="ar-SA" u="sng" dirty="0">
                <a:cs typeface="B Nazanin" pitchFamily="2" charset="-78"/>
              </a:rPr>
              <a:t>ندارید</a:t>
            </a:r>
            <a:r>
              <a:rPr lang="ar-SA" dirty="0">
                <a:cs typeface="B Nazanin" pitchFamily="2" charset="-78"/>
              </a:rPr>
              <a:t> چون تا الان </a:t>
            </a:r>
            <a:r>
              <a:rPr lang="ar-SA" b="1" dirty="0">
                <a:solidFill>
                  <a:srgbClr val="FF0000"/>
                </a:solidFill>
                <a:cs typeface="B Nazanin" pitchFamily="2" charset="-78"/>
              </a:rPr>
              <a:t>روند درسی </a:t>
            </a:r>
            <a:r>
              <a:rPr lang="fa-IR" b="1" dirty="0">
                <a:solidFill>
                  <a:srgbClr val="FF0000"/>
                </a:solidFill>
                <a:cs typeface="B Nazanin" pitchFamily="2" charset="-78"/>
              </a:rPr>
              <a:t>او</a:t>
            </a:r>
            <a:r>
              <a:rPr lang="ar-SA" b="1" dirty="0">
                <a:solidFill>
                  <a:srgbClr val="FF0000"/>
                </a:solidFill>
                <a:cs typeface="B Nazanin" pitchFamily="2" charset="-78"/>
              </a:rPr>
              <a:t>خیلی </a:t>
            </a:r>
            <a:r>
              <a:rPr lang="ar-SA" dirty="0">
                <a:cs typeface="B Nazanin" pitchFamily="2" charset="-78"/>
              </a:rPr>
              <a:t>خوب بود      </a:t>
            </a:r>
            <a:endParaRPr lang="en-US" dirty="0">
              <a:cs typeface="B Nazanin" pitchFamily="2" charset="-78"/>
            </a:endParaRPr>
          </a:p>
          <a:p>
            <a:pPr algn="just">
              <a:lnSpc>
                <a:spcPct val="150000"/>
              </a:lnSpc>
            </a:pPr>
            <a:endParaRPr lang="fa-IR"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7715200" cy="720080"/>
          </a:xfrm>
        </p:spPr>
        <p:txBody>
          <a:bodyPr>
            <a:normAutofit fontScale="90000"/>
          </a:bodyPr>
          <a:lstStyle/>
          <a:p>
            <a:pPr algn="ctr"/>
            <a:r>
              <a:rPr lang="ar-SA" sz="3200" b="1" dirty="0">
                <a:cs typeface="B Nazanin" pitchFamily="2" charset="-78"/>
              </a:rPr>
              <a:t>نکات موجود در دیالوگ فوق </a:t>
            </a:r>
            <a:r>
              <a:rPr lang="fa-IR" sz="3200" b="1" dirty="0">
                <a:cs typeface="B Nazanin" pitchFamily="2" charset="-78"/>
              </a:rPr>
              <a:t>:</a:t>
            </a:r>
            <a:br>
              <a:rPr lang="fa-IR" sz="3200" b="1" dirty="0">
                <a:cs typeface="B Nazanin" pitchFamily="2" charset="-78"/>
              </a:rPr>
            </a:br>
            <a:endParaRPr lang="fa-IR" b="1" dirty="0"/>
          </a:p>
        </p:txBody>
      </p:sp>
      <p:sp>
        <p:nvSpPr>
          <p:cNvPr id="3" name="Content Placeholder 2"/>
          <p:cNvSpPr>
            <a:spLocks noGrp="1"/>
          </p:cNvSpPr>
          <p:nvPr>
            <p:ph sz="quarter" idx="1"/>
          </p:nvPr>
        </p:nvSpPr>
        <p:spPr>
          <a:xfrm>
            <a:off x="395536" y="1484784"/>
            <a:ext cx="8136904" cy="5184576"/>
          </a:xfrm>
        </p:spPr>
        <p:txBody>
          <a:bodyPr>
            <a:normAutofit fontScale="85000" lnSpcReduction="10000"/>
          </a:bodyPr>
          <a:lstStyle/>
          <a:p>
            <a:pPr algn="just">
              <a:lnSpc>
                <a:spcPct val="150000"/>
              </a:lnSpc>
            </a:pPr>
            <a:r>
              <a:rPr lang="fa-IR" sz="2000" b="1" dirty="0">
                <a:cs typeface="B Nazanin" pitchFamily="2" charset="-78"/>
              </a:rPr>
              <a:t>1-</a:t>
            </a:r>
            <a:r>
              <a:rPr lang="ar-SA" sz="2000" b="1" dirty="0">
                <a:cs typeface="B Nazanin" pitchFamily="2" charset="-78"/>
              </a:rPr>
              <a:t> اینجا نمی‌گویم چرا </a:t>
            </a:r>
            <a:r>
              <a:rPr lang="ar-SA" sz="2000" b="1" dirty="0">
                <a:solidFill>
                  <a:srgbClr val="FF0000"/>
                </a:solidFill>
                <a:cs typeface="B Nazanin" pitchFamily="2" charset="-78"/>
              </a:rPr>
              <a:t>می خواهی</a:t>
            </a:r>
            <a:r>
              <a:rPr lang="fa-IR" sz="2000" b="1" dirty="0">
                <a:solidFill>
                  <a:srgbClr val="FF0000"/>
                </a:solidFill>
                <a:cs typeface="B Nazanin" pitchFamily="2" charset="-78"/>
              </a:rPr>
              <a:t>د</a:t>
            </a:r>
            <a:r>
              <a:rPr lang="ar-SA" sz="2000" b="1" dirty="0">
                <a:solidFill>
                  <a:srgbClr val="FF0000"/>
                </a:solidFill>
                <a:cs typeface="B Nazanin" pitchFamily="2" charset="-78"/>
              </a:rPr>
              <a:t> </a:t>
            </a:r>
            <a:r>
              <a:rPr lang="ar-SA" sz="2000" b="1" u="sng" dirty="0">
                <a:solidFill>
                  <a:srgbClr val="FF0000"/>
                </a:solidFill>
                <a:cs typeface="B Nazanin" pitchFamily="2" charset="-78"/>
              </a:rPr>
              <a:t>خودت را بکشی</a:t>
            </a:r>
            <a:endParaRPr lang="fa-IR" sz="2000" b="1" u="sng" dirty="0">
              <a:solidFill>
                <a:srgbClr val="FF0000"/>
              </a:solidFill>
              <a:cs typeface="B Nazanin" pitchFamily="2" charset="-78"/>
            </a:endParaRPr>
          </a:p>
          <a:p>
            <a:pPr algn="just">
              <a:lnSpc>
                <a:spcPct val="150000"/>
              </a:lnSpc>
            </a:pPr>
            <a:r>
              <a:rPr lang="ar-SA" sz="2000" b="1" dirty="0">
                <a:solidFill>
                  <a:srgbClr val="FF0000"/>
                </a:solidFill>
                <a:cs typeface="B Nazanin" pitchFamily="2" charset="-78"/>
              </a:rPr>
              <a:t> </a:t>
            </a:r>
            <a:r>
              <a:rPr lang="ar-SA" sz="2000" b="1" dirty="0">
                <a:cs typeface="B Nazanin" pitchFamily="2" charset="-78"/>
              </a:rPr>
              <a:t>یا نمی گوییم </a:t>
            </a:r>
            <a:r>
              <a:rPr lang="ar-SA" sz="2000" b="1" dirty="0">
                <a:solidFill>
                  <a:srgbClr val="FF0000"/>
                </a:solidFill>
                <a:cs typeface="B Nazanin" pitchFamily="2" charset="-78"/>
              </a:rPr>
              <a:t>دلیل ندار</a:t>
            </a:r>
            <a:r>
              <a:rPr lang="fa-IR" sz="2000" b="1" dirty="0">
                <a:solidFill>
                  <a:srgbClr val="FF0000"/>
                </a:solidFill>
                <a:cs typeface="B Nazanin" pitchFamily="2" charset="-78"/>
              </a:rPr>
              <a:t>د</a:t>
            </a:r>
            <a:r>
              <a:rPr lang="ar-SA" sz="2000" b="1" dirty="0">
                <a:solidFill>
                  <a:srgbClr val="FF0000"/>
                </a:solidFill>
                <a:cs typeface="B Nazanin" pitchFamily="2" charset="-78"/>
              </a:rPr>
              <a:t> خودکشی کنی </a:t>
            </a:r>
            <a:r>
              <a:rPr lang="ar-SA" sz="2000" b="1" dirty="0">
                <a:cs typeface="B Nazanin" pitchFamily="2" charset="-78"/>
              </a:rPr>
              <a:t>آنها می خواه</a:t>
            </a:r>
            <a:r>
              <a:rPr lang="fa-IR" sz="2000" b="1" dirty="0">
                <a:cs typeface="B Nazanin" pitchFamily="2" charset="-78"/>
              </a:rPr>
              <a:t>ن</a:t>
            </a:r>
            <a:r>
              <a:rPr lang="ar-SA" sz="2000" b="1" dirty="0">
                <a:cs typeface="B Nazanin" pitchFamily="2" charset="-78"/>
              </a:rPr>
              <a:t>د </a:t>
            </a:r>
            <a:r>
              <a:rPr lang="fa-IR" sz="2000" b="1" dirty="0">
                <a:cs typeface="B Nazanin" pitchFamily="2" charset="-78"/>
              </a:rPr>
              <a:t>طلاق بگیرند</a:t>
            </a:r>
          </a:p>
          <a:p>
            <a:pPr algn="just">
              <a:lnSpc>
                <a:spcPct val="150000"/>
              </a:lnSpc>
            </a:pPr>
            <a:r>
              <a:rPr lang="fa-IR" sz="2000" b="1" dirty="0">
                <a:cs typeface="B Nazanin" pitchFamily="2" charset="-78"/>
              </a:rPr>
              <a:t>2-</a:t>
            </a:r>
            <a:r>
              <a:rPr lang="ar-SA" sz="2000" b="1" dirty="0">
                <a:cs typeface="B Nazanin" pitchFamily="2" charset="-78"/>
              </a:rPr>
              <a:t>نمی گوییم خودکشی که </a:t>
            </a:r>
            <a:r>
              <a:rPr lang="ar-SA" sz="2000" b="1" dirty="0">
                <a:solidFill>
                  <a:srgbClr val="FF0000"/>
                </a:solidFill>
                <a:cs typeface="B Nazanin" pitchFamily="2" charset="-78"/>
              </a:rPr>
              <a:t>مشکلت رو حل نمی کنه </a:t>
            </a:r>
            <a:endParaRPr lang="fa-IR" sz="2000" b="1" dirty="0">
              <a:solidFill>
                <a:srgbClr val="FF0000"/>
              </a:solidFill>
              <a:cs typeface="B Nazanin" pitchFamily="2" charset="-78"/>
            </a:endParaRPr>
          </a:p>
          <a:p>
            <a:pPr algn="just">
              <a:lnSpc>
                <a:spcPct val="150000"/>
              </a:lnSpc>
            </a:pPr>
            <a:r>
              <a:rPr lang="fa-IR" sz="2000" b="1" dirty="0">
                <a:solidFill>
                  <a:srgbClr val="FF0000"/>
                </a:solidFill>
                <a:cs typeface="B Nazanin" pitchFamily="2" charset="-78"/>
              </a:rPr>
              <a:t>پس چه بگوییم :</a:t>
            </a:r>
          </a:p>
          <a:p>
            <a:pPr algn="just">
              <a:lnSpc>
                <a:spcPct val="150000"/>
              </a:lnSpc>
            </a:pPr>
            <a:r>
              <a:rPr lang="ar-SA" sz="2000" b="1" dirty="0">
                <a:cs typeface="B Nazanin" pitchFamily="2" charset="-78"/>
              </a:rPr>
              <a:t>به جای اینکه </a:t>
            </a:r>
            <a:r>
              <a:rPr lang="fa-IR" sz="2000" b="1" dirty="0">
                <a:cs typeface="B Nazanin" pitchFamily="2" charset="-78"/>
              </a:rPr>
              <a:t> گفتن </a:t>
            </a:r>
            <a:r>
              <a:rPr lang="ar-SA" sz="2000" b="1" dirty="0">
                <a:cs typeface="B Nazanin" pitchFamily="2" charset="-78"/>
              </a:rPr>
              <a:t>دو جمله بالا </a:t>
            </a:r>
            <a:r>
              <a:rPr lang="fa-IR" sz="2000" b="1" dirty="0">
                <a:cs typeface="B Nazanin" pitchFamily="2" charset="-78"/>
              </a:rPr>
              <a:t> یا چالش </a:t>
            </a:r>
            <a:r>
              <a:rPr lang="ar-SA" sz="2000" b="1" dirty="0">
                <a:cs typeface="B Nazanin" pitchFamily="2" charset="-78"/>
              </a:rPr>
              <a:t>رفتار پرخطر </a:t>
            </a:r>
            <a:r>
              <a:rPr lang="fa-IR" sz="2000" b="1" dirty="0">
                <a:cs typeface="B Nazanin" pitchFamily="2" charset="-78"/>
              </a:rPr>
              <a:t> یا چالش بافرد یا  </a:t>
            </a:r>
            <a:r>
              <a:rPr lang="ar-SA" sz="2000" b="1" dirty="0">
                <a:cs typeface="B Nazanin" pitchFamily="2" charset="-78"/>
              </a:rPr>
              <a:t>نوجوان </a:t>
            </a:r>
            <a:r>
              <a:rPr lang="fa-IR" sz="2000" b="1" dirty="0">
                <a:cs typeface="B Nazanin" pitchFamily="2" charset="-78"/>
              </a:rPr>
              <a:t>، </a:t>
            </a:r>
            <a:r>
              <a:rPr lang="ar-SA" sz="2000" b="1" dirty="0">
                <a:solidFill>
                  <a:srgbClr val="FF0000"/>
                </a:solidFill>
                <a:cs typeface="B Nazanin" pitchFamily="2" charset="-78"/>
              </a:rPr>
              <a:t>کمک کنید </a:t>
            </a:r>
            <a:r>
              <a:rPr lang="fa-IR" sz="2000" b="1" dirty="0">
                <a:solidFill>
                  <a:srgbClr val="FF0000"/>
                </a:solidFill>
                <a:cs typeface="B Nazanin" pitchFamily="2" charset="-78"/>
              </a:rPr>
              <a:t>:</a:t>
            </a:r>
          </a:p>
          <a:p>
            <a:pPr algn="just">
              <a:lnSpc>
                <a:spcPct val="150000"/>
              </a:lnSpc>
            </a:pPr>
            <a:r>
              <a:rPr lang="ar-SA" sz="2000" b="1" dirty="0">
                <a:cs typeface="B Nazanin" pitchFamily="2" charset="-78"/>
              </a:rPr>
              <a:t>نوجوان به جای را</a:t>
            </a:r>
            <a:r>
              <a:rPr lang="fa-IR" sz="2000" b="1" dirty="0">
                <a:cs typeface="B Nazanin" pitchFamily="2" charset="-78"/>
              </a:rPr>
              <a:t>ه</a:t>
            </a:r>
            <a:r>
              <a:rPr lang="ar-SA" sz="2000" b="1" dirty="0">
                <a:cs typeface="B Nazanin" pitchFamily="2" charset="-78"/>
              </a:rPr>
              <a:t> کار </a:t>
            </a:r>
            <a:r>
              <a:rPr lang="fa-IR" sz="2000" b="1" u="sng" dirty="0">
                <a:solidFill>
                  <a:srgbClr val="FF0000"/>
                </a:solidFill>
                <a:cs typeface="B Nazanin" pitchFamily="2" charset="-78"/>
              </a:rPr>
              <a:t>ناکارامد </a:t>
            </a:r>
            <a:r>
              <a:rPr lang="ar-SA" sz="2000" b="1" u="sng" dirty="0">
                <a:solidFill>
                  <a:srgbClr val="FF0000"/>
                </a:solidFill>
                <a:cs typeface="B Nazanin" pitchFamily="2" charset="-78"/>
              </a:rPr>
              <a:t>به راهکارهای دیگر </a:t>
            </a:r>
            <a:r>
              <a:rPr lang="ar-SA" sz="2000" b="1" dirty="0">
                <a:cs typeface="B Nazanin" pitchFamily="2" charset="-78"/>
              </a:rPr>
              <a:t>فکر کند</a:t>
            </a:r>
            <a:endParaRPr lang="fa-IR" sz="2000" b="1" dirty="0">
              <a:cs typeface="B Nazanin" pitchFamily="2" charset="-78"/>
            </a:endParaRPr>
          </a:p>
          <a:p>
            <a:pPr algn="just">
              <a:lnSpc>
                <a:spcPct val="150000"/>
              </a:lnSpc>
            </a:pPr>
            <a:r>
              <a:rPr lang="ar-SA" sz="2000" b="1" dirty="0">
                <a:cs typeface="B Nazanin" pitchFamily="2" charset="-78"/>
              </a:rPr>
              <a:t> این کار را در فضایی از </a:t>
            </a:r>
            <a:r>
              <a:rPr lang="fa-IR" sz="2000" b="1" dirty="0">
                <a:cs typeface="B Nazanin" pitchFamily="2" charset="-78"/>
              </a:rPr>
              <a:t>:</a:t>
            </a:r>
          </a:p>
          <a:p>
            <a:pPr algn="just">
              <a:lnSpc>
                <a:spcPct val="150000"/>
              </a:lnSpc>
            </a:pPr>
            <a:r>
              <a:rPr lang="ar-SA" sz="2000" b="1" dirty="0">
                <a:solidFill>
                  <a:srgbClr val="FF0000"/>
                </a:solidFill>
                <a:cs typeface="B Nazanin" pitchFamily="2" charset="-78"/>
              </a:rPr>
              <a:t>همدلی </a:t>
            </a:r>
            <a:endParaRPr lang="fa-IR" sz="2000" b="1" dirty="0">
              <a:solidFill>
                <a:srgbClr val="FF0000"/>
              </a:solidFill>
              <a:cs typeface="B Nazanin" pitchFamily="2" charset="-78"/>
            </a:endParaRPr>
          </a:p>
          <a:p>
            <a:pPr algn="just">
              <a:lnSpc>
                <a:spcPct val="150000"/>
              </a:lnSpc>
            </a:pPr>
            <a:r>
              <a:rPr lang="ar-SA" sz="2000" b="1" dirty="0">
                <a:solidFill>
                  <a:srgbClr val="FF0000"/>
                </a:solidFill>
                <a:cs typeface="B Nazanin" pitchFamily="2" charset="-78"/>
              </a:rPr>
              <a:t>در فضای </a:t>
            </a:r>
            <a:r>
              <a:rPr lang="fa-IR" sz="2000" b="1" dirty="0">
                <a:solidFill>
                  <a:srgbClr val="FF0000"/>
                </a:solidFill>
                <a:cs typeface="B Nazanin" pitchFamily="2" charset="-78"/>
              </a:rPr>
              <a:t> </a:t>
            </a:r>
            <a:r>
              <a:rPr lang="ar-SA" sz="2000" b="1" dirty="0">
                <a:solidFill>
                  <a:srgbClr val="FF0000"/>
                </a:solidFill>
                <a:cs typeface="B Nazanin" pitchFamily="2" charset="-78"/>
              </a:rPr>
              <a:t> گوش دادن </a:t>
            </a:r>
            <a:endParaRPr lang="fa-IR" sz="2000" b="1" dirty="0">
              <a:solidFill>
                <a:srgbClr val="FF0000"/>
              </a:solidFill>
              <a:cs typeface="B Nazanin" pitchFamily="2" charset="-78"/>
            </a:endParaRPr>
          </a:p>
          <a:p>
            <a:pPr algn="just">
              <a:lnSpc>
                <a:spcPct val="150000"/>
              </a:lnSpc>
            </a:pPr>
            <a:r>
              <a:rPr lang="ar-SA" sz="2000" b="1" dirty="0">
                <a:solidFill>
                  <a:srgbClr val="FF0000"/>
                </a:solidFill>
                <a:cs typeface="B Nazanin" pitchFamily="2" charset="-78"/>
              </a:rPr>
              <a:t>در فضای انعکاس </a:t>
            </a:r>
            <a:r>
              <a:rPr lang="ar-SA" sz="2000" b="1" dirty="0">
                <a:cs typeface="B Nazanin" pitchFamily="2" charset="-78"/>
              </a:rPr>
              <a:t>احساسات</a:t>
            </a:r>
            <a:endParaRPr lang="fa-IR" sz="2000" b="1" dirty="0">
              <a:cs typeface="B Nazanin" pitchFamily="2" charset="-78"/>
            </a:endParaRPr>
          </a:p>
          <a:p>
            <a:pPr algn="just">
              <a:lnSpc>
                <a:spcPct val="150000"/>
              </a:lnSpc>
            </a:pPr>
            <a:r>
              <a:rPr lang="ar-SA" sz="2000" b="1" dirty="0">
                <a:cs typeface="B Nazanin" pitchFamily="2" charset="-78"/>
              </a:rPr>
              <a:t> در فضای </a:t>
            </a:r>
            <a:r>
              <a:rPr lang="ar-SA" sz="2000" b="1" u="sng" dirty="0">
                <a:cs typeface="B Nazanin" pitchFamily="2" charset="-78"/>
              </a:rPr>
              <a:t>ارتباط درمانی </a:t>
            </a:r>
            <a:r>
              <a:rPr lang="ar-SA" sz="2000" b="1" dirty="0">
                <a:cs typeface="B Nazanin" pitchFamily="2" charset="-78"/>
              </a:rPr>
              <a:t>که با او برقرار می</a:t>
            </a:r>
            <a:r>
              <a:rPr lang="fa-IR" sz="2000" b="1" dirty="0">
                <a:cs typeface="B Nazanin" pitchFamily="2" charset="-78"/>
              </a:rPr>
              <a:t> </a:t>
            </a:r>
            <a:r>
              <a:rPr lang="ar-SA" sz="2000" b="1" dirty="0">
                <a:cs typeface="B Nazanin" pitchFamily="2" charset="-78"/>
              </a:rPr>
              <a:t>کنیم </a:t>
            </a:r>
            <a:r>
              <a:rPr lang="fa-IR" sz="2000" b="1" dirty="0">
                <a:cs typeface="B Nazanin" pitchFamily="2" charset="-78"/>
              </a:rPr>
              <a:t> کمک می کنید به راهکار دیگری بیندیشد </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8058"/>
          </a:xfrm>
        </p:spPr>
        <p:txBody>
          <a:bodyPr>
            <a:normAutofit fontScale="90000"/>
          </a:bodyPr>
          <a:lstStyle/>
          <a:p>
            <a:endParaRPr lang="fa-IR" dirty="0"/>
          </a:p>
        </p:txBody>
      </p:sp>
      <p:sp>
        <p:nvSpPr>
          <p:cNvPr id="3" name="Content Placeholder 2"/>
          <p:cNvSpPr>
            <a:spLocks noGrp="1"/>
          </p:cNvSpPr>
          <p:nvPr>
            <p:ph sz="quarter" idx="1"/>
          </p:nvPr>
        </p:nvSpPr>
        <p:spPr>
          <a:xfrm>
            <a:off x="457200" y="836712"/>
            <a:ext cx="8219256" cy="5637240"/>
          </a:xfrm>
        </p:spPr>
        <p:txBody>
          <a:bodyPr>
            <a:normAutofit fontScale="70000" lnSpcReduction="20000"/>
          </a:bodyPr>
          <a:lstStyle/>
          <a:p>
            <a:pPr algn="just">
              <a:lnSpc>
                <a:spcPct val="150000"/>
              </a:lnSpc>
            </a:pPr>
            <a:r>
              <a:rPr lang="ar-SA" dirty="0">
                <a:cs typeface="B Nazanin" panose="00000400000000000000" pitchFamily="2" charset="-78"/>
              </a:rPr>
              <a:t>و تلاش و درسش خوب بود و شما</a:t>
            </a:r>
            <a:r>
              <a:rPr lang="fa-IR" dirty="0">
                <a:cs typeface="B Nazanin" panose="00000400000000000000" pitchFamily="2" charset="-78"/>
              </a:rPr>
              <a:t> </a:t>
            </a:r>
            <a:r>
              <a:rPr lang="ar-SA" dirty="0">
                <a:solidFill>
                  <a:srgbClr val="FF0000"/>
                </a:solidFill>
                <a:cs typeface="B Nazanin" panose="00000400000000000000" pitchFamily="2" charset="-78"/>
              </a:rPr>
              <a:t>شواهد و مدارکی </a:t>
            </a:r>
            <a:r>
              <a:rPr lang="ar-SA" dirty="0">
                <a:cs typeface="B Nazanin" panose="00000400000000000000" pitchFamily="2" charset="-78"/>
              </a:rPr>
              <a:t>هم ندارید</a:t>
            </a:r>
            <a:r>
              <a:rPr lang="fa-IR" dirty="0">
                <a:cs typeface="B Nazanin" panose="00000400000000000000" pitchFamily="2" charset="-78"/>
              </a:rPr>
              <a:t>(تکنیک بررسی شواهد)</a:t>
            </a:r>
          </a:p>
          <a:p>
            <a:pPr algn="just">
              <a:lnSpc>
                <a:spcPct val="150000"/>
              </a:lnSpc>
            </a:pPr>
            <a:r>
              <a:rPr lang="ar-SA" dirty="0">
                <a:cs typeface="B Nazanin" panose="00000400000000000000" pitchFamily="2" charset="-78"/>
              </a:rPr>
              <a:t> و این فکر و ایده هم به</a:t>
            </a:r>
            <a:r>
              <a:rPr lang="ar-SA" dirty="0">
                <a:solidFill>
                  <a:srgbClr val="FF0000"/>
                </a:solidFill>
                <a:cs typeface="B Nazanin" panose="00000400000000000000" pitchFamily="2" charset="-78"/>
              </a:rPr>
              <a:t> تو هیچ کمکی </a:t>
            </a:r>
            <a:r>
              <a:rPr lang="ar-SA" dirty="0">
                <a:cs typeface="B Nazanin" panose="00000400000000000000" pitchFamily="2" charset="-78"/>
              </a:rPr>
              <a:t>نکرده غیر از اینکه </a:t>
            </a:r>
            <a:r>
              <a:rPr lang="ar-SA" dirty="0">
                <a:solidFill>
                  <a:srgbClr val="FF0000"/>
                </a:solidFill>
                <a:cs typeface="B Nazanin" panose="00000400000000000000" pitchFamily="2" charset="-78"/>
              </a:rPr>
              <a:t>عصبانی شوی</a:t>
            </a:r>
            <a:r>
              <a:rPr lang="fa-IR" dirty="0">
                <a:solidFill>
                  <a:srgbClr val="FF0000"/>
                </a:solidFill>
                <a:cs typeface="B Nazanin" panose="00000400000000000000" pitchFamily="2" charset="-78"/>
              </a:rPr>
              <a:t> </a:t>
            </a:r>
            <a:r>
              <a:rPr lang="ar-SA" dirty="0">
                <a:solidFill>
                  <a:srgbClr val="FF0000"/>
                </a:solidFill>
                <a:cs typeface="B Nazanin" panose="00000400000000000000" pitchFamily="2" charset="-78"/>
              </a:rPr>
              <a:t> ناراحت شوی </a:t>
            </a:r>
            <a:r>
              <a:rPr lang="ar-SA" dirty="0">
                <a:cs typeface="B Nazanin" panose="00000400000000000000" pitchFamily="2" charset="-78"/>
              </a:rPr>
              <a:t>حتی به فرزندت گیر بدهید</a:t>
            </a:r>
            <a:r>
              <a:rPr lang="fa-IR" dirty="0">
                <a:cs typeface="B Nazanin" panose="00000400000000000000" pitchFamily="2" charset="-78"/>
              </a:rPr>
              <a:t>(تکنیک مزایا ومعایب )</a:t>
            </a:r>
          </a:p>
          <a:p>
            <a:pPr algn="just">
              <a:lnSpc>
                <a:spcPct val="150000"/>
              </a:lnSpc>
            </a:pPr>
            <a:r>
              <a:rPr lang="ar-SA" dirty="0">
                <a:cs typeface="B Nazanin" panose="00000400000000000000" pitchFamily="2" charset="-78"/>
              </a:rPr>
              <a:t> از آنطرف بخشی از احتمالات ا</a:t>
            </a:r>
            <a:r>
              <a:rPr lang="fa-IR" dirty="0">
                <a:cs typeface="B Nazanin" panose="00000400000000000000" pitchFamily="2" charset="-78"/>
              </a:rPr>
              <a:t>ست</a:t>
            </a:r>
            <a:r>
              <a:rPr lang="ar-SA" dirty="0">
                <a:cs typeface="B Nazanin" panose="00000400000000000000" pitchFamily="2" charset="-78"/>
              </a:rPr>
              <a:t> که رخ دهد و </a:t>
            </a:r>
            <a:r>
              <a:rPr lang="ar-SA" dirty="0">
                <a:solidFill>
                  <a:srgbClr val="FF0000"/>
                </a:solidFill>
                <a:cs typeface="B Nazanin" panose="00000400000000000000" pitchFamily="2" charset="-78"/>
              </a:rPr>
              <a:t>احتمال بالایی </a:t>
            </a:r>
            <a:r>
              <a:rPr lang="ar-SA" dirty="0">
                <a:cs typeface="B Nazanin" panose="00000400000000000000" pitchFamily="2" charset="-78"/>
              </a:rPr>
              <a:t>نیست که مشکلی برای او پیش بیاید و حتی اگر هم پیش بیاید فاجعه‌ای در راه نیست</a:t>
            </a:r>
            <a:endParaRPr lang="fa-IR" dirty="0">
              <a:cs typeface="B Nazanin" panose="00000400000000000000" pitchFamily="2" charset="-78"/>
            </a:endParaRPr>
          </a:p>
          <a:p>
            <a:pPr algn="just">
              <a:lnSpc>
                <a:spcPct val="150000"/>
              </a:lnSpc>
            </a:pPr>
            <a:r>
              <a:rPr lang="ar-SA" dirty="0">
                <a:cs typeface="B Nazanin" panose="00000400000000000000" pitchFamily="2" charset="-78"/>
              </a:rPr>
              <a:t> نهایتاً از </a:t>
            </a:r>
            <a:r>
              <a:rPr lang="fa-IR" dirty="0">
                <a:cs typeface="B Nazanin" panose="00000400000000000000" pitchFamily="2" charset="-78"/>
              </a:rPr>
              <a:t>طریق </a:t>
            </a:r>
            <a:r>
              <a:rPr lang="ar-SA" dirty="0">
                <a:cs typeface="B Nazanin" panose="00000400000000000000" pitchFamily="2" charset="-78"/>
              </a:rPr>
              <a:t>درس   میتونه موفق باشد یا گیر دادن می‌خواهم از خودتون کمک بگیرم </a:t>
            </a:r>
            <a:endParaRPr lang="fa-IR" dirty="0">
              <a:cs typeface="B Nazanin" panose="00000400000000000000" pitchFamily="2" charset="-78"/>
            </a:endParaRPr>
          </a:p>
          <a:p>
            <a:pPr algn="just">
              <a:lnSpc>
                <a:spcPct val="150000"/>
              </a:lnSpc>
            </a:pPr>
            <a:r>
              <a:rPr lang="ar-SA" dirty="0">
                <a:cs typeface="B Nazanin" panose="00000400000000000000" pitchFamily="2" charset="-78"/>
              </a:rPr>
              <a:t>منظورم این است که </a:t>
            </a:r>
            <a:r>
              <a:rPr lang="ar-SA" dirty="0">
                <a:solidFill>
                  <a:srgbClr val="FF0000"/>
                </a:solidFill>
                <a:cs typeface="B Nazanin" panose="00000400000000000000" pitchFamily="2" charset="-78"/>
              </a:rPr>
              <a:t>ایده و فکر شما داره </a:t>
            </a:r>
            <a:r>
              <a:rPr lang="ar-SA" dirty="0">
                <a:cs typeface="B Nazanin" panose="00000400000000000000" pitchFamily="2" charset="-78"/>
              </a:rPr>
              <a:t>شما را نگر</a:t>
            </a:r>
            <a:r>
              <a:rPr lang="ar-SA" b="1" u="sng" dirty="0">
                <a:cs typeface="B Nazanin" panose="00000400000000000000" pitchFamily="2" charset="-78"/>
              </a:rPr>
              <a:t>ان و مضطرب </a:t>
            </a:r>
            <a:r>
              <a:rPr lang="ar-SA" dirty="0">
                <a:cs typeface="B Nazanin" panose="00000400000000000000" pitchFamily="2" charset="-78"/>
              </a:rPr>
              <a:t>می کند </a:t>
            </a:r>
            <a:endParaRPr lang="fa-IR" dirty="0">
              <a:cs typeface="B Nazanin" panose="00000400000000000000" pitchFamily="2" charset="-78"/>
            </a:endParaRPr>
          </a:p>
          <a:p>
            <a:pPr algn="just">
              <a:lnSpc>
                <a:spcPct val="150000"/>
              </a:lnSpc>
            </a:pPr>
            <a:r>
              <a:rPr lang="ar-SA" dirty="0">
                <a:cs typeface="B Nazanin" panose="00000400000000000000" pitchFamily="2" charset="-78"/>
              </a:rPr>
              <a:t>و مرتب </a:t>
            </a:r>
            <a:r>
              <a:rPr lang="ar-SA" b="1" u="sng" dirty="0">
                <a:cs typeface="B Nazanin" panose="00000400000000000000" pitchFamily="2" charset="-78"/>
              </a:rPr>
              <a:t>به او گیر </a:t>
            </a:r>
            <a:r>
              <a:rPr lang="ar-SA" dirty="0">
                <a:cs typeface="B Nazanin" panose="00000400000000000000" pitchFamily="2" charset="-78"/>
              </a:rPr>
              <a:t>می دهید </a:t>
            </a:r>
            <a:endParaRPr lang="fa-IR" dirty="0">
              <a:cs typeface="B Nazanin" panose="00000400000000000000" pitchFamily="2" charset="-78"/>
            </a:endParaRPr>
          </a:p>
          <a:p>
            <a:pPr algn="just">
              <a:lnSpc>
                <a:spcPct val="150000"/>
              </a:lnSpc>
            </a:pPr>
            <a:r>
              <a:rPr lang="ar-SA" dirty="0">
                <a:cs typeface="B Nazanin" panose="00000400000000000000" pitchFamily="2" charset="-78"/>
              </a:rPr>
              <a:t>و تذکر می دهید </a:t>
            </a:r>
            <a:r>
              <a:rPr lang="ar-SA" b="1" u="sng" dirty="0">
                <a:cs typeface="B Nazanin" panose="00000400000000000000" pitchFamily="2" charset="-78"/>
              </a:rPr>
              <a:t>آینده تو خراب می‌شود و این رفتارها بابت فکری </a:t>
            </a:r>
            <a:r>
              <a:rPr lang="ar-SA" dirty="0">
                <a:cs typeface="B Nazanin" panose="00000400000000000000" pitchFamily="2" charset="-78"/>
              </a:rPr>
              <a:t>است که اگر درس نخواند زندگی اش</a:t>
            </a:r>
            <a:r>
              <a:rPr lang="fa-IR" dirty="0">
                <a:cs typeface="B Nazanin" panose="00000400000000000000" pitchFamily="2" charset="-78"/>
              </a:rPr>
              <a:t> </a:t>
            </a:r>
            <a:r>
              <a:rPr lang="ar-SA" dirty="0">
                <a:cs typeface="B Nazanin" panose="00000400000000000000" pitchFamily="2" charset="-78"/>
              </a:rPr>
              <a:t>تباه </a:t>
            </a:r>
            <a:r>
              <a:rPr lang="fa-IR" dirty="0">
                <a:cs typeface="B Nazanin" panose="00000400000000000000" pitchFamily="2" charset="-78"/>
              </a:rPr>
              <a:t> </a:t>
            </a:r>
            <a:r>
              <a:rPr lang="ar-SA" dirty="0">
                <a:cs typeface="B Nazanin" panose="00000400000000000000" pitchFamily="2" charset="-78"/>
              </a:rPr>
              <a:t>می شود مثل پسر عمویش که درس نخوانده و </a:t>
            </a:r>
            <a:r>
              <a:rPr lang="fa-IR" dirty="0">
                <a:cs typeface="B Nazanin" panose="00000400000000000000" pitchFamily="2" charset="-78"/>
              </a:rPr>
              <a:t>موفق </a:t>
            </a:r>
            <a:r>
              <a:rPr lang="ar-SA" dirty="0">
                <a:cs typeface="B Nazanin" panose="00000400000000000000" pitchFamily="2" charset="-78"/>
              </a:rPr>
              <a:t> </a:t>
            </a:r>
            <a:r>
              <a:rPr lang="fa-IR" dirty="0">
                <a:cs typeface="B Nazanin" panose="00000400000000000000" pitchFamily="2" charset="-78"/>
              </a:rPr>
              <a:t>ن</a:t>
            </a:r>
            <a:r>
              <a:rPr lang="ar-SA" dirty="0">
                <a:cs typeface="B Nazanin" panose="00000400000000000000" pitchFamily="2" charset="-78"/>
              </a:rPr>
              <a:t>شده </a:t>
            </a:r>
            <a:endParaRPr lang="fa-IR" dirty="0">
              <a:cs typeface="B Nazanin" panose="00000400000000000000" pitchFamily="2" charset="-78"/>
            </a:endParaRPr>
          </a:p>
          <a:p>
            <a:pPr algn="just">
              <a:lnSpc>
                <a:spcPct val="150000"/>
              </a:lnSpc>
            </a:pPr>
            <a:r>
              <a:rPr lang="ar-SA" dirty="0">
                <a:cs typeface="B Nazanin" panose="00000400000000000000" pitchFamily="2" charset="-78"/>
              </a:rPr>
              <a:t>این فکر خیلی درست نیست فکری که می تواند به </a:t>
            </a:r>
            <a:r>
              <a:rPr lang="ar-SA" b="1" u="sng" dirty="0">
                <a:cs typeface="B Nazanin" panose="00000400000000000000" pitchFamily="2" charset="-78"/>
              </a:rPr>
              <a:t>شما کمک کند و تو حرف های خودتون هم بود </a:t>
            </a:r>
            <a:r>
              <a:rPr lang="ar-SA" dirty="0">
                <a:cs typeface="B Nazanin" panose="00000400000000000000" pitchFamily="2" charset="-78"/>
              </a:rPr>
              <a:t>پسرم درس میخونه </a:t>
            </a:r>
            <a:r>
              <a:rPr lang="ar-SA" dirty="0">
                <a:solidFill>
                  <a:srgbClr val="FF0000"/>
                </a:solidFill>
                <a:cs typeface="B Nazanin" panose="00000400000000000000" pitchFamily="2" charset="-78"/>
              </a:rPr>
              <a:t>احتمالاً درسش هم خواهد خواند </a:t>
            </a:r>
            <a:r>
              <a:rPr lang="ar-SA" dirty="0">
                <a:cs typeface="B Nazanin" panose="00000400000000000000" pitchFamily="2" charset="-78"/>
              </a:rPr>
              <a:t>درس بخواند </a:t>
            </a:r>
            <a:r>
              <a:rPr lang="ar-SA" dirty="0">
                <a:solidFill>
                  <a:srgbClr val="FF0000"/>
                </a:solidFill>
                <a:cs typeface="B Nazanin" panose="00000400000000000000" pitchFamily="2" charset="-78"/>
              </a:rPr>
              <a:t>مسیر زندگی</a:t>
            </a:r>
            <a:r>
              <a:rPr lang="fa-IR" dirty="0">
                <a:solidFill>
                  <a:srgbClr val="FF0000"/>
                </a:solidFill>
                <a:cs typeface="B Nazanin" panose="00000400000000000000" pitchFamily="2" charset="-78"/>
              </a:rPr>
              <a:t> اش</a:t>
            </a:r>
            <a:r>
              <a:rPr lang="ar-SA" dirty="0">
                <a:solidFill>
                  <a:srgbClr val="FF0000"/>
                </a:solidFill>
                <a:cs typeface="B Nazanin" panose="00000400000000000000" pitchFamily="2" charset="-78"/>
              </a:rPr>
              <a:t> هموارتر </a:t>
            </a:r>
            <a:r>
              <a:rPr lang="ar-SA" dirty="0">
                <a:cs typeface="B Nazanin" panose="00000400000000000000" pitchFamily="2" charset="-78"/>
              </a:rPr>
              <a:t>می‌شود اما اگر نخواند فاجعه‌ای هم در راه نیست حرف خودتون</a:t>
            </a:r>
            <a:r>
              <a:rPr lang="fa-IR" dirty="0">
                <a:cs typeface="B Nazanin" panose="00000400000000000000" pitchFamily="2" charset="-78"/>
              </a:rPr>
              <a:t> </a:t>
            </a:r>
            <a:r>
              <a:rPr lang="ar-SA" dirty="0">
                <a:cs typeface="B Nazanin" panose="00000400000000000000" pitchFamily="2" charset="-78"/>
              </a:rPr>
              <a:t>بود درست</a:t>
            </a:r>
            <a:endParaRPr lang="fa-IR" dirty="0">
              <a:cs typeface="B Nazanin" panose="00000400000000000000" pitchFamily="2" charset="-78"/>
            </a:endParaRPr>
          </a:p>
          <a:p>
            <a:pPr algn="just">
              <a:lnSpc>
                <a:spcPct val="150000"/>
              </a:lnSpc>
            </a:pPr>
            <a:r>
              <a:rPr lang="fa-IR" dirty="0">
                <a:cs typeface="B Nazanin" panose="00000400000000000000" pitchFamily="2" charset="-78"/>
              </a:rPr>
              <a:t>مراجع : </a:t>
            </a:r>
            <a:r>
              <a:rPr lang="ar-SA" dirty="0">
                <a:cs typeface="B Nazanin" panose="00000400000000000000" pitchFamily="2" charset="-78"/>
              </a:rPr>
              <a:t> بله درسته دکتر</a:t>
            </a:r>
            <a:endParaRPr lang="fa-IR" dirty="0">
              <a:cs typeface="B Nazanin" panose="00000400000000000000" pitchFamily="2" charset="-78"/>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D2AB1-D36A-48E3-B88F-8BD1F6B16CE7}"/>
              </a:ext>
            </a:extLst>
          </p:cNvPr>
          <p:cNvSpPr>
            <a:spLocks noGrp="1"/>
          </p:cNvSpPr>
          <p:nvPr>
            <p:ph type="title"/>
          </p:nvPr>
        </p:nvSpPr>
        <p:spPr>
          <a:xfrm>
            <a:off x="457200" y="274638"/>
            <a:ext cx="7571184" cy="27404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5DDAA42-5C62-4C0A-933B-17F65E072823}"/>
              </a:ext>
            </a:extLst>
          </p:cNvPr>
          <p:cNvSpPr>
            <a:spLocks noGrp="1"/>
          </p:cNvSpPr>
          <p:nvPr>
            <p:ph sz="quarter" idx="1"/>
          </p:nvPr>
        </p:nvSpPr>
        <p:spPr>
          <a:xfrm>
            <a:off x="457200" y="908720"/>
            <a:ext cx="8147248" cy="5565232"/>
          </a:xfrm>
        </p:spPr>
        <p:txBody>
          <a:bodyPr>
            <a:normAutofit fontScale="70000" lnSpcReduction="20000"/>
          </a:bodyPr>
          <a:lstStyle/>
          <a:p>
            <a:pPr algn="just">
              <a:lnSpc>
                <a:spcPct val="150000"/>
              </a:lnSpc>
            </a:pPr>
            <a:r>
              <a:rPr lang="ar-SA" dirty="0">
                <a:cs typeface="B Nazanin" panose="00000400000000000000" pitchFamily="2" charset="-78"/>
              </a:rPr>
              <a:t>روانشناس </a:t>
            </a:r>
            <a:r>
              <a:rPr lang="fa-IR" dirty="0">
                <a:cs typeface="B Nazanin" panose="00000400000000000000" pitchFamily="2" charset="-78"/>
              </a:rPr>
              <a:t>: </a:t>
            </a:r>
            <a:r>
              <a:rPr lang="ar-SA" dirty="0">
                <a:cs typeface="B Nazanin" panose="00000400000000000000" pitchFamily="2" charset="-78"/>
              </a:rPr>
              <a:t>این بهتر به شما کمک می کند </a:t>
            </a:r>
            <a:r>
              <a:rPr lang="ar-SA" dirty="0">
                <a:solidFill>
                  <a:srgbClr val="FF0000"/>
                </a:solidFill>
                <a:cs typeface="B Nazanin" panose="00000400000000000000" pitchFamily="2" charset="-78"/>
              </a:rPr>
              <a:t>و آرامش شما را بیشتر می </a:t>
            </a:r>
            <a:r>
              <a:rPr lang="ar-SA" dirty="0">
                <a:cs typeface="B Nazanin" panose="00000400000000000000" pitchFamily="2" charset="-78"/>
              </a:rPr>
              <a:t>کند یا اولی</a:t>
            </a:r>
            <a:r>
              <a:rPr lang="fa-IR" dirty="0">
                <a:cs typeface="B Nazanin" panose="00000400000000000000" pitchFamily="2" charset="-78"/>
              </a:rPr>
              <a:t> </a:t>
            </a:r>
          </a:p>
          <a:p>
            <a:pPr algn="just">
              <a:lnSpc>
                <a:spcPct val="150000"/>
              </a:lnSpc>
            </a:pPr>
            <a:r>
              <a:rPr lang="ar-SA" dirty="0">
                <a:cs typeface="B Nazanin" panose="00000400000000000000" pitchFamily="2" charset="-78"/>
              </a:rPr>
              <a:t> مراجع</a:t>
            </a:r>
            <a:r>
              <a:rPr lang="fa-IR" dirty="0">
                <a:cs typeface="B Nazanin" panose="00000400000000000000" pitchFamily="2" charset="-78"/>
              </a:rPr>
              <a:t>:</a:t>
            </a:r>
            <a:r>
              <a:rPr lang="ar-SA" dirty="0">
                <a:cs typeface="B Nazanin" panose="00000400000000000000" pitchFamily="2" charset="-78"/>
              </a:rPr>
              <a:t> صددرصد دومی </a:t>
            </a:r>
            <a:endParaRPr lang="fa-IR" dirty="0">
              <a:cs typeface="B Nazanin" panose="00000400000000000000" pitchFamily="2" charset="-78"/>
            </a:endParaRPr>
          </a:p>
          <a:p>
            <a:pPr algn="just">
              <a:lnSpc>
                <a:spcPct val="150000"/>
              </a:lnSpc>
            </a:pPr>
            <a:r>
              <a:rPr lang="ar-SA" dirty="0">
                <a:cs typeface="B Nazanin" panose="00000400000000000000" pitchFamily="2" charset="-78"/>
              </a:rPr>
              <a:t>روانشناس </a:t>
            </a:r>
            <a:r>
              <a:rPr lang="fa-IR" dirty="0">
                <a:cs typeface="B Nazanin" panose="00000400000000000000" pitchFamily="2" charset="-78"/>
              </a:rPr>
              <a:t>: </a:t>
            </a:r>
            <a:r>
              <a:rPr lang="ar-SA" dirty="0">
                <a:cs typeface="B Nazanin" panose="00000400000000000000" pitchFamily="2" charset="-78"/>
              </a:rPr>
              <a:t>من هم دوست دارم فرزند شما درس بخواند بخشی از حرف‌های خود شما درسته اون قسمتی که درست است را نگه دارید مثل از </a:t>
            </a:r>
            <a:r>
              <a:rPr lang="ar-SA" dirty="0">
                <a:solidFill>
                  <a:srgbClr val="FF0000"/>
                </a:solidFill>
                <a:cs typeface="B Nazanin" panose="00000400000000000000" pitchFamily="2" charset="-78"/>
              </a:rPr>
              <a:t>طریق درس خواندن زندگیش هموارتر </a:t>
            </a:r>
            <a:r>
              <a:rPr lang="ar-SA" dirty="0">
                <a:cs typeface="B Nazanin" panose="00000400000000000000" pitchFamily="2" charset="-78"/>
              </a:rPr>
              <a:t>می شود موفق تر می شود سرمایه ندارد اما استعداد دارد از آن </a:t>
            </a:r>
            <a:r>
              <a:rPr lang="ar-SA" dirty="0">
                <a:solidFill>
                  <a:srgbClr val="FF0000"/>
                </a:solidFill>
                <a:cs typeface="B Nazanin" panose="00000400000000000000" pitchFamily="2" charset="-78"/>
              </a:rPr>
              <a:t>طرف داره بدبخت میشه زندگیش </a:t>
            </a:r>
            <a:r>
              <a:rPr lang="fa-IR" dirty="0">
                <a:solidFill>
                  <a:srgbClr val="FF0000"/>
                </a:solidFill>
                <a:cs typeface="B Nazanin" panose="00000400000000000000" pitchFamily="2" charset="-78"/>
              </a:rPr>
              <a:t>تباه </a:t>
            </a:r>
            <a:r>
              <a:rPr lang="ar-SA" dirty="0">
                <a:solidFill>
                  <a:srgbClr val="FF0000"/>
                </a:solidFill>
                <a:cs typeface="B Nazanin" panose="00000400000000000000" pitchFamily="2" charset="-78"/>
              </a:rPr>
              <a:t> میشه </a:t>
            </a:r>
            <a:r>
              <a:rPr lang="ar-SA" dirty="0">
                <a:cs typeface="B Nazanin" panose="00000400000000000000" pitchFamily="2" charset="-78"/>
              </a:rPr>
              <a:t>این دو تای آخری نیست اما اون </a:t>
            </a:r>
            <a:r>
              <a:rPr lang="fa-IR" dirty="0">
                <a:cs typeface="B Nazanin" panose="00000400000000000000" pitchFamily="2" charset="-78"/>
              </a:rPr>
              <a:t> </a:t>
            </a:r>
            <a:r>
              <a:rPr lang="ar-SA" dirty="0">
                <a:cs typeface="B Nazanin" panose="00000400000000000000" pitchFamily="2" charset="-78"/>
              </a:rPr>
              <a:t> اولی رو نگه دارید دوست دارم بچ</a:t>
            </a:r>
            <a:r>
              <a:rPr lang="fa-IR" dirty="0">
                <a:cs typeface="B Nazanin" panose="00000400000000000000" pitchFamily="2" charset="-78"/>
              </a:rPr>
              <a:t>ه ا</a:t>
            </a:r>
            <a:r>
              <a:rPr lang="ar-SA" dirty="0">
                <a:cs typeface="B Nazanin" panose="00000400000000000000" pitchFamily="2" charset="-78"/>
              </a:rPr>
              <a:t>م درس بخواند و احتمالاً از طریق درس خواندن زندگیش هموارتر می‌شود این قسمت را نگه دارید </a:t>
            </a:r>
            <a:r>
              <a:rPr lang="ar-SA" dirty="0">
                <a:solidFill>
                  <a:srgbClr val="FF0000"/>
                </a:solidFill>
                <a:cs typeface="B Nazanin" panose="00000400000000000000" pitchFamily="2" charset="-78"/>
              </a:rPr>
              <a:t>منم باید به او کمک کنم </a:t>
            </a:r>
            <a:r>
              <a:rPr lang="ar-SA" dirty="0">
                <a:cs typeface="B Nazanin" panose="00000400000000000000" pitchFamily="2" charset="-78"/>
              </a:rPr>
              <a:t>ولی به این معنا نیست که </a:t>
            </a:r>
            <a:r>
              <a:rPr lang="ar-SA" dirty="0">
                <a:solidFill>
                  <a:srgbClr val="FF0000"/>
                </a:solidFill>
                <a:cs typeface="B Nazanin" panose="00000400000000000000" pitchFamily="2" charset="-78"/>
              </a:rPr>
              <a:t>اگر درس نخواند حتماً بدبخت می شود </a:t>
            </a:r>
            <a:r>
              <a:rPr lang="ar-SA" dirty="0">
                <a:cs typeface="B Nazanin" panose="00000400000000000000" pitchFamily="2" charset="-78"/>
              </a:rPr>
              <a:t>هنوز هم اتفاق خاصی نیفتاده است فعلاً که همه چیز درست است </a:t>
            </a:r>
            <a:r>
              <a:rPr lang="fa-IR" dirty="0">
                <a:cs typeface="B Nazanin" panose="00000400000000000000" pitchFamily="2" charset="-78"/>
              </a:rPr>
              <a:t>.</a:t>
            </a:r>
          </a:p>
          <a:p>
            <a:pPr algn="just">
              <a:lnSpc>
                <a:spcPct val="150000"/>
              </a:lnSpc>
            </a:pPr>
            <a:r>
              <a:rPr lang="ar-SA" dirty="0">
                <a:cs typeface="B Nazanin" panose="00000400000000000000" pitchFamily="2" charset="-78"/>
              </a:rPr>
              <a:t>اگر این ایده شما باشد اگر دیدید او درس نمی خواند </a:t>
            </a:r>
            <a:r>
              <a:rPr lang="ar-SA" dirty="0">
                <a:solidFill>
                  <a:srgbClr val="FF0000"/>
                </a:solidFill>
                <a:cs typeface="B Nazanin" panose="00000400000000000000" pitchFamily="2" charset="-78"/>
              </a:rPr>
              <a:t>این اندیشه و افکار تون رو اول درست </a:t>
            </a:r>
            <a:r>
              <a:rPr lang="ar-SA" dirty="0">
                <a:cs typeface="B Nazanin" panose="00000400000000000000" pitchFamily="2" charset="-78"/>
              </a:rPr>
              <a:t>کنید بعد با او رفتار کنید قرار نیست زندگی </a:t>
            </a:r>
            <a:r>
              <a:rPr lang="ar-SA" dirty="0">
                <a:solidFill>
                  <a:srgbClr val="FF0000"/>
                </a:solidFill>
                <a:cs typeface="B Nazanin" panose="00000400000000000000" pitchFamily="2" charset="-78"/>
              </a:rPr>
              <a:t>پسر </a:t>
            </a:r>
            <a:r>
              <a:rPr lang="fa-IR" dirty="0">
                <a:solidFill>
                  <a:srgbClr val="FF0000"/>
                </a:solidFill>
                <a:cs typeface="B Nazanin" panose="00000400000000000000" pitchFamily="2" charset="-78"/>
              </a:rPr>
              <a:t> </a:t>
            </a:r>
            <a:r>
              <a:rPr lang="ar-SA" dirty="0">
                <a:solidFill>
                  <a:srgbClr val="FF0000"/>
                </a:solidFill>
                <a:cs typeface="B Nazanin" panose="00000400000000000000" pitchFamily="2" charset="-78"/>
              </a:rPr>
              <a:t> شما ت</a:t>
            </a:r>
            <a:r>
              <a:rPr lang="fa-IR" dirty="0">
                <a:solidFill>
                  <a:srgbClr val="FF0000"/>
                </a:solidFill>
                <a:cs typeface="B Nazanin" panose="00000400000000000000" pitchFamily="2" charset="-78"/>
              </a:rPr>
              <a:t>باه </a:t>
            </a:r>
            <a:r>
              <a:rPr lang="ar-SA" dirty="0">
                <a:solidFill>
                  <a:srgbClr val="FF0000"/>
                </a:solidFill>
                <a:cs typeface="B Nazanin" panose="00000400000000000000" pitchFamily="2" charset="-78"/>
              </a:rPr>
              <a:t>شود </a:t>
            </a:r>
            <a:r>
              <a:rPr lang="ar-SA" dirty="0">
                <a:cs typeface="B Nazanin" panose="00000400000000000000" pitchFamily="2" charset="-78"/>
              </a:rPr>
              <a:t>به خودتون بگویید </a:t>
            </a:r>
            <a:r>
              <a:rPr lang="ar-SA" dirty="0">
                <a:solidFill>
                  <a:srgbClr val="FF0000"/>
                </a:solidFill>
                <a:cs typeface="B Nazanin" panose="00000400000000000000" pitchFamily="2" charset="-78"/>
              </a:rPr>
              <a:t>آرام باش چیزی نیست </a:t>
            </a:r>
            <a:endParaRPr lang="fa-IR" dirty="0">
              <a:solidFill>
                <a:srgbClr val="FF0000"/>
              </a:solidFill>
              <a:cs typeface="B Nazanin" panose="00000400000000000000" pitchFamily="2" charset="-78"/>
            </a:endParaRPr>
          </a:p>
          <a:p>
            <a:pPr algn="just">
              <a:lnSpc>
                <a:spcPct val="150000"/>
              </a:lnSpc>
            </a:pPr>
            <a:r>
              <a:rPr lang="ar-SA" dirty="0">
                <a:cs typeface="B Nazanin" panose="00000400000000000000" pitchFamily="2" charset="-78"/>
              </a:rPr>
              <a:t>یکم باهاش </a:t>
            </a:r>
            <a:r>
              <a:rPr lang="ar-SA" dirty="0">
                <a:solidFill>
                  <a:srgbClr val="FF0000"/>
                </a:solidFill>
                <a:cs typeface="B Nazanin" panose="00000400000000000000" pitchFamily="2" charset="-78"/>
              </a:rPr>
              <a:t>باید حرف بزنم </a:t>
            </a:r>
            <a:endParaRPr lang="fa-IR" dirty="0">
              <a:solidFill>
                <a:srgbClr val="FF0000"/>
              </a:solidFill>
              <a:cs typeface="B Nazanin" panose="00000400000000000000" pitchFamily="2" charset="-78"/>
            </a:endParaRPr>
          </a:p>
          <a:p>
            <a:pPr algn="just">
              <a:lnSpc>
                <a:spcPct val="150000"/>
              </a:lnSpc>
            </a:pPr>
            <a:r>
              <a:rPr lang="ar-SA" dirty="0">
                <a:cs typeface="B Nazanin" panose="00000400000000000000" pitchFamily="2" charset="-78"/>
              </a:rPr>
              <a:t>به او </a:t>
            </a:r>
            <a:r>
              <a:rPr lang="ar-SA" dirty="0">
                <a:solidFill>
                  <a:srgbClr val="FF0000"/>
                </a:solidFill>
                <a:cs typeface="B Nazanin" panose="00000400000000000000" pitchFamily="2" charset="-78"/>
              </a:rPr>
              <a:t>مهلت بدهم </a:t>
            </a:r>
            <a:r>
              <a:rPr lang="ar-SA" dirty="0">
                <a:cs typeface="B Nazanin" panose="00000400000000000000" pitchFamily="2" charset="-78"/>
              </a:rPr>
              <a:t>اگر نمی خوای بر اساس این ایده عمل کنی </a:t>
            </a:r>
            <a:r>
              <a:rPr lang="ar-SA" dirty="0">
                <a:solidFill>
                  <a:srgbClr val="FF0000"/>
                </a:solidFill>
                <a:cs typeface="B Nazanin" panose="00000400000000000000" pitchFamily="2" charset="-78"/>
              </a:rPr>
              <a:t>صبوری بیشتری بخرج دهید </a:t>
            </a:r>
            <a:r>
              <a:rPr lang="ar-SA" dirty="0">
                <a:cs typeface="B Nazanin" panose="00000400000000000000" pitchFamily="2" charset="-78"/>
              </a:rPr>
              <a:t>مهلت </a:t>
            </a:r>
            <a:r>
              <a:rPr lang="fa-IR" dirty="0">
                <a:cs typeface="B Nazanin" panose="00000400000000000000" pitchFamily="2" charset="-78"/>
              </a:rPr>
              <a:t>بدهید </a:t>
            </a:r>
            <a:r>
              <a:rPr lang="ar-SA" dirty="0">
                <a:cs typeface="B Nazanin" panose="00000400000000000000" pitchFamily="2" charset="-78"/>
              </a:rPr>
              <a:t>کمتر </a:t>
            </a:r>
            <a:r>
              <a:rPr lang="fa-IR" dirty="0">
                <a:cs typeface="B Nazanin" panose="00000400000000000000" pitchFamily="2" charset="-78"/>
              </a:rPr>
              <a:t>گیر بدهید</a:t>
            </a:r>
          </a:p>
          <a:p>
            <a:pPr algn="just">
              <a:lnSpc>
                <a:spcPct val="150000"/>
              </a:lnSpc>
            </a:pPr>
            <a:r>
              <a:rPr lang="ar-SA" dirty="0">
                <a:cs typeface="B Nazanin" panose="00000400000000000000" pitchFamily="2" charset="-78"/>
              </a:rPr>
              <a:t> مراجع</a:t>
            </a:r>
            <a:r>
              <a:rPr lang="fa-IR" dirty="0">
                <a:cs typeface="B Nazanin" panose="00000400000000000000" pitchFamily="2" charset="-78"/>
              </a:rPr>
              <a:t>: </a:t>
            </a:r>
            <a:r>
              <a:rPr lang="ar-SA" dirty="0">
                <a:cs typeface="B Nazanin" panose="00000400000000000000" pitchFamily="2" charset="-78"/>
              </a:rPr>
              <a:t> بله  درسته</a:t>
            </a:r>
            <a:endParaRPr lang="en-US" dirty="0">
              <a:cs typeface="B Nazanin" panose="00000400000000000000" pitchFamily="2" charset="-78"/>
            </a:endParaRPr>
          </a:p>
        </p:txBody>
      </p:sp>
    </p:spTree>
    <p:extLst>
      <p:ext uri="{BB962C8B-B14F-4D97-AF65-F5344CB8AC3E}">
        <p14:creationId xmlns:p14="http://schemas.microsoft.com/office/powerpoint/2010/main" val="59340357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A136-A53D-42FD-B941-06A391A9D60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C1FFBFE-9830-4617-B2F9-1462401E3933}"/>
              </a:ext>
            </a:extLst>
          </p:cNvPr>
          <p:cNvSpPr>
            <a:spLocks noGrp="1"/>
          </p:cNvSpPr>
          <p:nvPr>
            <p:ph sz="quarter" idx="1"/>
          </p:nvPr>
        </p:nvSpPr>
        <p:spPr>
          <a:xfrm>
            <a:off x="457200" y="1600200"/>
            <a:ext cx="8507288" cy="4873752"/>
          </a:xfrm>
        </p:spPr>
        <p:txBody>
          <a:bodyPr>
            <a:noAutofit/>
          </a:bodyPr>
          <a:lstStyle/>
          <a:p>
            <a:pPr algn="just">
              <a:lnSpc>
                <a:spcPct val="170000"/>
              </a:lnSpc>
            </a:pPr>
            <a:r>
              <a:rPr lang="ar-SA" sz="1600" dirty="0">
                <a:cs typeface="B Nazanin" panose="00000400000000000000" pitchFamily="2" charset="-78"/>
              </a:rPr>
              <a:t>در دیالوگ فوق ۵ </a:t>
            </a:r>
            <a:r>
              <a:rPr lang="ar-SA" sz="1600" dirty="0">
                <a:solidFill>
                  <a:srgbClr val="FF0000"/>
                </a:solidFill>
                <a:cs typeface="B Nazanin" panose="00000400000000000000" pitchFamily="2" charset="-78"/>
              </a:rPr>
              <a:t>گام بازسازی شناختی </a:t>
            </a:r>
            <a:r>
              <a:rPr lang="ar-SA" sz="1600" dirty="0">
                <a:cs typeface="B Nazanin" panose="00000400000000000000" pitchFamily="2" charset="-78"/>
              </a:rPr>
              <a:t>را اجرا کردیم اول سوال پرسیدم و فکرش را شناخت</a:t>
            </a:r>
            <a:r>
              <a:rPr lang="fa-IR" sz="1600" dirty="0">
                <a:cs typeface="B Nazanin" panose="00000400000000000000" pitchFamily="2" charset="-78"/>
              </a:rPr>
              <a:t>یم</a:t>
            </a:r>
            <a:r>
              <a:rPr lang="ar-SA" sz="1600" dirty="0">
                <a:cs typeface="B Nazanin" panose="00000400000000000000" pitchFamily="2" charset="-78"/>
              </a:rPr>
              <a:t> دو میزان باور او به این افکار را سنجش کرد</a:t>
            </a:r>
            <a:r>
              <a:rPr lang="fa-IR" sz="1600" dirty="0">
                <a:cs typeface="B Nazanin" panose="00000400000000000000" pitchFamily="2" charset="-78"/>
              </a:rPr>
              <a:t>یم</a:t>
            </a:r>
            <a:r>
              <a:rPr lang="ar-SA" sz="1600" dirty="0">
                <a:cs typeface="B Nazanin" panose="00000400000000000000" pitchFamily="2" charset="-78"/>
              </a:rPr>
              <a:t> سوم افکارش را به چالش کشید</a:t>
            </a:r>
            <a:r>
              <a:rPr lang="fa-IR" sz="1600" dirty="0">
                <a:cs typeface="B Nazanin" panose="00000400000000000000" pitchFamily="2" charset="-78"/>
              </a:rPr>
              <a:t>یم</a:t>
            </a:r>
            <a:r>
              <a:rPr lang="ar-SA" sz="1600" dirty="0">
                <a:cs typeface="B Nazanin" panose="00000400000000000000" pitchFamily="2" charset="-78"/>
              </a:rPr>
              <a:t> چهارم جایگزینی افکار بهتر و پنجم و بر اساس افکار جدید عمل کردن را به او آموختم</a:t>
            </a:r>
            <a:endParaRPr lang="en-US" sz="1600" dirty="0">
              <a:cs typeface="B Nazanin" panose="00000400000000000000" pitchFamily="2" charset="-78"/>
            </a:endParaRPr>
          </a:p>
          <a:p>
            <a:pPr algn="just">
              <a:lnSpc>
                <a:spcPct val="170000"/>
              </a:lnSpc>
            </a:pPr>
            <a:r>
              <a:rPr lang="ar-SA" sz="1600" dirty="0">
                <a:cs typeface="B Nazanin" panose="00000400000000000000" pitchFamily="2" charset="-78"/>
              </a:rPr>
              <a:t>در گام سوم چگونه افکارش را به چالش کشیدن بر اساس تکنیک های</a:t>
            </a:r>
            <a:r>
              <a:rPr lang="en-US" sz="1600" dirty="0">
                <a:cs typeface="B Nazanin" panose="00000400000000000000" pitchFamily="2" charset="-78"/>
              </a:rPr>
              <a:t>:</a:t>
            </a:r>
          </a:p>
          <a:p>
            <a:pPr algn="just">
              <a:lnSpc>
                <a:spcPct val="170000"/>
              </a:lnSpc>
            </a:pPr>
            <a:r>
              <a:rPr lang="ar-SA" sz="1600" dirty="0">
                <a:cs typeface="B Nazanin" panose="00000400000000000000" pitchFamily="2" charset="-78"/>
              </a:rPr>
              <a:t> شواهد تایید کننده </a:t>
            </a:r>
            <a:endParaRPr lang="en-US" sz="1600" dirty="0">
              <a:cs typeface="B Nazanin" panose="00000400000000000000" pitchFamily="2" charset="-78"/>
            </a:endParaRPr>
          </a:p>
          <a:p>
            <a:pPr algn="just">
              <a:lnSpc>
                <a:spcPct val="170000"/>
              </a:lnSpc>
            </a:pPr>
            <a:r>
              <a:rPr lang="ar-SA" sz="1600" dirty="0">
                <a:cs typeface="B Nazanin" panose="00000400000000000000" pitchFamily="2" charset="-78"/>
              </a:rPr>
              <a:t>تکنیک فواید و معایب</a:t>
            </a:r>
            <a:endParaRPr lang="en-US" sz="1600" dirty="0">
              <a:cs typeface="B Nazanin" panose="00000400000000000000" pitchFamily="2" charset="-78"/>
            </a:endParaRPr>
          </a:p>
          <a:p>
            <a:pPr algn="just">
              <a:lnSpc>
                <a:spcPct val="170000"/>
              </a:lnSpc>
            </a:pPr>
            <a:r>
              <a:rPr lang="ar-SA" sz="1600" dirty="0">
                <a:cs typeface="B Nazanin" panose="00000400000000000000" pitchFamily="2" charset="-78"/>
              </a:rPr>
              <a:t> چند درصد احتمال دارد رخ بدهد و آخرش چی </a:t>
            </a:r>
            <a:r>
              <a:rPr lang="fa-IR" sz="1600" dirty="0">
                <a:cs typeface="B Nazanin" panose="00000400000000000000" pitchFamily="2" charset="-78"/>
              </a:rPr>
              <a:t> </a:t>
            </a:r>
            <a:r>
              <a:rPr lang="ar-SA" sz="1600" dirty="0">
                <a:cs typeface="B Nazanin" panose="00000400000000000000" pitchFamily="2" charset="-78"/>
              </a:rPr>
              <a:t>می</a:t>
            </a:r>
            <a:r>
              <a:rPr lang="fa-IR" sz="1600" dirty="0">
                <a:cs typeface="B Nazanin" panose="00000400000000000000" pitchFamily="2" charset="-78"/>
              </a:rPr>
              <a:t> </a:t>
            </a:r>
            <a:r>
              <a:rPr lang="ar-SA" sz="1600" dirty="0">
                <a:cs typeface="B Nazanin" panose="00000400000000000000" pitchFamily="2" charset="-78"/>
              </a:rPr>
              <a:t>شود و افکار او را به چالش کشیدند </a:t>
            </a:r>
            <a:endParaRPr lang="en-US" sz="1600" dirty="0">
              <a:cs typeface="B Nazanin" panose="00000400000000000000" pitchFamily="2" charset="-78"/>
            </a:endParaRPr>
          </a:p>
          <a:p>
            <a:pPr algn="just">
              <a:lnSpc>
                <a:spcPct val="170000"/>
              </a:lnSpc>
            </a:pPr>
            <a:r>
              <a:rPr lang="ar-SA" sz="1600" dirty="0">
                <a:cs typeface="B Nazanin" panose="00000400000000000000" pitchFamily="2" charset="-78"/>
              </a:rPr>
              <a:t>در انتها گفتم فکر بهتر </a:t>
            </a:r>
            <a:r>
              <a:rPr lang="fa-IR" sz="1600" dirty="0">
                <a:cs typeface="B Nazanin" panose="00000400000000000000" pitchFamily="2" charset="-78"/>
              </a:rPr>
              <a:t> </a:t>
            </a:r>
            <a:r>
              <a:rPr lang="ar-SA" sz="1600" dirty="0">
                <a:cs typeface="B Nazanin" panose="00000400000000000000" pitchFamily="2" charset="-78"/>
              </a:rPr>
              <a:t> چه می‌تواند باشد</a:t>
            </a:r>
            <a:r>
              <a:rPr lang="fa-IR" sz="1600" dirty="0">
                <a:cs typeface="B Nazanin" panose="00000400000000000000" pitchFamily="2" charset="-78"/>
              </a:rPr>
              <a:t>؟</a:t>
            </a:r>
            <a:endParaRPr lang="en-US" sz="1600" dirty="0">
              <a:cs typeface="B Nazanin" panose="00000400000000000000" pitchFamily="2" charset="-78"/>
            </a:endParaRPr>
          </a:p>
          <a:p>
            <a:pPr algn="just">
              <a:lnSpc>
                <a:spcPct val="170000"/>
              </a:lnSpc>
            </a:pPr>
            <a:r>
              <a:rPr lang="ar-SA" sz="1600" dirty="0">
                <a:cs typeface="B Nazanin" panose="00000400000000000000" pitchFamily="2" charset="-78"/>
              </a:rPr>
              <a:t> و وقتی فکر بهتر را بیان کند گفتم عملی انجام می‌دهید صبورتر می‌شود که کمتر تذکر می‌دهیم و رفتار را تغییر میدهیم</a:t>
            </a:r>
            <a:endParaRPr lang="en-US" sz="1600" dirty="0">
              <a:cs typeface="B Nazanin" panose="00000400000000000000" pitchFamily="2" charset="-78"/>
            </a:endParaRPr>
          </a:p>
        </p:txBody>
      </p:sp>
    </p:spTree>
    <p:extLst>
      <p:ext uri="{BB962C8B-B14F-4D97-AF65-F5344CB8AC3E}">
        <p14:creationId xmlns:p14="http://schemas.microsoft.com/office/powerpoint/2010/main" val="656190279"/>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5733-C961-48BC-89F7-B6CF42467447}"/>
              </a:ext>
            </a:extLst>
          </p:cNvPr>
          <p:cNvSpPr>
            <a:spLocks noGrp="1"/>
          </p:cNvSpPr>
          <p:nvPr>
            <p:ph type="title"/>
          </p:nvPr>
        </p:nvSpPr>
        <p:spPr>
          <a:xfrm>
            <a:off x="457200" y="274638"/>
            <a:ext cx="7643192" cy="49006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08447F4-013C-4CE3-9387-D649EF6A21FB}"/>
              </a:ext>
            </a:extLst>
          </p:cNvPr>
          <p:cNvSpPr>
            <a:spLocks noGrp="1"/>
          </p:cNvSpPr>
          <p:nvPr>
            <p:ph sz="quarter" idx="1"/>
          </p:nvPr>
        </p:nvSpPr>
        <p:spPr>
          <a:xfrm>
            <a:off x="457200" y="980728"/>
            <a:ext cx="8147248" cy="5493224"/>
          </a:xfrm>
        </p:spPr>
        <p:txBody>
          <a:bodyPr>
            <a:noAutofit/>
          </a:bodyPr>
          <a:lstStyle/>
          <a:p>
            <a:pPr algn="just">
              <a:lnSpc>
                <a:spcPct val="170000"/>
              </a:lnSpc>
            </a:pPr>
            <a:r>
              <a:rPr lang="fa-IR" sz="1800" dirty="0">
                <a:cs typeface="B Nazanin" panose="00000400000000000000" pitchFamily="2" charset="-78"/>
              </a:rPr>
              <a:t>نکته:</a:t>
            </a:r>
            <a:endParaRPr lang="en-US" sz="1800" dirty="0">
              <a:cs typeface="B Nazanin" panose="00000400000000000000" pitchFamily="2" charset="-78"/>
            </a:endParaRPr>
          </a:p>
          <a:p>
            <a:pPr algn="just">
              <a:lnSpc>
                <a:spcPct val="170000"/>
              </a:lnSpc>
            </a:pPr>
            <a:r>
              <a:rPr lang="fa-IR" sz="1800" dirty="0">
                <a:cs typeface="B Nazanin" panose="00000400000000000000" pitchFamily="2" charset="-78"/>
              </a:rPr>
              <a:t>1*</a:t>
            </a:r>
            <a:r>
              <a:rPr lang="ar-SA" sz="1800" dirty="0">
                <a:cs typeface="B Nazanin" panose="00000400000000000000" pitchFamily="2" charset="-78"/>
              </a:rPr>
              <a:t>تکنیک های شناختی </a:t>
            </a:r>
            <a:r>
              <a:rPr lang="fa-IR" sz="1800" dirty="0">
                <a:cs typeface="B Nazanin" panose="00000400000000000000" pitchFamily="2" charset="-78"/>
              </a:rPr>
              <a:t>،</a:t>
            </a:r>
            <a:r>
              <a:rPr lang="ar-SA" sz="1800" dirty="0">
                <a:cs typeface="B Nazanin" panose="00000400000000000000" pitchFamily="2" charset="-78"/>
              </a:rPr>
              <a:t>آمادگی روانی فرد </a:t>
            </a:r>
            <a:r>
              <a:rPr lang="fa-IR" sz="1800" dirty="0">
                <a:cs typeface="B Nazanin" panose="00000400000000000000" pitchFamily="2" charset="-78"/>
              </a:rPr>
              <a:t> </a:t>
            </a:r>
            <a:r>
              <a:rPr lang="ar-SA" sz="1800" dirty="0">
                <a:cs typeface="B Nazanin" panose="00000400000000000000" pitchFamily="2" charset="-78"/>
              </a:rPr>
              <a:t> </a:t>
            </a:r>
            <a:r>
              <a:rPr lang="ar-SA" sz="1800" dirty="0">
                <a:solidFill>
                  <a:srgbClr val="FF0000"/>
                </a:solidFill>
                <a:cs typeface="B Nazanin" panose="00000400000000000000" pitchFamily="2" charset="-78"/>
              </a:rPr>
              <a:t>برای اجرای تکنیک های رفتاری بیشتر</a:t>
            </a:r>
            <a:r>
              <a:rPr lang="ar-SA" sz="1800" dirty="0">
                <a:cs typeface="B Nazanin" panose="00000400000000000000" pitchFamily="2" charset="-78"/>
              </a:rPr>
              <a:t> می‌کند </a:t>
            </a:r>
            <a:endParaRPr lang="fa-IR" sz="1800" dirty="0">
              <a:cs typeface="B Nazanin" panose="00000400000000000000" pitchFamily="2" charset="-78"/>
            </a:endParaRPr>
          </a:p>
          <a:p>
            <a:pPr algn="just">
              <a:lnSpc>
                <a:spcPct val="170000"/>
              </a:lnSpc>
            </a:pPr>
            <a:r>
              <a:rPr lang="fa-IR" sz="1800" dirty="0">
                <a:cs typeface="B Nazanin" panose="00000400000000000000" pitchFamily="2" charset="-78"/>
              </a:rPr>
              <a:t>2*</a:t>
            </a:r>
            <a:r>
              <a:rPr lang="ar-SA" sz="1800" dirty="0">
                <a:cs typeface="B Nazanin" panose="00000400000000000000" pitchFamily="2" charset="-78"/>
              </a:rPr>
              <a:t>تکنیک های شناخت</a:t>
            </a:r>
            <a:r>
              <a:rPr lang="fa-IR" sz="1800" dirty="0">
                <a:cs typeface="B Nazanin" panose="00000400000000000000" pitchFamily="2" charset="-78"/>
              </a:rPr>
              <a:t>ی</a:t>
            </a:r>
            <a:r>
              <a:rPr lang="ar-SA" sz="1800" dirty="0">
                <a:cs typeface="B Nazanin" panose="00000400000000000000" pitchFamily="2" charset="-78"/>
              </a:rPr>
              <a:t> خودشان در اکثر موارد </a:t>
            </a:r>
            <a:r>
              <a:rPr lang="ar-SA" sz="1800" dirty="0">
                <a:solidFill>
                  <a:srgbClr val="FF0000"/>
                </a:solidFill>
                <a:cs typeface="B Nazanin" panose="00000400000000000000" pitchFamily="2" charset="-78"/>
              </a:rPr>
              <a:t>منجر به تغییر رفتار </a:t>
            </a:r>
            <a:r>
              <a:rPr lang="ar-SA" sz="1800" dirty="0">
                <a:cs typeface="B Nazanin" panose="00000400000000000000" pitchFamily="2" charset="-78"/>
              </a:rPr>
              <a:t>نمی شوند اما ایجاد زمینه برای تغییر رفتار می کنند </a:t>
            </a:r>
            <a:r>
              <a:rPr lang="fa-IR" sz="1800" dirty="0">
                <a:cs typeface="B Nazanin" panose="00000400000000000000" pitchFamily="2" charset="-78"/>
              </a:rPr>
              <a:t>: </a:t>
            </a:r>
          </a:p>
          <a:p>
            <a:pPr algn="just">
              <a:lnSpc>
                <a:spcPct val="170000"/>
              </a:lnSpc>
            </a:pPr>
            <a:r>
              <a:rPr lang="ar-SA" sz="1800" dirty="0">
                <a:cs typeface="B Nazanin" panose="00000400000000000000" pitchFamily="2" charset="-78"/>
              </a:rPr>
              <a:t>حرف شما الهام خانم درست است چون برخی مواقع فکرها درست هستند ولی در مرحله بعدمستقیم</a:t>
            </a:r>
            <a:r>
              <a:rPr lang="fa-IR" sz="1800" dirty="0">
                <a:cs typeface="B Nazanin" panose="00000400000000000000" pitchFamily="2" charset="-78"/>
              </a:rPr>
              <a:t>ا</a:t>
            </a:r>
            <a:r>
              <a:rPr lang="ar-SA" sz="1800" dirty="0">
                <a:cs typeface="B Nazanin" panose="00000400000000000000" pitchFamily="2" charset="-78"/>
              </a:rPr>
              <a:t> بشین با فرزند</a:t>
            </a:r>
            <a:r>
              <a:rPr lang="fa-IR" sz="1800" dirty="0">
                <a:cs typeface="B Nazanin" panose="00000400000000000000" pitchFamily="2" charset="-78"/>
              </a:rPr>
              <a:t>ت</a:t>
            </a:r>
            <a:r>
              <a:rPr lang="ar-SA" sz="1800" dirty="0">
                <a:cs typeface="B Nazanin" panose="00000400000000000000" pitchFamily="2" charset="-78"/>
              </a:rPr>
              <a:t> قرارداد ببندند </a:t>
            </a:r>
            <a:endParaRPr lang="fa-IR" sz="1800" dirty="0">
              <a:cs typeface="B Nazanin" panose="00000400000000000000" pitchFamily="2" charset="-78"/>
            </a:endParaRPr>
          </a:p>
          <a:p>
            <a:pPr algn="just">
              <a:lnSpc>
                <a:spcPct val="170000"/>
              </a:lnSpc>
            </a:pPr>
            <a:r>
              <a:rPr lang="ar-SA" sz="1800" dirty="0">
                <a:cs typeface="B Nazanin" panose="00000400000000000000" pitchFamily="2" charset="-78"/>
              </a:rPr>
              <a:t>بشین حل مسئله کن </a:t>
            </a:r>
            <a:endParaRPr lang="fa-IR" sz="1800" dirty="0">
              <a:cs typeface="B Nazanin" panose="00000400000000000000" pitchFamily="2" charset="-78"/>
            </a:endParaRPr>
          </a:p>
          <a:p>
            <a:pPr algn="just">
              <a:lnSpc>
                <a:spcPct val="170000"/>
              </a:lnSpc>
            </a:pPr>
            <a:r>
              <a:rPr lang="ar-SA" sz="1800" b="1" dirty="0">
                <a:cs typeface="B Nazanin" panose="00000400000000000000" pitchFamily="2" charset="-78"/>
              </a:rPr>
              <a:t>بشین</a:t>
            </a:r>
            <a:r>
              <a:rPr lang="ar-SA" sz="1800" dirty="0">
                <a:cs typeface="B Nazanin" panose="00000400000000000000" pitchFamily="2" charset="-78"/>
              </a:rPr>
              <a:t> از</a:t>
            </a:r>
            <a:r>
              <a:rPr lang="fa-IR" sz="1800" dirty="0">
                <a:cs typeface="B Nazanin" panose="00000400000000000000" pitchFamily="2" charset="-78"/>
              </a:rPr>
              <a:t> </a:t>
            </a:r>
            <a:r>
              <a:rPr lang="ar-SA" sz="1800" dirty="0">
                <a:cs typeface="B Nazanin" panose="00000400000000000000" pitchFamily="2" charset="-78"/>
              </a:rPr>
              <a:t>تشویق و تنبیه استفاده کن</a:t>
            </a:r>
            <a:endParaRPr lang="fa-IR" sz="1800" dirty="0">
              <a:cs typeface="B Nazanin" panose="00000400000000000000" pitchFamily="2" charset="-78"/>
            </a:endParaRPr>
          </a:p>
          <a:p>
            <a:pPr algn="just">
              <a:lnSpc>
                <a:spcPct val="170000"/>
              </a:lnSpc>
            </a:pPr>
            <a:r>
              <a:rPr lang="ar-SA" sz="1800" dirty="0">
                <a:cs typeface="B Nazanin" panose="00000400000000000000" pitchFamily="2" charset="-78"/>
              </a:rPr>
              <a:t> اینها فکر های خوبی هستند</a:t>
            </a:r>
            <a:endParaRPr lang="fa-IR" sz="1800" dirty="0">
              <a:cs typeface="B Nazanin" panose="00000400000000000000" pitchFamily="2" charset="-78"/>
            </a:endParaRPr>
          </a:p>
          <a:p>
            <a:pPr algn="just">
              <a:lnSpc>
                <a:spcPct val="170000"/>
              </a:lnSpc>
            </a:pPr>
            <a:r>
              <a:rPr lang="ar-SA" sz="1800" dirty="0">
                <a:cs typeface="B Nazanin" panose="00000400000000000000" pitchFamily="2" charset="-78"/>
              </a:rPr>
              <a:t> ولی این وا</a:t>
            </a:r>
            <a:r>
              <a:rPr lang="fa-IR" sz="1800" dirty="0">
                <a:cs typeface="B Nazanin" panose="00000400000000000000" pitchFamily="2" charset="-78"/>
              </a:rPr>
              <a:t>لد</a:t>
            </a:r>
            <a:r>
              <a:rPr lang="ar-SA" sz="1800" dirty="0">
                <a:cs typeface="B Nazanin" panose="00000400000000000000" pitchFamily="2" charset="-78"/>
              </a:rPr>
              <a:t> با این نگاه اضطراب </a:t>
            </a:r>
            <a:r>
              <a:rPr lang="ar-SA" sz="1800" dirty="0">
                <a:solidFill>
                  <a:srgbClr val="FF0000"/>
                </a:solidFill>
                <a:cs typeface="B Nazanin" panose="00000400000000000000" pitchFamily="2" charset="-78"/>
              </a:rPr>
              <a:t>انگیز با این نگاه </a:t>
            </a:r>
            <a:r>
              <a:rPr lang="fa-IR" sz="1800" dirty="0">
                <a:solidFill>
                  <a:srgbClr val="FF0000"/>
                </a:solidFill>
                <a:cs typeface="B Nazanin" panose="00000400000000000000" pitchFamily="2" charset="-78"/>
              </a:rPr>
              <a:t>خ</a:t>
            </a:r>
            <a:r>
              <a:rPr lang="ar-SA" sz="1800" dirty="0">
                <a:solidFill>
                  <a:srgbClr val="FF0000"/>
                </a:solidFill>
                <a:cs typeface="B Nazanin" panose="00000400000000000000" pitchFamily="2" charset="-78"/>
              </a:rPr>
              <a:t>شم با این نگاه ناراحتی </a:t>
            </a:r>
            <a:r>
              <a:rPr lang="ar-SA" sz="1800" dirty="0">
                <a:cs typeface="B Nazanin" panose="00000400000000000000" pitchFamily="2" charset="-78"/>
              </a:rPr>
              <a:t>نمی تواند این تکنیک ها را اجرا کند من فضاسازی کردم </a:t>
            </a:r>
            <a:endParaRPr lang="en-US" sz="1800" dirty="0">
              <a:cs typeface="B Nazanin" panose="00000400000000000000" pitchFamily="2" charset="-78"/>
            </a:endParaRPr>
          </a:p>
          <a:p>
            <a:endParaRPr lang="en-US" sz="1800" dirty="0"/>
          </a:p>
        </p:txBody>
      </p:sp>
    </p:spTree>
    <p:extLst>
      <p:ext uri="{BB962C8B-B14F-4D97-AF65-F5344CB8AC3E}">
        <p14:creationId xmlns:p14="http://schemas.microsoft.com/office/powerpoint/2010/main" val="270828004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E075F-1E19-49AB-9462-D52B33BD37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6D00E0-BEA5-4567-9DDF-FCEB2B9AEE95}"/>
              </a:ext>
            </a:extLst>
          </p:cNvPr>
          <p:cNvSpPr>
            <a:spLocks noGrp="1"/>
          </p:cNvSpPr>
          <p:nvPr>
            <p:ph sz="quarter" idx="1"/>
          </p:nvPr>
        </p:nvSpPr>
        <p:spPr/>
        <p:txBody>
          <a:bodyPr>
            <a:normAutofit/>
          </a:bodyPr>
          <a:lstStyle/>
          <a:p>
            <a:pPr algn="just">
              <a:lnSpc>
                <a:spcPct val="150000"/>
              </a:lnSpc>
            </a:pPr>
            <a:r>
              <a:rPr lang="ar-SA" dirty="0">
                <a:cs typeface="B Nazanin" panose="00000400000000000000" pitchFamily="2" charset="-78"/>
              </a:rPr>
              <a:t>هدف این است که فضا را برای استفاده از راهکاری کارآمدتر ایجاد کند الهام خانم الان شما به عنوان والد آماده‌ای که بگی راهکار درست چیست و الان می توانیم یک قرارداد رفتاری ببندیم </a:t>
            </a:r>
            <a:endParaRPr lang="en-US" dirty="0">
              <a:cs typeface="B Nazanin" panose="00000400000000000000" pitchFamily="2" charset="-78"/>
            </a:endParaRPr>
          </a:p>
          <a:p>
            <a:pPr algn="just">
              <a:lnSpc>
                <a:spcPct val="150000"/>
              </a:lnSpc>
            </a:pPr>
            <a:r>
              <a:rPr lang="ar-SA" dirty="0">
                <a:cs typeface="B Nazanin" panose="00000400000000000000" pitchFamily="2" charset="-78"/>
              </a:rPr>
              <a:t>دیالوگ نوجوان هم همین است دیالوگ با فردی که افکار خودکشی دارند نیز همین است والدین هم که از من زیاد توقع دارند و از من باید همیشه شاکر باشند من با او چالش می کنم که بله راست میگی الان چه کنیم آن موقع وارد تکنیک های رفتاری میشم  </a:t>
            </a:r>
            <a:endParaRPr lang="en-US" dirty="0">
              <a:cs typeface="B Nazanin" panose="00000400000000000000" pitchFamily="2" charset="-78"/>
            </a:endParaRPr>
          </a:p>
          <a:p>
            <a:pPr algn="just">
              <a:lnSpc>
                <a:spcPct val="150000"/>
              </a:lnSpc>
            </a:pPr>
            <a:r>
              <a:rPr lang="ar-SA" dirty="0">
                <a:cs typeface="B Nazanin" panose="00000400000000000000" pitchFamily="2" charset="-78"/>
              </a:rPr>
              <a:t>سوالات آموزش شیوه های به چالش کشیدن چگونه است</a:t>
            </a:r>
            <a:endParaRPr lang="en-US" dirty="0">
              <a:cs typeface="B Nazanin" panose="00000400000000000000" pitchFamily="2" charset="-78"/>
            </a:endParaRPr>
          </a:p>
        </p:txBody>
      </p:sp>
    </p:spTree>
    <p:extLst>
      <p:ext uri="{BB962C8B-B14F-4D97-AF65-F5344CB8AC3E}">
        <p14:creationId xmlns:p14="http://schemas.microsoft.com/office/powerpoint/2010/main" val="173055750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E34C7-F95F-4BFB-A874-F040B4FC48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11D20F-9A30-4507-AAB1-CB39A017B30C}"/>
              </a:ext>
            </a:extLst>
          </p:cNvPr>
          <p:cNvSpPr>
            <a:spLocks noGrp="1"/>
          </p:cNvSpPr>
          <p:nvPr>
            <p:ph sz="quarter" idx="1"/>
          </p:nvPr>
        </p:nvSpPr>
        <p:spPr/>
        <p:txBody>
          <a:bodyPr>
            <a:noAutofit/>
          </a:bodyPr>
          <a:lstStyle/>
          <a:p>
            <a:pPr algn="just">
              <a:lnSpc>
                <a:spcPct val="170000"/>
              </a:lnSpc>
            </a:pPr>
            <a:r>
              <a:rPr lang="ar-SA" sz="1800" dirty="0">
                <a:cs typeface="B Nazanin" panose="00000400000000000000" pitchFamily="2" charset="-78"/>
              </a:rPr>
              <a:t>یک سری سوالات جهت‌دار می‌پرسیم که افکار نوجوانان وا</a:t>
            </a:r>
            <a:r>
              <a:rPr lang="fa-IR" sz="1800" dirty="0">
                <a:cs typeface="B Nazanin" panose="00000400000000000000" pitchFamily="2" charset="-78"/>
              </a:rPr>
              <a:t>لد</a:t>
            </a:r>
            <a:r>
              <a:rPr lang="ar-SA" sz="1800" dirty="0">
                <a:cs typeface="B Nazanin" panose="00000400000000000000" pitchFamily="2" charset="-78"/>
              </a:rPr>
              <a:t> را به چالش بکشد سوالات ۴</a:t>
            </a:r>
            <a:r>
              <a:rPr lang="fa-IR" sz="1800" dirty="0">
                <a:cs typeface="B Nazanin" panose="00000400000000000000" pitchFamily="2" charset="-78"/>
              </a:rPr>
              <a:t>-</a:t>
            </a:r>
            <a:r>
              <a:rPr lang="ar-SA" sz="1800" dirty="0">
                <a:cs typeface="B Nazanin" panose="00000400000000000000" pitchFamily="2" charset="-78"/>
              </a:rPr>
              <a:t>۵ تا سوال ثابت است شواهد تایید کننده </a:t>
            </a:r>
            <a:r>
              <a:rPr lang="fa-IR" sz="1800" dirty="0">
                <a:cs typeface="B Nazanin" panose="00000400000000000000" pitchFamily="2" charset="-78"/>
              </a:rPr>
              <a:t>:</a:t>
            </a:r>
          </a:p>
          <a:p>
            <a:pPr algn="just">
              <a:lnSpc>
                <a:spcPct val="170000"/>
              </a:lnSpc>
            </a:pPr>
            <a:r>
              <a:rPr lang="ar-SA" sz="1800" dirty="0">
                <a:cs typeface="B Nazanin" panose="00000400000000000000" pitchFamily="2" charset="-78"/>
              </a:rPr>
              <a:t>مثال مامان و بابا </a:t>
            </a:r>
            <a:r>
              <a:rPr lang="fa-IR" sz="1800" dirty="0">
                <a:cs typeface="B Nazanin" panose="00000400000000000000" pitchFamily="2" charset="-78"/>
              </a:rPr>
              <a:t> با</a:t>
            </a:r>
            <a:r>
              <a:rPr lang="ar-SA" sz="1800" dirty="0">
                <a:cs typeface="B Nazanin" panose="00000400000000000000" pitchFamily="2" charset="-78"/>
              </a:rPr>
              <a:t>من ناعادلانه رفتار می‌کنند مامان و بابام هیچ وقت من را درک نمی کنند </a:t>
            </a:r>
            <a:r>
              <a:rPr lang="fa-IR" sz="1800" dirty="0">
                <a:cs typeface="B Nazanin" panose="00000400000000000000" pitchFamily="2" charset="-78"/>
              </a:rPr>
              <a:t>روانشناس: </a:t>
            </a:r>
            <a:r>
              <a:rPr lang="ar-SA" sz="1800" dirty="0">
                <a:cs typeface="B Nazanin" panose="00000400000000000000" pitchFamily="2" charset="-78"/>
              </a:rPr>
              <a:t>چه شواهدی برای این فکرت داری چه مدارکی داری </a:t>
            </a:r>
            <a:r>
              <a:rPr lang="fa-IR" sz="1800" dirty="0">
                <a:cs typeface="B Nazanin" panose="00000400000000000000" pitchFamily="2" charset="-78"/>
              </a:rPr>
              <a:t>؟</a:t>
            </a:r>
          </a:p>
          <a:p>
            <a:pPr algn="just">
              <a:lnSpc>
                <a:spcPct val="170000"/>
              </a:lnSpc>
            </a:pPr>
            <a:r>
              <a:rPr lang="fa-IR" sz="1800" dirty="0">
                <a:cs typeface="B Nazanin" panose="00000400000000000000" pitchFamily="2" charset="-78"/>
              </a:rPr>
              <a:t>این فکر چه</a:t>
            </a:r>
            <a:r>
              <a:rPr lang="ar-SA" sz="1800" dirty="0">
                <a:cs typeface="B Nazanin" panose="00000400000000000000" pitchFamily="2" charset="-78"/>
              </a:rPr>
              <a:t> فایده‌ای برای تو دارد چه چیزی برات داره چه ضرری برای تو دارد</a:t>
            </a:r>
            <a:r>
              <a:rPr lang="fa-IR" sz="1800" dirty="0">
                <a:cs typeface="B Nazanin" panose="00000400000000000000" pitchFamily="2" charset="-78"/>
              </a:rPr>
              <a:t>.</a:t>
            </a:r>
          </a:p>
          <a:p>
            <a:pPr algn="just">
              <a:lnSpc>
                <a:spcPct val="170000"/>
              </a:lnSpc>
            </a:pPr>
            <a:r>
              <a:rPr lang="ar-SA" sz="1800" dirty="0">
                <a:cs typeface="B Nazanin" panose="00000400000000000000" pitchFamily="2" charset="-78"/>
              </a:rPr>
              <a:t>چند درصد احتمال می دهید این فکر رخ دهد ته او آخرش چه میشود</a:t>
            </a:r>
            <a:endParaRPr lang="en-US" sz="1800" dirty="0">
              <a:cs typeface="B Nazanin" panose="00000400000000000000" pitchFamily="2" charset="-78"/>
            </a:endParaRPr>
          </a:p>
        </p:txBody>
      </p:sp>
    </p:spTree>
    <p:extLst>
      <p:ext uri="{BB962C8B-B14F-4D97-AF65-F5344CB8AC3E}">
        <p14:creationId xmlns:p14="http://schemas.microsoft.com/office/powerpoint/2010/main" val="268514587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80A51-843E-4537-A26E-2BC98A00D4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F821DF-142E-4BF8-B018-C2276251A816}"/>
              </a:ext>
            </a:extLst>
          </p:cNvPr>
          <p:cNvSpPr>
            <a:spLocks noGrp="1"/>
          </p:cNvSpPr>
          <p:nvPr>
            <p:ph sz="quarter" idx="1"/>
          </p:nvPr>
        </p:nvSpPr>
        <p:spPr/>
        <p:txBody>
          <a:bodyPr>
            <a:normAutofit fontScale="92500"/>
          </a:bodyPr>
          <a:lstStyle/>
          <a:p>
            <a:pPr algn="just">
              <a:lnSpc>
                <a:spcPct val="170000"/>
              </a:lnSpc>
            </a:pPr>
            <a:r>
              <a:rPr lang="ar-SA" dirty="0">
                <a:cs typeface="B Nazanin" panose="00000400000000000000" pitchFamily="2" charset="-78"/>
              </a:rPr>
              <a:t>من موبایل نمی توانم بخرم اگر موبایل نداشته باشم فاجعه است با توجه به خلاقیت خودتان می توان سوالات دیگری هم بپرسید تا افکار را به چالش بکشید و در نهایت از والدین بخواهید نه نگرش منفی داشته باشند </a:t>
            </a:r>
            <a:r>
              <a:rPr lang="fa-IR" dirty="0">
                <a:cs typeface="B Nazanin" panose="00000400000000000000" pitchFamily="2" charset="-78"/>
              </a:rPr>
              <a:t>نه </a:t>
            </a:r>
            <a:r>
              <a:rPr lang="ar-SA" dirty="0">
                <a:cs typeface="B Nazanin" panose="00000400000000000000" pitchFamily="2" charset="-78"/>
              </a:rPr>
              <a:t>نگرش مثبت </a:t>
            </a:r>
            <a:r>
              <a:rPr lang="ar-SA" dirty="0">
                <a:solidFill>
                  <a:srgbClr val="FF0000"/>
                </a:solidFill>
                <a:cs typeface="B Nazanin" panose="00000400000000000000" pitchFamily="2" charset="-78"/>
              </a:rPr>
              <a:t>بلکه نگرش واقع بینانه داشته باشند</a:t>
            </a:r>
            <a:endParaRPr lang="fa-IR" dirty="0">
              <a:solidFill>
                <a:srgbClr val="FF0000"/>
              </a:solidFill>
              <a:cs typeface="B Nazanin" panose="00000400000000000000" pitchFamily="2" charset="-78"/>
            </a:endParaRPr>
          </a:p>
          <a:p>
            <a:pPr algn="just">
              <a:lnSpc>
                <a:spcPct val="170000"/>
              </a:lnSpc>
            </a:pPr>
            <a:r>
              <a:rPr lang="ar-SA" dirty="0">
                <a:solidFill>
                  <a:srgbClr val="FF0000"/>
                </a:solidFill>
                <a:cs typeface="B Nazanin" panose="00000400000000000000" pitchFamily="2" charset="-78"/>
              </a:rPr>
              <a:t> </a:t>
            </a:r>
            <a:r>
              <a:rPr lang="ar-SA" dirty="0">
                <a:cs typeface="B Nazanin" panose="00000400000000000000" pitchFamily="2" charset="-78"/>
              </a:rPr>
              <a:t>مثال خانم احمدی</a:t>
            </a:r>
            <a:r>
              <a:rPr lang="fa-IR" dirty="0">
                <a:cs typeface="B Nazanin" panose="00000400000000000000" pitchFamily="2" charset="-78"/>
              </a:rPr>
              <a:t>:</a:t>
            </a:r>
            <a:r>
              <a:rPr lang="ar-SA" dirty="0">
                <a:cs typeface="B Nazanin" panose="00000400000000000000" pitchFamily="2" charset="-78"/>
              </a:rPr>
              <a:t> </a:t>
            </a:r>
            <a:r>
              <a:rPr lang="ar-SA" dirty="0">
                <a:solidFill>
                  <a:srgbClr val="FF0000"/>
                </a:solidFill>
                <a:cs typeface="B Nazanin" panose="00000400000000000000" pitchFamily="2" charset="-78"/>
              </a:rPr>
              <a:t>نگرش منفی </a:t>
            </a:r>
            <a:r>
              <a:rPr lang="ar-SA" dirty="0">
                <a:cs typeface="B Nazanin" panose="00000400000000000000" pitchFamily="2" charset="-78"/>
              </a:rPr>
              <a:t>آینده بچه </a:t>
            </a:r>
            <a:r>
              <a:rPr lang="fa-IR" dirty="0">
                <a:cs typeface="B Nazanin" panose="00000400000000000000" pitchFamily="2" charset="-78"/>
              </a:rPr>
              <a:t>تباه </a:t>
            </a:r>
            <a:r>
              <a:rPr lang="ar-SA" dirty="0">
                <a:cs typeface="B Nazanin" panose="00000400000000000000" pitchFamily="2" charset="-78"/>
              </a:rPr>
              <a:t> می‌شود </a:t>
            </a:r>
            <a:r>
              <a:rPr lang="ar-SA" dirty="0">
                <a:solidFill>
                  <a:srgbClr val="FF0000"/>
                </a:solidFill>
                <a:cs typeface="B Nazanin" panose="00000400000000000000" pitchFamily="2" charset="-78"/>
              </a:rPr>
              <a:t>نگرش مثبت </a:t>
            </a:r>
            <a:r>
              <a:rPr lang="fa-IR" dirty="0">
                <a:solidFill>
                  <a:srgbClr val="FF0000"/>
                </a:solidFill>
                <a:cs typeface="B Nazanin" panose="00000400000000000000" pitchFamily="2" charset="-78"/>
              </a:rPr>
              <a:t>با</a:t>
            </a:r>
            <a:r>
              <a:rPr lang="ar-SA" dirty="0">
                <a:cs typeface="B Nazanin" panose="00000400000000000000" pitchFamily="2" charset="-78"/>
              </a:rPr>
              <a:t>همان </a:t>
            </a:r>
            <a:r>
              <a:rPr lang="fa-IR" dirty="0">
                <a:cs typeface="B Nazanin" panose="00000400000000000000" pitchFamily="2" charset="-78"/>
              </a:rPr>
              <a:t>میزان </a:t>
            </a:r>
            <a:r>
              <a:rPr lang="ar-SA" dirty="0">
                <a:cs typeface="B Nazanin" panose="00000400000000000000" pitchFamily="2" charset="-78"/>
              </a:rPr>
              <a:t>خواندن رتبه یک صنعتی شریف میشی من اشتباه میکردم</a:t>
            </a:r>
            <a:r>
              <a:rPr lang="fa-IR" dirty="0">
                <a:cs typeface="B Nazanin" panose="00000400000000000000" pitchFamily="2" charset="-78"/>
              </a:rPr>
              <a:t>.</a:t>
            </a:r>
            <a:r>
              <a:rPr lang="ar-SA" dirty="0">
                <a:cs typeface="B Nazanin" panose="00000400000000000000" pitchFamily="2" charset="-78"/>
              </a:rPr>
              <a:t> نگرش واقع‌بینانه بچه من تا الان </a:t>
            </a:r>
            <a:r>
              <a:rPr lang="ar-SA" dirty="0">
                <a:solidFill>
                  <a:srgbClr val="FF0000"/>
                </a:solidFill>
                <a:cs typeface="B Nazanin" panose="00000400000000000000" pitchFamily="2" charset="-78"/>
              </a:rPr>
              <a:t>عملکردش خوب بوده </a:t>
            </a:r>
            <a:r>
              <a:rPr lang="fa-IR" dirty="0">
                <a:solidFill>
                  <a:srgbClr val="FF0000"/>
                </a:solidFill>
                <a:cs typeface="B Nazanin" panose="00000400000000000000" pitchFamily="2" charset="-78"/>
              </a:rPr>
              <a:t>الان </a:t>
            </a:r>
            <a:r>
              <a:rPr lang="ar-SA" dirty="0">
                <a:solidFill>
                  <a:srgbClr val="FF0000"/>
                </a:solidFill>
                <a:cs typeface="B Nazanin" panose="00000400000000000000" pitchFamily="2" charset="-78"/>
              </a:rPr>
              <a:t>که </a:t>
            </a:r>
            <a:r>
              <a:rPr lang="ar-SA" dirty="0">
                <a:cs typeface="B Nazanin" panose="00000400000000000000" pitchFamily="2" charset="-78"/>
              </a:rPr>
              <a:t>عملکردش پایین آمده است احتمال دارد رفتارش دوباره خوب شود من تلاش می کنم من دنبال نگرش واقع‌بینانه هستم</a:t>
            </a:r>
            <a:endParaRPr lang="en-US" dirty="0">
              <a:cs typeface="B Nazanin" panose="00000400000000000000" pitchFamily="2" charset="-78"/>
            </a:endParaRPr>
          </a:p>
          <a:p>
            <a:endParaRPr lang="en-US" dirty="0"/>
          </a:p>
        </p:txBody>
      </p:sp>
    </p:spTree>
    <p:extLst>
      <p:ext uri="{BB962C8B-B14F-4D97-AF65-F5344CB8AC3E}">
        <p14:creationId xmlns:p14="http://schemas.microsoft.com/office/powerpoint/2010/main" val="359529734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8DC8-1E71-476C-BF45-41A5DE0601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5F8811-ECF1-4AB3-B7E6-6020AAA38935}"/>
              </a:ext>
            </a:extLst>
          </p:cNvPr>
          <p:cNvSpPr>
            <a:spLocks noGrp="1"/>
          </p:cNvSpPr>
          <p:nvPr>
            <p:ph sz="quarter" idx="1"/>
          </p:nvPr>
        </p:nvSpPr>
        <p:spPr/>
        <p:txBody>
          <a:bodyPr>
            <a:normAutofit fontScale="92500"/>
          </a:bodyPr>
          <a:lstStyle/>
          <a:p>
            <a:pPr algn="just">
              <a:lnSpc>
                <a:spcPct val="150000"/>
              </a:lnSpc>
            </a:pPr>
            <a:r>
              <a:rPr lang="ar-SA" dirty="0">
                <a:cs typeface="B Nazanin" panose="00000400000000000000" pitchFamily="2" charset="-78"/>
              </a:rPr>
              <a:t>مثال بابا و مامان اصلا من را درک نمی‌کنند </a:t>
            </a:r>
            <a:r>
              <a:rPr lang="fa-IR" dirty="0">
                <a:cs typeface="B Nazanin" panose="00000400000000000000" pitchFamily="2" charset="-78"/>
              </a:rPr>
              <a:t>.</a:t>
            </a:r>
            <a:r>
              <a:rPr lang="ar-SA" dirty="0">
                <a:cs typeface="B Nazanin" panose="00000400000000000000" pitchFamily="2" charset="-78"/>
              </a:rPr>
              <a:t> مثبت</a:t>
            </a:r>
            <a:r>
              <a:rPr lang="fa-IR" dirty="0">
                <a:cs typeface="B Nazanin" panose="00000400000000000000" pitchFamily="2" charset="-78"/>
              </a:rPr>
              <a:t>:</a:t>
            </a:r>
            <a:r>
              <a:rPr lang="ar-SA" dirty="0">
                <a:cs typeface="B Nazanin" panose="00000400000000000000" pitchFamily="2" charset="-78"/>
              </a:rPr>
              <a:t> بابا مامان من و خیلی د</a:t>
            </a:r>
            <a:r>
              <a:rPr lang="fa-IR" dirty="0">
                <a:cs typeface="B Nazanin" panose="00000400000000000000" pitchFamily="2" charset="-78"/>
              </a:rPr>
              <a:t>رکم</a:t>
            </a:r>
            <a:r>
              <a:rPr lang="ar-SA" dirty="0">
                <a:cs typeface="B Nazanin" panose="00000400000000000000" pitchFamily="2" charset="-78"/>
              </a:rPr>
              <a:t> می‌کند نگ</a:t>
            </a:r>
            <a:r>
              <a:rPr lang="fa-IR" dirty="0">
                <a:cs typeface="B Nazanin" panose="00000400000000000000" pitchFamily="2" charset="-78"/>
              </a:rPr>
              <a:t>رش </a:t>
            </a:r>
            <a:r>
              <a:rPr lang="ar-SA" dirty="0">
                <a:cs typeface="B Nazanin" panose="00000400000000000000" pitchFamily="2" charset="-78"/>
              </a:rPr>
              <a:t>واقع بینانه بابا و مامان با من متفاوت است اما دلیل نداره منو دوست نداشته باشند نوجوان می گوید والدینم خواهرم رو بیشتر از من دوست دارند این از باور ناعادلانه رفتار کردن می‌آید یا م</a:t>
            </a:r>
            <a:r>
              <a:rPr lang="fa-IR" dirty="0">
                <a:cs typeface="B Nazanin" panose="00000400000000000000" pitchFamily="2" charset="-78"/>
              </a:rPr>
              <a:t>ت</a:t>
            </a:r>
            <a:r>
              <a:rPr lang="ar-SA" dirty="0">
                <a:cs typeface="B Nazanin" panose="00000400000000000000" pitchFamily="2" charset="-78"/>
              </a:rPr>
              <a:t>اسفانه نبودن آخرش می‌گویم مامان و بابا بعضی وقتها کارهایی که دوست دارم را انجام نمی‌دهند اما این دلیل نمی‌شود که آنها مرا دوست نداشته باشند این ها را با نوجوان به چالش می کشید</a:t>
            </a:r>
            <a:endParaRPr lang="fa-IR" dirty="0">
              <a:cs typeface="B Nazanin" panose="00000400000000000000" pitchFamily="2" charset="-78"/>
            </a:endParaRPr>
          </a:p>
          <a:p>
            <a:pPr algn="just">
              <a:lnSpc>
                <a:spcPct val="150000"/>
              </a:lnSpc>
            </a:pPr>
            <a:r>
              <a:rPr lang="ar-SA" dirty="0">
                <a:cs typeface="B Nazanin" panose="00000400000000000000" pitchFamily="2" charset="-78"/>
              </a:rPr>
              <a:t> پنجمین عمل بر اساس افکار جدید است مثال تو چه باور داری نوجوان </a:t>
            </a:r>
            <a:r>
              <a:rPr lang="fa-IR" dirty="0">
                <a:cs typeface="B Nazanin" panose="00000400000000000000" pitchFamily="2" charset="-78"/>
              </a:rPr>
              <a:t>م</a:t>
            </a:r>
            <a:r>
              <a:rPr lang="ar-SA" dirty="0">
                <a:cs typeface="B Nazanin" panose="00000400000000000000" pitchFamily="2" charset="-78"/>
              </a:rPr>
              <a:t>تعصب از این به بعد دیگر قرآن میزنه از این به بعد سرزنش نمی کنه از این به بعد به او می‌گویید تذکر زیاد نمی دهند</a:t>
            </a:r>
            <a:endParaRPr lang="en-US" dirty="0"/>
          </a:p>
        </p:txBody>
      </p:sp>
    </p:spTree>
    <p:extLst>
      <p:ext uri="{BB962C8B-B14F-4D97-AF65-F5344CB8AC3E}">
        <p14:creationId xmlns:p14="http://schemas.microsoft.com/office/powerpoint/2010/main" val="290236437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2148-0D60-4008-A914-33767DA07C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73684B-2250-489E-91A1-1D107DE3657C}"/>
              </a:ext>
            </a:extLst>
          </p:cNvPr>
          <p:cNvSpPr>
            <a:spLocks noGrp="1"/>
          </p:cNvSpPr>
          <p:nvPr>
            <p:ph sz="quarter" idx="1"/>
          </p:nvPr>
        </p:nvSpPr>
        <p:spPr>
          <a:xfrm>
            <a:off x="457200" y="1556792"/>
            <a:ext cx="7467600" cy="4873752"/>
          </a:xfrm>
        </p:spPr>
        <p:txBody>
          <a:bodyPr>
            <a:normAutofit fontScale="85000" lnSpcReduction="20000"/>
          </a:bodyPr>
          <a:lstStyle/>
          <a:p>
            <a:pPr algn="just">
              <a:lnSpc>
                <a:spcPct val="150000"/>
              </a:lnSpc>
            </a:pPr>
            <a:r>
              <a:rPr lang="ar-SA" dirty="0">
                <a:cs typeface="B Nazanin" panose="00000400000000000000" pitchFamily="2" charset="-78"/>
              </a:rPr>
              <a:t>عمل بر اساس باورهای جدید نوجوان می‌گوید خواهر</a:t>
            </a:r>
            <a:r>
              <a:rPr lang="fa-IR" dirty="0">
                <a:cs typeface="B Nazanin" panose="00000400000000000000" pitchFamily="2" charset="-78"/>
              </a:rPr>
              <a:t>م</a:t>
            </a:r>
            <a:r>
              <a:rPr lang="ar-SA" dirty="0">
                <a:cs typeface="B Nazanin" panose="00000400000000000000" pitchFamily="2" charset="-78"/>
              </a:rPr>
              <a:t> را بیشتر دوست دارند می‌گوییم چه شواهدی دارد </a:t>
            </a:r>
            <a:endParaRPr lang="fa-IR" dirty="0">
              <a:cs typeface="B Nazanin" panose="00000400000000000000" pitchFamily="2" charset="-78"/>
            </a:endParaRPr>
          </a:p>
          <a:p>
            <a:pPr algn="just">
              <a:lnSpc>
                <a:spcPct val="150000"/>
              </a:lnSpc>
            </a:pPr>
            <a:r>
              <a:rPr lang="ar-SA" dirty="0">
                <a:cs typeface="B Nazanin" panose="00000400000000000000" pitchFamily="2" charset="-78"/>
              </a:rPr>
              <a:t>پس چرا</a:t>
            </a:r>
            <a:r>
              <a:rPr lang="fa-IR" dirty="0">
                <a:cs typeface="B Nazanin" panose="00000400000000000000" pitchFamily="2" charset="-78"/>
              </a:rPr>
              <a:t> تو را</a:t>
            </a:r>
            <a:r>
              <a:rPr lang="ar-SA" dirty="0">
                <a:cs typeface="B Nazanin" panose="00000400000000000000" pitchFamily="2" charset="-78"/>
              </a:rPr>
              <a:t> آوردن مشاوره</a:t>
            </a:r>
            <a:endParaRPr lang="fa-IR" dirty="0">
              <a:cs typeface="B Nazanin" panose="00000400000000000000" pitchFamily="2" charset="-78"/>
            </a:endParaRPr>
          </a:p>
          <a:p>
            <a:pPr algn="just">
              <a:lnSpc>
                <a:spcPct val="150000"/>
              </a:lnSpc>
            </a:pPr>
            <a:r>
              <a:rPr lang="ar-SA" dirty="0">
                <a:cs typeface="B Nazanin" panose="00000400000000000000" pitchFamily="2" charset="-78"/>
              </a:rPr>
              <a:t> برای </a:t>
            </a:r>
            <a:r>
              <a:rPr lang="fa-IR" dirty="0">
                <a:cs typeface="B Nazanin" panose="00000400000000000000" pitchFamily="2" charset="-78"/>
              </a:rPr>
              <a:t> او</a:t>
            </a:r>
            <a:r>
              <a:rPr lang="ar-SA" dirty="0">
                <a:cs typeface="B Nazanin" panose="00000400000000000000" pitchFamily="2" charset="-78"/>
              </a:rPr>
              <a:t>تولد گرفتن که من فکر می کنم دوستم ندارند و بعضی مواقع کارهایی می‌کنند که لجم را در بیاورند </a:t>
            </a:r>
            <a:endParaRPr lang="fa-IR" dirty="0">
              <a:cs typeface="B Nazanin" panose="00000400000000000000" pitchFamily="2" charset="-78"/>
            </a:endParaRPr>
          </a:p>
          <a:p>
            <a:pPr algn="just">
              <a:lnSpc>
                <a:spcPct val="150000"/>
              </a:lnSpc>
            </a:pPr>
            <a:r>
              <a:rPr lang="ar-SA" dirty="0">
                <a:cs typeface="B Nazanin" panose="00000400000000000000" pitchFamily="2" charset="-78"/>
              </a:rPr>
              <a:t>کتاب خوب برای سوال پرسیدن راه و رسم پرسشگری سقراطی ترجمه خانم حسینی </a:t>
            </a:r>
            <a:endParaRPr lang="en-US" dirty="0">
              <a:cs typeface="B Nazanin" panose="00000400000000000000" pitchFamily="2" charset="-78"/>
            </a:endParaRPr>
          </a:p>
          <a:p>
            <a:pPr algn="just">
              <a:lnSpc>
                <a:spcPct val="150000"/>
              </a:lnSpc>
            </a:pPr>
            <a:r>
              <a:rPr lang="ar-SA" dirty="0">
                <a:cs typeface="B Nazanin" panose="00000400000000000000" pitchFamily="2" charset="-78"/>
              </a:rPr>
              <a:t>ما چه چیزی را بازسازی شناختی کنیم افکار خودکشی را</a:t>
            </a:r>
            <a:r>
              <a:rPr lang="fa-IR" dirty="0">
                <a:cs typeface="B Nazanin" panose="00000400000000000000" pitchFamily="2" charset="-78"/>
              </a:rPr>
              <a:t>.</a:t>
            </a:r>
          </a:p>
          <a:p>
            <a:pPr algn="just">
              <a:lnSpc>
                <a:spcPct val="150000"/>
              </a:lnSpc>
            </a:pPr>
            <a:r>
              <a:rPr lang="ar-SA" dirty="0">
                <a:cs typeface="B Nazanin" panose="00000400000000000000" pitchFamily="2" charset="-78"/>
              </a:rPr>
              <a:t> نوجوان می‌گویند من آدم بدی هستم و هیچ کس مرا دوست ندارد و اگر تو کنکور قبول </a:t>
            </a:r>
            <a:r>
              <a:rPr lang="fa-IR" dirty="0">
                <a:cs typeface="B Nazanin" panose="00000400000000000000" pitchFamily="2" charset="-78"/>
              </a:rPr>
              <a:t>ن</a:t>
            </a:r>
            <a:r>
              <a:rPr lang="ar-SA" dirty="0">
                <a:cs typeface="B Nazanin" panose="00000400000000000000" pitchFamily="2" charset="-78"/>
              </a:rPr>
              <a:t>شوم به درد هیچ چیزی نمی خورم این افکار و ماهیت افکار باید با بازسازی شناختی حل شوند مثال این ف</a:t>
            </a:r>
            <a:r>
              <a:rPr lang="fa-IR" dirty="0">
                <a:cs typeface="B Nazanin" panose="00000400000000000000" pitchFamily="2" charset="-78"/>
              </a:rPr>
              <a:t>کر </a:t>
            </a:r>
            <a:r>
              <a:rPr lang="ar-SA" dirty="0">
                <a:cs typeface="B Nazanin" panose="00000400000000000000" pitchFamily="2" charset="-78"/>
              </a:rPr>
              <a:t> چیه فقط به این فکر اعتقاد داری از کجا می‌دانید این فکر در </a:t>
            </a:r>
            <a:r>
              <a:rPr lang="fa-IR" dirty="0">
                <a:cs typeface="B Nazanin" panose="00000400000000000000" pitchFamily="2" charset="-78"/>
              </a:rPr>
              <a:t>سته </a:t>
            </a:r>
            <a:r>
              <a:rPr lang="ar-SA" dirty="0">
                <a:cs typeface="B Nazanin" panose="00000400000000000000" pitchFamily="2" charset="-78"/>
              </a:rPr>
              <a:t> فکر جایگزین چیه</a:t>
            </a:r>
            <a:endParaRPr lang="en-US" dirty="0">
              <a:cs typeface="B Nazanin" panose="00000400000000000000" pitchFamily="2" charset="-78"/>
            </a:endParaRPr>
          </a:p>
        </p:txBody>
      </p:sp>
    </p:spTree>
    <p:extLst>
      <p:ext uri="{BB962C8B-B14F-4D97-AF65-F5344CB8AC3E}">
        <p14:creationId xmlns:p14="http://schemas.microsoft.com/office/powerpoint/2010/main" val="268174627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F4A0F-6966-4EAD-BC23-973CB44374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D60FFA-2226-455C-A6B3-23C2989877CA}"/>
              </a:ext>
            </a:extLst>
          </p:cNvPr>
          <p:cNvSpPr>
            <a:spLocks noGrp="1"/>
          </p:cNvSpPr>
          <p:nvPr>
            <p:ph sz="quarter" idx="1"/>
          </p:nvPr>
        </p:nvSpPr>
        <p:spPr>
          <a:xfrm>
            <a:off x="179512" y="1695733"/>
            <a:ext cx="7467600" cy="4873752"/>
          </a:xfrm>
        </p:spPr>
        <p:txBody>
          <a:bodyPr>
            <a:normAutofit/>
          </a:bodyPr>
          <a:lstStyle/>
          <a:p>
            <a:pPr algn="just">
              <a:lnSpc>
                <a:spcPct val="150000"/>
              </a:lnSpc>
            </a:pPr>
            <a:r>
              <a:rPr lang="ar-SA" dirty="0">
                <a:cs typeface="B Nazanin" panose="00000400000000000000" pitchFamily="2" charset="-78"/>
              </a:rPr>
              <a:t>برای نوجوان که افکار خودکشی دارد کنترل هیجانات را یاد آموزش بدهید حل مسئله را یاد دهید و روی بازسازی شناختی خود بوده ا و افکار غلط کار کنید نکته </a:t>
            </a:r>
            <a:r>
              <a:rPr lang="fa-IR" dirty="0">
                <a:cs typeface="B Nazanin" panose="00000400000000000000" pitchFamily="2" charset="-78"/>
              </a:rPr>
              <a:t>.</a:t>
            </a:r>
            <a:endParaRPr lang="en-US" dirty="0">
              <a:cs typeface="B Nazanin" panose="00000400000000000000" pitchFamily="2" charset="-78"/>
            </a:endParaRPr>
          </a:p>
          <a:p>
            <a:pPr algn="just">
              <a:lnSpc>
                <a:spcPct val="150000"/>
              </a:lnSpc>
            </a:pPr>
            <a:r>
              <a:rPr lang="ar-SA" dirty="0">
                <a:cs typeface="B Nazanin" panose="00000400000000000000" pitchFamily="2" charset="-78"/>
              </a:rPr>
              <a:t>پس جلسات شما باید کوتاه باشد مثل ۲۰ تا ۳۰ دقیقه بدانید فاصله جلسات باید کم باشد نمی‌توان گفت</a:t>
            </a:r>
            <a:r>
              <a:rPr lang="fa-IR" dirty="0">
                <a:cs typeface="B Nazanin" panose="00000400000000000000" pitchFamily="2" charset="-78"/>
              </a:rPr>
              <a:t> برو و دو </a:t>
            </a:r>
            <a:r>
              <a:rPr lang="ar-SA" dirty="0">
                <a:cs typeface="B Nazanin" panose="00000400000000000000" pitchFamily="2" charset="-78"/>
              </a:rPr>
              <a:t>روز دیگر بیا یا ۲۰ روز دیگر </a:t>
            </a:r>
            <a:r>
              <a:rPr lang="fa-IR" dirty="0">
                <a:cs typeface="B Nazanin" panose="00000400000000000000" pitchFamily="2" charset="-78"/>
              </a:rPr>
              <a:t>.</a:t>
            </a:r>
          </a:p>
          <a:p>
            <a:pPr algn="just">
              <a:lnSpc>
                <a:spcPct val="150000"/>
              </a:lnSpc>
            </a:pPr>
            <a:r>
              <a:rPr lang="ar-SA" dirty="0">
                <a:cs typeface="B Nazanin" panose="00000400000000000000" pitchFamily="2" charset="-78"/>
              </a:rPr>
              <a:t>شاید رفت خودش را کشت باید فاصله ۳ یا ۴ روز باشد</a:t>
            </a:r>
            <a:endParaRPr lang="fa-IR" dirty="0">
              <a:cs typeface="B Nazanin" panose="00000400000000000000" pitchFamily="2" charset="-78"/>
            </a:endParaRPr>
          </a:p>
          <a:p>
            <a:pPr algn="just">
              <a:lnSpc>
                <a:spcPct val="150000"/>
              </a:lnSpc>
            </a:pPr>
            <a:r>
              <a:rPr lang="ar-SA" dirty="0">
                <a:cs typeface="B Nazanin" panose="00000400000000000000" pitchFamily="2" charset="-78"/>
              </a:rPr>
              <a:t> نکته ۳ بدانید که افراد حمایتی </a:t>
            </a:r>
            <a:r>
              <a:rPr lang="fa-IR" dirty="0">
                <a:cs typeface="B Nazanin" panose="00000400000000000000" pitchFamily="2" charset="-78"/>
              </a:rPr>
              <a:t>مثل </a:t>
            </a:r>
            <a:r>
              <a:rPr lang="ar-SA" dirty="0">
                <a:cs typeface="B Nazanin" panose="00000400000000000000" pitchFamily="2" charset="-78"/>
              </a:rPr>
              <a:t> پدر مادر را درگیر کن</a:t>
            </a:r>
            <a:r>
              <a:rPr lang="fa-IR" dirty="0">
                <a:cs typeface="B Nazanin" panose="00000400000000000000" pitchFamily="2" charset="-78"/>
              </a:rPr>
              <a:t>ی</a:t>
            </a:r>
            <a:r>
              <a:rPr lang="ar-SA" dirty="0">
                <a:cs typeface="B Nazanin" panose="00000400000000000000" pitchFamily="2" charset="-78"/>
              </a:rPr>
              <a:t>د مدرسه </a:t>
            </a:r>
            <a:r>
              <a:rPr lang="fa-IR" dirty="0">
                <a:cs typeface="B Nazanin" panose="00000400000000000000" pitchFamily="2" charset="-78"/>
              </a:rPr>
              <a:t>را</a:t>
            </a:r>
            <a:r>
              <a:rPr lang="ar-SA" dirty="0">
                <a:cs typeface="B Nazanin" panose="00000400000000000000" pitchFamily="2" charset="-78"/>
              </a:rPr>
              <a:t>درگیر کن</a:t>
            </a:r>
            <a:r>
              <a:rPr lang="fa-IR" dirty="0">
                <a:cs typeface="B Nazanin" panose="00000400000000000000" pitchFamily="2" charset="-78"/>
              </a:rPr>
              <a:t>ی</a:t>
            </a:r>
            <a:r>
              <a:rPr lang="ar-SA" dirty="0">
                <a:cs typeface="B Nazanin" panose="00000400000000000000" pitchFamily="2" charset="-78"/>
              </a:rPr>
              <a:t>د </a:t>
            </a:r>
            <a:r>
              <a:rPr lang="fa-IR" dirty="0">
                <a:cs typeface="B Nazanin" panose="00000400000000000000" pitchFamily="2" charset="-78"/>
              </a:rPr>
              <a:t> </a:t>
            </a:r>
            <a:r>
              <a:rPr lang="ar-SA" dirty="0">
                <a:cs typeface="B Nazanin" panose="00000400000000000000" pitchFamily="2" charset="-78"/>
              </a:rPr>
              <a:t> و بدانید بابحران طرفید</a:t>
            </a:r>
            <a:endParaRPr lang="en-US" dirty="0">
              <a:cs typeface="B Nazanin" panose="00000400000000000000" pitchFamily="2" charset="-78"/>
            </a:endParaRPr>
          </a:p>
        </p:txBody>
      </p:sp>
    </p:spTree>
    <p:extLst>
      <p:ext uri="{BB962C8B-B14F-4D97-AF65-F5344CB8AC3E}">
        <p14:creationId xmlns:p14="http://schemas.microsoft.com/office/powerpoint/2010/main" val="4128704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25E4A-4270-443D-9D53-EBF6752B00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397E14-618B-4161-AA4C-B4F3BA96322B}"/>
              </a:ext>
            </a:extLst>
          </p:cNvPr>
          <p:cNvSpPr>
            <a:spLocks noGrp="1"/>
          </p:cNvSpPr>
          <p:nvPr>
            <p:ph sz="quarter" idx="1"/>
          </p:nvPr>
        </p:nvSpPr>
        <p:spPr/>
        <p:txBody>
          <a:bodyPr>
            <a:normAutofit/>
          </a:bodyPr>
          <a:lstStyle/>
          <a:p>
            <a:pPr algn="ctr">
              <a:lnSpc>
                <a:spcPct val="200000"/>
              </a:lnSpc>
            </a:pPr>
            <a:r>
              <a:rPr lang="fa-IR" sz="3200" b="1" u="sng" dirty="0">
                <a:solidFill>
                  <a:srgbClr val="FF0000"/>
                </a:solidFill>
                <a:cs typeface="B Nazanin" pitchFamily="2" charset="-78"/>
              </a:rPr>
              <a:t>مداخله( شناختی )  دربحران </a:t>
            </a:r>
            <a:br>
              <a:rPr lang="fa-IR" sz="3200" b="1" dirty="0">
                <a:cs typeface="B Nazanin" pitchFamily="2" charset="-78"/>
              </a:rPr>
            </a:br>
            <a:r>
              <a:rPr lang="fa-IR" sz="3200" b="1" dirty="0">
                <a:cs typeface="B Nazanin" pitchFamily="2" charset="-78"/>
              </a:rPr>
              <a:t>تکنیک های 10 گانه مداخله فوری درخودکشی</a:t>
            </a:r>
            <a:endParaRPr lang="en-US" sz="3200" dirty="0"/>
          </a:p>
        </p:txBody>
      </p:sp>
    </p:spTree>
    <p:extLst>
      <p:ext uri="{BB962C8B-B14F-4D97-AF65-F5344CB8AC3E}">
        <p14:creationId xmlns:p14="http://schemas.microsoft.com/office/powerpoint/2010/main" val="41479926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B5B6-6B35-4769-A72F-86D02AF5A7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E215A1-5D86-4A6C-87E2-5A8E62DE61D3}"/>
              </a:ext>
            </a:extLst>
          </p:cNvPr>
          <p:cNvSpPr>
            <a:spLocks noGrp="1"/>
          </p:cNvSpPr>
          <p:nvPr>
            <p:ph sz="quarter" idx="1"/>
          </p:nvPr>
        </p:nvSpPr>
        <p:spPr/>
        <p:txBody>
          <a:bodyPr>
            <a:noAutofit/>
          </a:bodyPr>
          <a:lstStyle/>
          <a:p>
            <a:pPr algn="just">
              <a:lnSpc>
                <a:spcPct val="160000"/>
              </a:lnSpc>
            </a:pPr>
            <a:r>
              <a:rPr lang="ar-SA" sz="2000"/>
              <a:t>مثال </a:t>
            </a:r>
            <a:r>
              <a:rPr lang="ar-SA" sz="2000" dirty="0"/>
              <a:t>فردی که خود کشید دارد باید در گام دو به مشکل او پرداخت و</a:t>
            </a:r>
            <a:r>
              <a:rPr lang="fa-IR" sz="2000" dirty="0"/>
              <a:t>گ</a:t>
            </a:r>
            <a:r>
              <a:rPr lang="ar-SA" sz="2000" dirty="0"/>
              <a:t>ام یک مداخله در بحران خودکشی است با مراجعه ب</a:t>
            </a:r>
            <a:r>
              <a:rPr lang="fa-IR" sz="2000" dirty="0"/>
              <a:t>ا</a:t>
            </a:r>
            <a:r>
              <a:rPr lang="ar-SA" sz="2000" dirty="0"/>
              <a:t>وسواس </a:t>
            </a:r>
            <a:r>
              <a:rPr lang="fa-IR" sz="2000" dirty="0"/>
              <a:t>که </a:t>
            </a:r>
            <a:r>
              <a:rPr lang="ar-SA" sz="2000" dirty="0"/>
              <a:t> می‌خواهد خودش را بکشد اول مداخله در خودکشی و</a:t>
            </a:r>
            <a:r>
              <a:rPr lang="fa-IR" sz="2000" dirty="0"/>
              <a:t>سپس </a:t>
            </a:r>
            <a:r>
              <a:rPr lang="ar-SA" sz="2000" dirty="0"/>
              <a:t> درمان وسواس</a:t>
            </a:r>
            <a:r>
              <a:rPr lang="fa-IR" sz="2000" dirty="0"/>
              <a:t> در</a:t>
            </a:r>
            <a:r>
              <a:rPr lang="ar-SA" sz="2000" dirty="0"/>
              <a:t> گام دوم م</a:t>
            </a:r>
            <a:r>
              <a:rPr lang="fa-IR" sz="2000" dirty="0"/>
              <a:t>.</a:t>
            </a:r>
          </a:p>
          <a:p>
            <a:pPr algn="just">
              <a:lnSpc>
                <a:spcPct val="160000"/>
              </a:lnSpc>
            </a:pPr>
            <a:r>
              <a:rPr lang="ar-SA" sz="2000" dirty="0"/>
              <a:t>مشکلی که باعث خودکشی شده مثل وسواس مثل اضطراب </a:t>
            </a:r>
            <a:r>
              <a:rPr lang="fa-IR" sz="2000" dirty="0"/>
              <a:t> </a:t>
            </a:r>
            <a:r>
              <a:rPr lang="ar-SA" sz="2000" dirty="0"/>
              <a:t> علاوه بر گام سیلک مشکل دارد را کمک می‌کنید شود به علاوه باید مهارتهای </a:t>
            </a:r>
            <a:r>
              <a:rPr lang="fa-IR" sz="2000" dirty="0"/>
              <a:t> </a:t>
            </a:r>
            <a:r>
              <a:rPr lang="ar-SA" sz="2000" dirty="0"/>
              <a:t>حل مسئله حل </a:t>
            </a:r>
            <a:r>
              <a:rPr lang="fa-IR" sz="2000" dirty="0"/>
              <a:t> </a:t>
            </a:r>
            <a:r>
              <a:rPr lang="ar-SA" sz="2000" dirty="0"/>
              <a:t> بازسازی شناختی آموزش روانی را باید با او کار کنید تاب آوری تقریباً تکرار همان مهارت‌های زندگی است تاب آوری نتیجه مهارت های زندگی است این تکنیک ها برای بزرگسالان هم خوب است انعکاس مرتبا من مامانم را از دست دادند سه ماهه که فوت کرده است پس مادر شما سه ماه است که فوت کرده است در ان در انعکاس محتوا و حتماً کارگاه مهارتهای خ</a:t>
            </a:r>
            <a:r>
              <a:rPr lang="fa-IR" sz="2000" dirty="0"/>
              <a:t>رد </a:t>
            </a:r>
            <a:r>
              <a:rPr lang="ar-SA" sz="2000" dirty="0"/>
              <a:t>مشاوره را تهیه کنید</a:t>
            </a:r>
            <a:endParaRPr lang="en-US" sz="2000" dirty="0"/>
          </a:p>
          <a:p>
            <a:pPr algn="just">
              <a:lnSpc>
                <a:spcPct val="160000"/>
              </a:lnSpc>
            </a:pPr>
            <a:r>
              <a:rPr lang="en-US" sz="2000" dirty="0"/>
              <a:t> </a:t>
            </a:r>
          </a:p>
          <a:p>
            <a:pPr algn="just">
              <a:lnSpc>
                <a:spcPct val="160000"/>
              </a:lnSpc>
            </a:pPr>
            <a:r>
              <a:rPr lang="en-US" sz="2000" dirty="0"/>
              <a:t> </a:t>
            </a:r>
          </a:p>
          <a:p>
            <a:pPr algn="just">
              <a:lnSpc>
                <a:spcPct val="160000"/>
              </a:lnSpc>
            </a:pPr>
            <a:endParaRPr lang="en-US" sz="2000" dirty="0"/>
          </a:p>
        </p:txBody>
      </p:sp>
    </p:spTree>
    <p:extLst>
      <p:ext uri="{BB962C8B-B14F-4D97-AF65-F5344CB8AC3E}">
        <p14:creationId xmlns:p14="http://schemas.microsoft.com/office/powerpoint/2010/main" val="63460044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B9504-0706-4BD5-847A-7950C42EDF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47AF92-563C-4E39-8A94-D084D243B1B9}"/>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4017450948"/>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A17D1-35EA-483B-BB2E-C3E96B7ABF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E4D957-38C8-44AD-8418-0DA1F0E86854}"/>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2872587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427168" cy="724942"/>
          </a:xfrm>
        </p:spPr>
        <p:txBody>
          <a:bodyPr>
            <a:normAutofit fontScale="90000"/>
          </a:bodyPr>
          <a:lstStyle/>
          <a:p>
            <a:pPr algn="ctr"/>
            <a:br>
              <a:rPr lang="fa-IR" b="1" u="sng" dirty="0">
                <a:solidFill>
                  <a:srgbClr val="FF0000"/>
                </a:solidFill>
                <a:cs typeface="B Nazanin" pitchFamily="2" charset="-78"/>
              </a:rPr>
            </a:br>
            <a:br>
              <a:rPr lang="fa-IR" b="1" dirty="0">
                <a:cs typeface="B Nazanin" pitchFamily="2" charset="-78"/>
              </a:rPr>
            </a:br>
            <a:r>
              <a:rPr lang="fa-IR" b="1" dirty="0">
                <a:cs typeface="B Nazanin" pitchFamily="2" charset="-78"/>
              </a:rPr>
              <a:t>1-</a:t>
            </a:r>
            <a:r>
              <a:rPr lang="ar-SA" b="1" dirty="0">
                <a:cs typeface="B Nazanin" pitchFamily="2" charset="-78"/>
              </a:rPr>
              <a:t>تکنیک حل مسئله کارآمد</a:t>
            </a:r>
            <a:endParaRPr lang="fa-IR" b="1" dirty="0"/>
          </a:p>
        </p:txBody>
      </p:sp>
      <p:sp>
        <p:nvSpPr>
          <p:cNvPr id="3" name="Content Placeholder 2"/>
          <p:cNvSpPr>
            <a:spLocks noGrp="1"/>
          </p:cNvSpPr>
          <p:nvPr>
            <p:ph sz="quarter" idx="1"/>
          </p:nvPr>
        </p:nvSpPr>
        <p:spPr>
          <a:xfrm>
            <a:off x="755576" y="1052736"/>
            <a:ext cx="7776864" cy="5256584"/>
          </a:xfrm>
        </p:spPr>
        <p:txBody>
          <a:bodyPr>
            <a:normAutofit fontScale="70000" lnSpcReduction="20000"/>
          </a:bodyPr>
          <a:lstStyle/>
          <a:p>
            <a:pPr algn="just">
              <a:lnSpc>
                <a:spcPct val="160000"/>
              </a:lnSpc>
            </a:pPr>
            <a:r>
              <a:rPr lang="fa-IR" b="1" u="sng" dirty="0">
                <a:cs typeface="B Nazanin" pitchFamily="2" charset="-78"/>
              </a:rPr>
              <a:t>جلسه اول </a:t>
            </a:r>
            <a:r>
              <a:rPr lang="fa-IR" b="1" dirty="0">
                <a:cs typeface="B Nazanin" pitchFamily="2" charset="-78"/>
              </a:rPr>
              <a:t>شما با فرد ی که تمایل خودکشی دارد </a:t>
            </a:r>
            <a:r>
              <a:rPr lang="fa-IR" b="1" u="sng" dirty="0">
                <a:cs typeface="B Nazanin" pitchFamily="2" charset="-78"/>
              </a:rPr>
              <a:t>بسیار مهم </a:t>
            </a:r>
            <a:r>
              <a:rPr lang="fa-IR" b="1" dirty="0">
                <a:cs typeface="B Nazanin" pitchFamily="2" charset="-78"/>
              </a:rPr>
              <a:t>است   </a:t>
            </a:r>
            <a:r>
              <a:rPr lang="fa-IR" b="1" dirty="0">
                <a:solidFill>
                  <a:srgbClr val="FF0000"/>
                </a:solidFill>
                <a:cs typeface="B Nazanin" pitchFamily="2" charset="-78"/>
              </a:rPr>
              <a:t>شایعترین تکنیک </a:t>
            </a:r>
            <a:r>
              <a:rPr lang="fa-IR" b="1" dirty="0">
                <a:cs typeface="B Nazanin" pitchFamily="2" charset="-78"/>
              </a:rPr>
              <a:t>است</a:t>
            </a:r>
          </a:p>
          <a:p>
            <a:pPr algn="just">
              <a:lnSpc>
                <a:spcPct val="160000"/>
              </a:lnSpc>
            </a:pPr>
            <a:r>
              <a:rPr lang="fa-IR" b="1" dirty="0">
                <a:cs typeface="B Nazanin" pitchFamily="2" charset="-78"/>
              </a:rPr>
              <a:t>مراجع  :</a:t>
            </a:r>
            <a:r>
              <a:rPr lang="ar-SA" b="1" dirty="0">
                <a:cs typeface="B Nazanin" pitchFamily="2" charset="-78"/>
              </a:rPr>
              <a:t>والدینم اگر طلاق بگیرند خودکشی می کنم </a:t>
            </a:r>
            <a:endParaRPr lang="fa-IR" b="1" dirty="0">
              <a:cs typeface="B Nazanin" pitchFamily="2" charset="-78"/>
            </a:endParaRPr>
          </a:p>
          <a:p>
            <a:pPr algn="just">
              <a:lnSpc>
                <a:spcPct val="160000"/>
              </a:lnSpc>
            </a:pPr>
            <a:r>
              <a:rPr lang="ar-SA" b="1" dirty="0">
                <a:cs typeface="B Nazanin" pitchFamily="2" charset="-78"/>
              </a:rPr>
              <a:t>وقتی این موارد را از نوجوان شنیدید </a:t>
            </a:r>
            <a:r>
              <a:rPr lang="ar-SA" b="1" u="sng" dirty="0">
                <a:solidFill>
                  <a:srgbClr val="FF0000"/>
                </a:solidFill>
                <a:cs typeface="B Nazanin" pitchFamily="2" charset="-78"/>
              </a:rPr>
              <a:t>گوش دادید و همدلی </a:t>
            </a:r>
            <a:r>
              <a:rPr lang="ar-SA" b="1" dirty="0">
                <a:cs typeface="B Nazanin" pitchFamily="2" charset="-78"/>
              </a:rPr>
              <a:t>کردید در جای مناسب مثلاً یک ربع از حرف‌هایش که گذشت </a:t>
            </a:r>
            <a:endParaRPr lang="fa-IR" b="1" dirty="0">
              <a:cs typeface="B Nazanin" pitchFamily="2" charset="-78"/>
            </a:endParaRPr>
          </a:p>
          <a:p>
            <a:pPr algn="just">
              <a:lnSpc>
                <a:spcPct val="160000"/>
              </a:lnSpc>
            </a:pPr>
            <a:r>
              <a:rPr lang="ar-SA" b="1" dirty="0">
                <a:cs typeface="B Nazanin" pitchFamily="2" charset="-78"/>
              </a:rPr>
              <a:t>به نوجوان یا به </a:t>
            </a:r>
            <a:r>
              <a:rPr lang="ar-SA" b="1" dirty="0">
                <a:solidFill>
                  <a:srgbClr val="FF0000"/>
                </a:solidFill>
                <a:cs typeface="B Nazanin" pitchFamily="2" charset="-78"/>
              </a:rPr>
              <a:t>آن فرد </a:t>
            </a:r>
            <a:r>
              <a:rPr lang="ar-SA" b="1" dirty="0">
                <a:cs typeface="B Nazanin" pitchFamily="2" charset="-78"/>
              </a:rPr>
              <a:t>با تمایلات خودکشی بگویید</a:t>
            </a:r>
            <a:r>
              <a:rPr lang="fa-IR" b="1" dirty="0">
                <a:cs typeface="B Nazanin" pitchFamily="2" charset="-78"/>
              </a:rPr>
              <a:t>: </a:t>
            </a:r>
          </a:p>
          <a:p>
            <a:pPr algn="just">
              <a:lnSpc>
                <a:spcPct val="150000"/>
              </a:lnSpc>
            </a:pPr>
            <a:r>
              <a:rPr lang="fa-IR" b="1" dirty="0">
                <a:solidFill>
                  <a:srgbClr val="FF0000"/>
                </a:solidFill>
                <a:cs typeface="B Nazanin" pitchFamily="2" charset="-78"/>
              </a:rPr>
              <a:t>روانشناس : </a:t>
            </a:r>
            <a:r>
              <a:rPr lang="ar-SA" b="1" dirty="0">
                <a:cs typeface="B Nazanin" pitchFamily="2" charset="-78"/>
              </a:rPr>
              <a:t>پس آن طور که متوجه شدم طلاق پدر و مادرت برای تو خیلی رنج‌آور است خیلی برا</a:t>
            </a:r>
            <a:r>
              <a:rPr lang="fa-IR" b="1" dirty="0">
                <a:cs typeface="B Nazanin" pitchFamily="2" charset="-78"/>
              </a:rPr>
              <a:t>ت </a:t>
            </a:r>
            <a:r>
              <a:rPr lang="ar-SA" b="1" dirty="0">
                <a:cs typeface="B Nazanin" pitchFamily="2" charset="-78"/>
              </a:rPr>
              <a:t>سخت</a:t>
            </a:r>
            <a:r>
              <a:rPr lang="fa-IR" b="1" dirty="0">
                <a:cs typeface="B Nazanin" pitchFamily="2" charset="-78"/>
              </a:rPr>
              <a:t> است</a:t>
            </a:r>
            <a:r>
              <a:rPr lang="ar-SA" b="1" dirty="0">
                <a:cs typeface="B Nazanin" pitchFamily="2" charset="-78"/>
              </a:rPr>
              <a:t> و دوست نداری این حادثه رخ دهد و حالا برای </a:t>
            </a:r>
            <a:r>
              <a:rPr lang="ar-SA" b="1" dirty="0">
                <a:solidFill>
                  <a:srgbClr val="FF0000"/>
                </a:solidFill>
                <a:cs typeface="B Nazanin" pitchFamily="2" charset="-78"/>
              </a:rPr>
              <a:t>رهایی از این مشکل فکر می کنی خودکشی راهکاری است برای حل این مسئله </a:t>
            </a:r>
            <a:endParaRPr lang="en-US" b="1" dirty="0">
              <a:solidFill>
                <a:srgbClr val="FF0000"/>
              </a:solidFill>
              <a:cs typeface="B Nazanin" pitchFamily="2" charset="-78"/>
            </a:endParaRPr>
          </a:p>
          <a:p>
            <a:pPr algn="just">
              <a:lnSpc>
                <a:spcPct val="150000"/>
              </a:lnSpc>
            </a:pPr>
            <a:r>
              <a:rPr lang="ar-SA" b="1" dirty="0">
                <a:cs typeface="B Nazanin" pitchFamily="2" charset="-78"/>
              </a:rPr>
              <a:t>این راهکاری است که </a:t>
            </a:r>
            <a:r>
              <a:rPr lang="ar-SA" b="1" dirty="0">
                <a:solidFill>
                  <a:srgbClr val="FF0000"/>
                </a:solidFill>
                <a:cs typeface="B Nazanin" pitchFamily="2" charset="-78"/>
              </a:rPr>
              <a:t>تو انتخاب کردی </a:t>
            </a:r>
            <a:r>
              <a:rPr lang="ar-SA" b="1" dirty="0">
                <a:cs typeface="B Nazanin" pitchFamily="2" charset="-78"/>
              </a:rPr>
              <a:t>بیا ببینیم آیا </a:t>
            </a:r>
            <a:r>
              <a:rPr lang="ar-SA" b="1" dirty="0">
                <a:solidFill>
                  <a:srgbClr val="FF0000"/>
                </a:solidFill>
                <a:cs typeface="B Nazanin" pitchFamily="2" charset="-78"/>
              </a:rPr>
              <a:t>راهکار دیگری </a:t>
            </a:r>
            <a:r>
              <a:rPr lang="ar-SA" b="1" dirty="0">
                <a:cs typeface="B Nazanin" pitchFamily="2" charset="-78"/>
              </a:rPr>
              <a:t>هم وجود دارد که بتونی با این مشکل رو به رو شویی</a:t>
            </a:r>
            <a:r>
              <a:rPr lang="fa-IR" b="1" dirty="0">
                <a:cs typeface="B Nazanin" pitchFamily="2" charset="-78"/>
              </a:rPr>
              <a:t> </a:t>
            </a:r>
          </a:p>
          <a:p>
            <a:pPr algn="just">
              <a:lnSpc>
                <a:spcPct val="150000"/>
              </a:lnSpc>
            </a:pPr>
            <a:r>
              <a:rPr lang="ar-SA" b="1" dirty="0">
                <a:cs typeface="B Nazanin" pitchFamily="2" charset="-78"/>
              </a:rPr>
              <a:t>بیا ببینیم آیا راهکار دیگری هم وجود دارد که بتوانید با این مشکل روبه رو شویم</a:t>
            </a:r>
            <a:endParaRPr lang="fa-IR" b="1" dirty="0">
              <a:cs typeface="B Nazanin" pitchFamily="2" charset="-78"/>
            </a:endParaRPr>
          </a:p>
          <a:p>
            <a:pPr algn="just">
              <a:lnSpc>
                <a:spcPct val="150000"/>
              </a:lnSpc>
            </a:pPr>
            <a:r>
              <a:rPr lang="ar-SA" b="1" dirty="0">
                <a:cs typeface="B Nazanin" pitchFamily="2" charset="-78"/>
              </a:rPr>
              <a:t>به راهکارهای </a:t>
            </a:r>
            <a:r>
              <a:rPr lang="ar-SA" b="1" dirty="0">
                <a:solidFill>
                  <a:srgbClr val="FF0000"/>
                </a:solidFill>
                <a:cs typeface="B Nazanin" pitchFamily="2" charset="-78"/>
              </a:rPr>
              <a:t>دیگری هم فکر </a:t>
            </a:r>
            <a:r>
              <a:rPr lang="ar-SA" b="1" dirty="0">
                <a:cs typeface="B Nazanin" pitchFamily="2" charset="-78"/>
              </a:rPr>
              <a:t>کردید</a:t>
            </a:r>
            <a:endParaRPr lang="fa-IR" b="1" dirty="0">
              <a:cs typeface="B Nazanin" pitchFamily="2" charset="-78"/>
            </a:endParaRPr>
          </a:p>
          <a:p>
            <a:pPr algn="just">
              <a:lnSpc>
                <a:spcPct val="150000"/>
              </a:lnSpc>
            </a:pPr>
            <a:r>
              <a:rPr lang="ar-SA" b="1" dirty="0">
                <a:cs typeface="B Nazanin" pitchFamily="2" charset="-78"/>
              </a:rPr>
              <a:t> گزینه </a:t>
            </a:r>
            <a:r>
              <a:rPr lang="ar-SA" b="1" dirty="0">
                <a:solidFill>
                  <a:srgbClr val="FF0000"/>
                </a:solidFill>
                <a:cs typeface="B Nazanin" pitchFamily="2" charset="-78"/>
              </a:rPr>
              <a:t>دیگری تو ذهن </a:t>
            </a:r>
            <a:r>
              <a:rPr lang="ar-SA" b="1" dirty="0">
                <a:cs typeface="B Nazanin" pitchFamily="2" charset="-78"/>
              </a:rPr>
              <a:t>تو می آید</a:t>
            </a:r>
            <a:endParaRPr lang="fa-IR" b="1" dirty="0">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fa-IR" b="1" dirty="0">
                <a:cs typeface="B Nazanin" pitchFamily="2" charset="-78"/>
              </a:rPr>
            </a:br>
            <a:br>
              <a:rPr lang="fa-IR" b="1" dirty="0">
                <a:cs typeface="B Nazanin" pitchFamily="2" charset="-78"/>
              </a:rPr>
            </a:br>
            <a:r>
              <a:rPr lang="fa-IR" b="1" u="sng" dirty="0">
                <a:solidFill>
                  <a:srgbClr val="FF0000"/>
                </a:solidFill>
                <a:cs typeface="B Nazanin" pitchFamily="2" charset="-78"/>
              </a:rPr>
              <a:t>مداخله دربحران </a:t>
            </a:r>
            <a:br>
              <a:rPr lang="fa-IR" b="1" dirty="0">
                <a:cs typeface="B Nazanin" pitchFamily="2" charset="-78"/>
              </a:rPr>
            </a:br>
            <a:r>
              <a:rPr lang="fa-IR" b="1" dirty="0">
                <a:cs typeface="B Nazanin" pitchFamily="2" charset="-78"/>
              </a:rPr>
              <a:t>تکنیک های 10 گانه مداخله درخودکشی </a:t>
            </a:r>
          </a:p>
        </p:txBody>
      </p:sp>
      <p:sp>
        <p:nvSpPr>
          <p:cNvPr id="3" name="Content Placeholder 2"/>
          <p:cNvSpPr>
            <a:spLocks noGrp="1"/>
          </p:cNvSpPr>
          <p:nvPr>
            <p:ph sz="quarter" idx="1"/>
          </p:nvPr>
        </p:nvSpPr>
        <p:spPr>
          <a:xfrm>
            <a:off x="457200" y="1600200"/>
            <a:ext cx="7931224" cy="4873752"/>
          </a:xfrm>
        </p:spPr>
        <p:txBody>
          <a:bodyPr>
            <a:normAutofit fontScale="85000" lnSpcReduction="10000"/>
          </a:bodyPr>
          <a:lstStyle/>
          <a:p>
            <a:pPr algn="just">
              <a:lnSpc>
                <a:spcPct val="150000"/>
              </a:lnSpc>
            </a:pPr>
            <a:r>
              <a:rPr lang="fa-IR" dirty="0">
                <a:cs typeface="B Nazanin" pitchFamily="2" charset="-78"/>
              </a:rPr>
              <a:t>1-</a:t>
            </a:r>
            <a:r>
              <a:rPr lang="ar-SA" dirty="0">
                <a:cs typeface="B Nazanin" pitchFamily="2" charset="-78"/>
              </a:rPr>
              <a:t> تکنیک </a:t>
            </a:r>
            <a:r>
              <a:rPr lang="ar-SA" b="1" dirty="0">
                <a:solidFill>
                  <a:srgbClr val="FF0000"/>
                </a:solidFill>
                <a:cs typeface="B Nazanin" pitchFamily="2" charset="-78"/>
              </a:rPr>
              <a:t>حل مسئله کارآمد</a:t>
            </a:r>
            <a:r>
              <a:rPr lang="fa-IR" b="1" dirty="0">
                <a:solidFill>
                  <a:srgbClr val="FF0000"/>
                </a:solidFill>
                <a:cs typeface="B Nazanin" pitchFamily="2" charset="-78"/>
              </a:rPr>
              <a:t>:</a:t>
            </a:r>
          </a:p>
          <a:p>
            <a:pPr algn="just">
              <a:lnSpc>
                <a:spcPct val="150000"/>
              </a:lnSpc>
            </a:pPr>
            <a:r>
              <a:rPr lang="fa-IR" dirty="0">
                <a:cs typeface="B Nazanin" pitchFamily="2" charset="-78"/>
              </a:rPr>
              <a:t>مراجع : </a:t>
            </a:r>
            <a:r>
              <a:rPr lang="ar-SA" dirty="0">
                <a:cs typeface="B Nazanin" pitchFamily="2" charset="-78"/>
              </a:rPr>
              <a:t> خیلی اضطراب دارم پشت کنکور هستم گل مرا آرام می</a:t>
            </a:r>
            <a:r>
              <a:rPr lang="fa-IR" dirty="0">
                <a:cs typeface="B Nazanin" pitchFamily="2" charset="-78"/>
              </a:rPr>
              <a:t> </a:t>
            </a:r>
            <a:r>
              <a:rPr lang="ar-SA" dirty="0">
                <a:cs typeface="B Nazanin" pitchFamily="2" charset="-78"/>
              </a:rPr>
              <a:t>کند</a:t>
            </a:r>
            <a:endParaRPr lang="fa-IR" dirty="0">
              <a:cs typeface="B Nazanin" pitchFamily="2" charset="-78"/>
            </a:endParaRPr>
          </a:p>
          <a:p>
            <a:pPr algn="just">
              <a:lnSpc>
                <a:spcPct val="150000"/>
              </a:lnSpc>
            </a:pPr>
            <a:r>
              <a:rPr lang="fa-IR" dirty="0">
                <a:cs typeface="B Nazanin" pitchFamily="2" charset="-78"/>
              </a:rPr>
              <a:t>روانشناس : </a:t>
            </a:r>
            <a:r>
              <a:rPr lang="ar-SA" dirty="0">
                <a:cs typeface="B Nazanin" pitchFamily="2" charset="-78"/>
              </a:rPr>
              <a:t> من یک سوال از تو دارم </a:t>
            </a:r>
            <a:r>
              <a:rPr lang="fa-IR" dirty="0">
                <a:cs typeface="B Nazanin" pitchFamily="2" charset="-78"/>
              </a:rPr>
              <a:t>. </a:t>
            </a:r>
            <a:r>
              <a:rPr lang="ar-SA" dirty="0">
                <a:cs typeface="B Nazanin" pitchFamily="2" charset="-78"/>
              </a:rPr>
              <a:t>تو استرس داری</a:t>
            </a:r>
            <a:r>
              <a:rPr lang="fa-IR" dirty="0">
                <a:cs typeface="B Nazanin" pitchFamily="2" charset="-78"/>
              </a:rPr>
              <a:t> و</a:t>
            </a:r>
            <a:r>
              <a:rPr lang="ar-SA" dirty="0">
                <a:cs typeface="B Nazanin" pitchFamily="2" charset="-78"/>
              </a:rPr>
              <a:t> استرس زیادی </a:t>
            </a:r>
            <a:r>
              <a:rPr lang="fa-IR" dirty="0">
                <a:cs typeface="B Nazanin" pitchFamily="2" charset="-78"/>
              </a:rPr>
              <a:t>را </a:t>
            </a:r>
            <a:r>
              <a:rPr lang="ar-SA" dirty="0">
                <a:cs typeface="B Nazanin" pitchFamily="2" charset="-78"/>
              </a:rPr>
              <a:t>بابت کنکور تجربه می کنی و از طرفی چون یک سال پشت کنکور </a:t>
            </a:r>
            <a:r>
              <a:rPr lang="fa-IR" dirty="0">
                <a:cs typeface="B Nazanin" pitchFamily="2" charset="-78"/>
              </a:rPr>
              <a:t>ماندی </a:t>
            </a:r>
            <a:r>
              <a:rPr lang="ar-SA" dirty="0">
                <a:cs typeface="B Nazanin" pitchFamily="2" charset="-78"/>
              </a:rPr>
              <a:t> </a:t>
            </a:r>
            <a:r>
              <a:rPr lang="ar-SA" b="1" dirty="0">
                <a:solidFill>
                  <a:srgbClr val="FF0000"/>
                </a:solidFill>
                <a:cs typeface="B Nazanin" pitchFamily="2" charset="-78"/>
              </a:rPr>
              <a:t>پدر و مادرت و احتمالاً دیگران انتظارات زیادی </a:t>
            </a:r>
            <a:r>
              <a:rPr lang="ar-SA" dirty="0">
                <a:cs typeface="B Nazanin" pitchFamily="2" charset="-78"/>
              </a:rPr>
              <a:t>از تو دارند و تو خیلی نگران می ش</a:t>
            </a:r>
            <a:r>
              <a:rPr lang="fa-IR" dirty="0">
                <a:cs typeface="B Nazanin" pitchFamily="2" charset="-78"/>
              </a:rPr>
              <a:t>و</a:t>
            </a:r>
            <a:r>
              <a:rPr lang="ar-SA" dirty="0">
                <a:cs typeface="B Nazanin" pitchFamily="2" charset="-78"/>
              </a:rPr>
              <a:t>ی و فکرت مشوش می گردد و تو فکر می کنی که گل می تواند </a:t>
            </a:r>
            <a:r>
              <a:rPr lang="ar-SA" b="1" dirty="0">
                <a:solidFill>
                  <a:srgbClr val="FF0000"/>
                </a:solidFill>
                <a:cs typeface="B Nazanin" pitchFamily="2" charset="-78"/>
              </a:rPr>
              <a:t>بهت کمک کند این یک گزینه </a:t>
            </a:r>
            <a:r>
              <a:rPr lang="ar-SA" dirty="0">
                <a:cs typeface="B Nazanin" pitchFamily="2" charset="-78"/>
              </a:rPr>
              <a:t>است</a:t>
            </a:r>
            <a:r>
              <a:rPr lang="fa-IR" dirty="0">
                <a:cs typeface="B Nazanin" pitchFamily="2" charset="-78"/>
              </a:rPr>
              <a:t>.</a:t>
            </a:r>
          </a:p>
          <a:p>
            <a:pPr algn="just">
              <a:lnSpc>
                <a:spcPct val="150000"/>
              </a:lnSpc>
            </a:pPr>
            <a:r>
              <a:rPr lang="ar-SA" dirty="0">
                <a:cs typeface="B Nazanin" pitchFamily="2" charset="-78"/>
              </a:rPr>
              <a:t> </a:t>
            </a:r>
            <a:r>
              <a:rPr lang="ar-SA" b="1" dirty="0">
                <a:cs typeface="B Nazanin" pitchFamily="2" charset="-78"/>
              </a:rPr>
              <a:t>غیر از ان این گزینه به راهکارهای دیگری هم فکر کردید</a:t>
            </a:r>
            <a:r>
              <a:rPr lang="fa-IR" dirty="0">
                <a:cs typeface="B Nazanin" pitchFamily="2" charset="-78"/>
              </a:rPr>
              <a:t>؟</a:t>
            </a:r>
          </a:p>
          <a:p>
            <a:pPr algn="just">
              <a:lnSpc>
                <a:spcPct val="150000"/>
              </a:lnSpc>
            </a:pPr>
            <a:r>
              <a:rPr lang="ar-SA" dirty="0">
                <a:cs typeface="B Nazanin" pitchFamily="2" charset="-78"/>
              </a:rPr>
              <a:t> گزینه </a:t>
            </a:r>
            <a:r>
              <a:rPr lang="ar-SA" b="1" u="sng" dirty="0">
                <a:cs typeface="B Nazanin" pitchFamily="2" charset="-78"/>
              </a:rPr>
              <a:t>دیگری تو ذهن تو </a:t>
            </a:r>
            <a:r>
              <a:rPr lang="ar-SA" dirty="0">
                <a:cs typeface="B Nazanin" pitchFamily="2" charset="-78"/>
              </a:rPr>
              <a:t>می آید</a:t>
            </a:r>
            <a:r>
              <a:rPr lang="fa-IR" dirty="0">
                <a:cs typeface="B Nazanin" pitchFamily="2" charset="-78"/>
              </a:rPr>
              <a:t>؟</a:t>
            </a:r>
          </a:p>
          <a:p>
            <a:pPr algn="just">
              <a:lnSpc>
                <a:spcPct val="150000"/>
              </a:lnSpc>
            </a:pPr>
            <a:r>
              <a:rPr lang="ar-SA" dirty="0">
                <a:cs typeface="B Nazanin" pitchFamily="2" charset="-78"/>
              </a:rPr>
              <a:t> فکر می کنی این </a:t>
            </a:r>
            <a:r>
              <a:rPr lang="ar-SA" b="1" u="sng" dirty="0">
                <a:cs typeface="B Nazanin" pitchFamily="2" charset="-78"/>
              </a:rPr>
              <a:t>مسئله را جور دیگری می </a:t>
            </a:r>
            <a:r>
              <a:rPr lang="ar-SA" dirty="0">
                <a:cs typeface="B Nazanin" pitchFamily="2" charset="-78"/>
              </a:rPr>
              <a:t>توانیم حل کنیم </a:t>
            </a:r>
            <a:r>
              <a:rPr lang="fa-IR" dirty="0">
                <a:cs typeface="B Nazanin" pitchFamily="2" charset="-78"/>
              </a:rPr>
              <a:t>؟</a:t>
            </a:r>
          </a:p>
          <a:p>
            <a:pPr algn="just">
              <a:lnSpc>
                <a:spcPct val="150000"/>
              </a:lnSpc>
            </a:pPr>
            <a:r>
              <a:rPr lang="ar-SA" dirty="0">
                <a:cs typeface="B Nazanin" pitchFamily="2" charset="-78"/>
              </a:rPr>
              <a:t>این می شود </a:t>
            </a:r>
            <a:r>
              <a:rPr lang="ar-SA" b="1" u="sng" dirty="0">
                <a:solidFill>
                  <a:srgbClr val="FF0000"/>
                </a:solidFill>
                <a:cs typeface="B Nazanin" pitchFamily="2" charset="-78"/>
              </a:rPr>
              <a:t>حل مسئله کارآمد</a:t>
            </a:r>
            <a:r>
              <a:rPr lang="fa-IR" b="1" u="sng" dirty="0">
                <a:solidFill>
                  <a:srgbClr val="FF0000"/>
                </a:solidFill>
                <a:cs typeface="B Nazanin" pitchFamily="2" charset="-78"/>
              </a:rPr>
              <a:t>.</a:t>
            </a:r>
          </a:p>
          <a:p>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تکنیک حل مسئله کارآمد</a:t>
            </a:r>
            <a:r>
              <a:rPr lang="fa-IR" dirty="0">
                <a:cs typeface="B Nazanin" pitchFamily="2" charset="-78"/>
              </a:rPr>
              <a:t>:</a:t>
            </a:r>
            <a:endParaRPr lang="fa-IR" dirty="0"/>
          </a:p>
        </p:txBody>
      </p:sp>
      <p:sp>
        <p:nvSpPr>
          <p:cNvPr id="3" name="Content Placeholder 2"/>
          <p:cNvSpPr>
            <a:spLocks noGrp="1"/>
          </p:cNvSpPr>
          <p:nvPr>
            <p:ph sz="quarter" idx="1"/>
          </p:nvPr>
        </p:nvSpPr>
        <p:spPr/>
        <p:txBody>
          <a:bodyPr>
            <a:normAutofit lnSpcReduction="10000"/>
          </a:bodyPr>
          <a:lstStyle/>
          <a:p>
            <a:pPr algn="just">
              <a:lnSpc>
                <a:spcPct val="160000"/>
              </a:lnSpc>
            </a:pPr>
            <a:r>
              <a:rPr lang="ar-SA" dirty="0">
                <a:cs typeface="B Nazanin" pitchFamily="2" charset="-78"/>
              </a:rPr>
              <a:t>  هدف من  روانشناسی این است که </a:t>
            </a:r>
            <a:r>
              <a:rPr lang="ar-SA" u="sng" dirty="0">
                <a:solidFill>
                  <a:srgbClr val="FF0000"/>
                </a:solidFill>
                <a:cs typeface="B Nazanin" pitchFamily="2" charset="-78"/>
              </a:rPr>
              <a:t>در لحظه موثر باشم </a:t>
            </a:r>
            <a:endParaRPr lang="fa-IR" u="sng" dirty="0">
              <a:solidFill>
                <a:srgbClr val="FF0000"/>
              </a:solidFill>
              <a:cs typeface="B Nazanin" pitchFamily="2" charset="-78"/>
            </a:endParaRPr>
          </a:p>
          <a:p>
            <a:pPr algn="just">
              <a:lnSpc>
                <a:spcPct val="160000"/>
              </a:lnSpc>
            </a:pPr>
            <a:r>
              <a:rPr lang="ar-SA" dirty="0">
                <a:cs typeface="B Nazanin" pitchFamily="2" charset="-78"/>
              </a:rPr>
              <a:t>در لحظه موثر بودن یعنی</a:t>
            </a:r>
            <a:r>
              <a:rPr lang="fa-IR" dirty="0">
                <a:cs typeface="B Nazanin" pitchFamily="2" charset="-78"/>
              </a:rPr>
              <a:t>:</a:t>
            </a:r>
          </a:p>
          <a:p>
            <a:pPr algn="just">
              <a:lnSpc>
                <a:spcPct val="160000"/>
              </a:lnSpc>
            </a:pPr>
            <a:r>
              <a:rPr lang="ar-SA" dirty="0">
                <a:cs typeface="B Nazanin" pitchFamily="2" charset="-78"/>
              </a:rPr>
              <a:t> چه روان‌شناس باشید </a:t>
            </a:r>
            <a:endParaRPr lang="fa-IR" dirty="0">
              <a:cs typeface="B Nazanin" pitchFamily="2" charset="-78"/>
            </a:endParaRPr>
          </a:p>
          <a:p>
            <a:pPr algn="just">
              <a:lnSpc>
                <a:spcPct val="160000"/>
              </a:lnSpc>
            </a:pPr>
            <a:r>
              <a:rPr lang="ar-SA" dirty="0">
                <a:cs typeface="B Nazanin" pitchFamily="2" charset="-78"/>
              </a:rPr>
              <a:t>چه والد باشید</a:t>
            </a:r>
            <a:endParaRPr lang="fa-IR" dirty="0">
              <a:cs typeface="B Nazanin" pitchFamily="2" charset="-78"/>
            </a:endParaRPr>
          </a:p>
          <a:p>
            <a:pPr algn="just">
              <a:lnSpc>
                <a:spcPct val="160000"/>
              </a:lnSpc>
            </a:pPr>
            <a:r>
              <a:rPr lang="ar-SA" dirty="0">
                <a:cs typeface="B Nazanin" pitchFamily="2" charset="-78"/>
              </a:rPr>
              <a:t> چه معلم چه خاله یا دایی </a:t>
            </a:r>
            <a:r>
              <a:rPr lang="fa-IR" dirty="0">
                <a:cs typeface="B Nazanin" pitchFamily="2" charset="-78"/>
              </a:rPr>
              <a:t>و..</a:t>
            </a:r>
          </a:p>
          <a:p>
            <a:pPr algn="just">
              <a:lnSpc>
                <a:spcPct val="160000"/>
              </a:lnSpc>
            </a:pPr>
            <a:r>
              <a:rPr lang="ar-SA" dirty="0">
                <a:cs typeface="B Nazanin" pitchFamily="2" charset="-78"/>
              </a:rPr>
              <a:t>وقتی می دانید یک نوجوان میل به رفتارهای پرخطر دارد </a:t>
            </a:r>
            <a:r>
              <a:rPr lang="fa-IR" dirty="0">
                <a:cs typeface="B Nazanin" pitchFamily="2" charset="-78"/>
              </a:rPr>
              <a:t>یا</a:t>
            </a:r>
            <a:r>
              <a:rPr lang="ar-SA" dirty="0">
                <a:cs typeface="B Nazanin" pitchFamily="2" charset="-78"/>
              </a:rPr>
              <a:t> فضایی برای رفتارهای پرخطر در اووجود دارد </a:t>
            </a:r>
            <a:r>
              <a:rPr lang="ar-SA" dirty="0">
                <a:solidFill>
                  <a:srgbClr val="FF0000"/>
                </a:solidFill>
                <a:cs typeface="B Nazanin" pitchFamily="2" charset="-78"/>
              </a:rPr>
              <a:t>یک جمله خوب یک جمله اثربخش یک تلنگر خیلی مواقع کمک کننده</a:t>
            </a:r>
            <a:r>
              <a:rPr lang="ar-SA" dirty="0">
                <a:cs typeface="B Nazanin" pitchFamily="2" charset="-78"/>
              </a:rPr>
              <a:t> است</a:t>
            </a:r>
            <a:endParaRPr lang="en-US" dirty="0">
              <a:cs typeface="B Nazanin" pitchFamily="2" charset="-78"/>
            </a:endParaRPr>
          </a:p>
          <a:p>
            <a:pPr algn="just">
              <a:lnSpc>
                <a:spcPct val="160000"/>
              </a:lnSpc>
            </a:pPr>
            <a:endParaRPr lang="fa-IR" dirty="0">
              <a:cs typeface="B Nazanin" pitchFamily="2" charset="-78"/>
            </a:endParaRPr>
          </a:p>
          <a:p>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634082"/>
          </a:xfrm>
        </p:spPr>
        <p:txBody>
          <a:bodyPr/>
          <a:lstStyle/>
          <a:p>
            <a:endParaRPr lang="fa-IR" dirty="0"/>
          </a:p>
        </p:txBody>
      </p:sp>
      <p:sp>
        <p:nvSpPr>
          <p:cNvPr id="3" name="Content Placeholder 2"/>
          <p:cNvSpPr>
            <a:spLocks noGrp="1"/>
          </p:cNvSpPr>
          <p:nvPr>
            <p:ph sz="quarter" idx="1"/>
          </p:nvPr>
        </p:nvSpPr>
        <p:spPr>
          <a:xfrm>
            <a:off x="457200" y="908720"/>
            <a:ext cx="8147248" cy="5565232"/>
          </a:xfrm>
        </p:spPr>
        <p:txBody>
          <a:bodyPr>
            <a:normAutofit fontScale="62500" lnSpcReduction="20000"/>
          </a:bodyPr>
          <a:lstStyle/>
          <a:p>
            <a:pPr algn="just">
              <a:lnSpc>
                <a:spcPct val="200000"/>
              </a:lnSpc>
            </a:pPr>
            <a:r>
              <a:rPr lang="en-US" b="1" dirty="0">
                <a:cs typeface="B Nazanin" pitchFamily="2" charset="-78"/>
              </a:rPr>
              <a:t> </a:t>
            </a:r>
            <a:r>
              <a:rPr lang="ar-SA" b="1" dirty="0">
                <a:cs typeface="B Nazanin" pitchFamily="2" charset="-78"/>
              </a:rPr>
              <a:t>وقتی که می‌فهمید </a:t>
            </a:r>
            <a:r>
              <a:rPr lang="fa-IR" b="1" dirty="0">
                <a:cs typeface="B Nazanin" pitchFamily="2" charset="-78"/>
              </a:rPr>
              <a:t>فرد یا </a:t>
            </a:r>
            <a:r>
              <a:rPr lang="ar-SA" b="1" dirty="0">
                <a:cs typeface="B Nazanin" pitchFamily="2" charset="-78"/>
              </a:rPr>
              <a:t>نوجوان افکار خودکشی دارد </a:t>
            </a:r>
            <a:endParaRPr lang="en-US" b="1" dirty="0">
              <a:cs typeface="B Nazanin" pitchFamily="2" charset="-78"/>
            </a:endParaRPr>
          </a:p>
          <a:p>
            <a:pPr algn="just">
              <a:lnSpc>
                <a:spcPct val="200000"/>
              </a:lnSpc>
            </a:pPr>
            <a:r>
              <a:rPr lang="ar-SA" b="1" dirty="0">
                <a:cs typeface="B Nazanin" pitchFamily="2" charset="-78"/>
              </a:rPr>
              <a:t>یا تمایلات خود زنی یا هر رفتار خود آسیب رسان دیگری دارد</a:t>
            </a:r>
            <a:endParaRPr lang="en-US" b="1" dirty="0">
              <a:cs typeface="B Nazanin" pitchFamily="2" charset="-78"/>
            </a:endParaRPr>
          </a:p>
          <a:p>
            <a:pPr algn="just">
              <a:lnSpc>
                <a:spcPct val="200000"/>
              </a:lnSpc>
            </a:pPr>
            <a:r>
              <a:rPr lang="ar-SA" b="1" dirty="0">
                <a:cs typeface="B Nazanin" pitchFamily="2" charset="-78"/>
              </a:rPr>
              <a:t> </a:t>
            </a:r>
            <a:r>
              <a:rPr lang="ar-SA" b="1" dirty="0">
                <a:solidFill>
                  <a:srgbClr val="FF0000"/>
                </a:solidFill>
                <a:cs typeface="B Nazanin" pitchFamily="2" charset="-78"/>
              </a:rPr>
              <a:t>شاید اولین و آخرین فردی </a:t>
            </a:r>
            <a:r>
              <a:rPr lang="ar-SA" b="1" dirty="0">
                <a:cs typeface="B Nazanin" pitchFamily="2" charset="-78"/>
              </a:rPr>
              <a:t>باشید که این را می دانید </a:t>
            </a:r>
            <a:endParaRPr lang="en-US" b="1" dirty="0">
              <a:cs typeface="B Nazanin" pitchFamily="2" charset="-78"/>
            </a:endParaRPr>
          </a:p>
          <a:p>
            <a:pPr algn="just">
              <a:lnSpc>
                <a:spcPct val="200000"/>
              </a:lnSpc>
            </a:pPr>
            <a:r>
              <a:rPr lang="ar-SA" b="1" dirty="0">
                <a:cs typeface="B Nazanin" pitchFamily="2" charset="-78"/>
              </a:rPr>
              <a:t>یا وقتی نوجوان می‌گوید خاله عمو عمه دایی روانشناس من </a:t>
            </a:r>
            <a:r>
              <a:rPr lang="ar-SA" b="1" dirty="0">
                <a:solidFill>
                  <a:srgbClr val="FF0000"/>
                </a:solidFill>
                <a:cs typeface="B Nazanin" pitchFamily="2" charset="-78"/>
              </a:rPr>
              <a:t>برخی مواقع به مرگ فکر می‌کنم</a:t>
            </a:r>
            <a:endParaRPr lang="en-US" b="1" dirty="0">
              <a:solidFill>
                <a:srgbClr val="FF0000"/>
              </a:solidFill>
              <a:cs typeface="B Nazanin" pitchFamily="2" charset="-78"/>
            </a:endParaRPr>
          </a:p>
          <a:p>
            <a:pPr algn="just">
              <a:lnSpc>
                <a:spcPct val="200000"/>
              </a:lnSpc>
            </a:pPr>
            <a:r>
              <a:rPr lang="ar-SA" b="1" dirty="0">
                <a:cs typeface="B Nazanin" pitchFamily="2" charset="-78"/>
              </a:rPr>
              <a:t> شاید شما </a:t>
            </a:r>
            <a:r>
              <a:rPr lang="ar-SA" b="1" u="sng" dirty="0">
                <a:cs typeface="B Nazanin" pitchFamily="2" charset="-78"/>
              </a:rPr>
              <a:t>تنها کسی باشید </a:t>
            </a:r>
            <a:r>
              <a:rPr lang="ar-SA" b="1" dirty="0">
                <a:cs typeface="B Nazanin" pitchFamily="2" charset="-78"/>
              </a:rPr>
              <a:t>که این پیام را از این نوجوان </a:t>
            </a:r>
            <a:r>
              <a:rPr lang="ar-SA" b="1" u="sng" dirty="0">
                <a:cs typeface="B Nazanin" pitchFamily="2" charset="-78"/>
              </a:rPr>
              <a:t>می‌شنوید</a:t>
            </a:r>
            <a:endParaRPr lang="en-US" b="1" u="sng" dirty="0">
              <a:cs typeface="B Nazanin" pitchFamily="2" charset="-78"/>
            </a:endParaRPr>
          </a:p>
          <a:p>
            <a:pPr algn="just">
              <a:lnSpc>
                <a:spcPct val="200000"/>
              </a:lnSpc>
            </a:pPr>
            <a:r>
              <a:rPr lang="ar-SA" b="1" dirty="0">
                <a:cs typeface="B Nazanin" pitchFamily="2" charset="-78"/>
              </a:rPr>
              <a:t> پس </a:t>
            </a:r>
            <a:r>
              <a:rPr lang="ar-SA" b="1" u="sng" dirty="0">
                <a:cs typeface="B Nazanin" pitchFamily="2" charset="-78"/>
              </a:rPr>
              <a:t>هوشیار</a:t>
            </a:r>
            <a:r>
              <a:rPr lang="ar-SA" b="1" dirty="0">
                <a:cs typeface="B Nazanin" pitchFamily="2" charset="-78"/>
              </a:rPr>
              <a:t> باشید یعنی نوجوان از شما کمک می خواهد </a:t>
            </a:r>
            <a:r>
              <a:rPr lang="fa-IR" b="1" dirty="0">
                <a:cs typeface="B Nazanin" pitchFamily="2" charset="-78"/>
              </a:rPr>
              <a:t>پس</a:t>
            </a:r>
            <a:r>
              <a:rPr lang="ar-SA" b="1" dirty="0">
                <a:cs typeface="B Nazanin" pitchFamily="2" charset="-78"/>
              </a:rPr>
              <a:t> شما می توانید </a:t>
            </a:r>
            <a:r>
              <a:rPr lang="ar-SA" b="1" u="sng" dirty="0">
                <a:cs typeface="B Nazanin" pitchFamily="2" charset="-78"/>
              </a:rPr>
              <a:t>در لحظه موثر باشید </a:t>
            </a:r>
            <a:endParaRPr lang="en-US" b="1" u="sng" dirty="0">
              <a:cs typeface="B Nazanin" pitchFamily="2" charset="-78"/>
            </a:endParaRPr>
          </a:p>
          <a:p>
            <a:pPr algn="just">
              <a:lnSpc>
                <a:spcPct val="200000"/>
              </a:lnSpc>
            </a:pPr>
            <a:r>
              <a:rPr lang="ar-SA" b="1" dirty="0">
                <a:cs typeface="B Nazanin" pitchFamily="2" charset="-78"/>
              </a:rPr>
              <a:t>یعنی با یک گوش دادن</a:t>
            </a:r>
            <a:endParaRPr lang="fa-IR" b="1" dirty="0">
              <a:cs typeface="B Nazanin" pitchFamily="2" charset="-78"/>
            </a:endParaRPr>
          </a:p>
          <a:p>
            <a:pPr algn="just">
              <a:lnSpc>
                <a:spcPct val="200000"/>
              </a:lnSpc>
            </a:pPr>
            <a:r>
              <a:rPr lang="ar-SA" b="1" dirty="0">
                <a:cs typeface="B Nazanin" pitchFamily="2" charset="-78"/>
              </a:rPr>
              <a:t> با یک همدلی</a:t>
            </a:r>
            <a:endParaRPr lang="fa-IR" b="1" dirty="0">
              <a:cs typeface="B Nazanin" pitchFamily="2" charset="-78"/>
            </a:endParaRPr>
          </a:p>
          <a:p>
            <a:pPr algn="just">
              <a:lnSpc>
                <a:spcPct val="200000"/>
              </a:lnSpc>
            </a:pPr>
            <a:r>
              <a:rPr lang="ar-SA" b="1" dirty="0">
                <a:cs typeface="B Nazanin" pitchFamily="2" charset="-78"/>
              </a:rPr>
              <a:t> با یک انعکاس احساسات و </a:t>
            </a:r>
            <a:r>
              <a:rPr lang="ar-SA" b="1" dirty="0">
                <a:solidFill>
                  <a:srgbClr val="FF0000"/>
                </a:solidFill>
                <a:cs typeface="B Nazanin" pitchFamily="2" charset="-78"/>
              </a:rPr>
              <a:t>با تکنیک های ۱۰ گانه‌ای </a:t>
            </a:r>
            <a:r>
              <a:rPr lang="ar-SA" b="1" dirty="0">
                <a:cs typeface="B Nazanin" pitchFamily="2" charset="-78"/>
              </a:rPr>
              <a:t>که یکی از آنها را بیان کردم می‌توانید</a:t>
            </a:r>
            <a:r>
              <a:rPr lang="fa-IR" b="1" dirty="0">
                <a:cs typeface="B Nazanin" pitchFamily="2" charset="-78"/>
              </a:rPr>
              <a:t> </a:t>
            </a:r>
            <a:r>
              <a:rPr lang="ar-SA" b="1" dirty="0">
                <a:cs typeface="B Nazanin" pitchFamily="2" charset="-78"/>
              </a:rPr>
              <a:t> تلنگر بزنید</a:t>
            </a:r>
            <a:endParaRPr lang="fa-IR" b="1" dirty="0">
              <a:cs typeface="B Nazanin" pitchFamily="2" charset="-78"/>
            </a:endParaRPr>
          </a:p>
          <a:p>
            <a:pPr algn="just">
              <a:lnSpc>
                <a:spcPct val="200000"/>
              </a:lnSpc>
            </a:pPr>
            <a:r>
              <a:rPr lang="ar-SA" b="1" dirty="0">
                <a:cs typeface="B Nazanin" pitchFamily="2" charset="-78"/>
              </a:rPr>
              <a:t> بسیار </a:t>
            </a:r>
            <a:r>
              <a:rPr lang="ar-SA" b="1" dirty="0">
                <a:solidFill>
                  <a:srgbClr val="FF0000"/>
                </a:solidFill>
                <a:cs typeface="B Nazanin" pitchFamily="2" charset="-78"/>
              </a:rPr>
              <a:t>از تمایلات و رفتارهای پرخطر </a:t>
            </a:r>
            <a:r>
              <a:rPr lang="ar-SA" b="1" dirty="0">
                <a:cs typeface="B Nazanin" pitchFamily="2" charset="-78"/>
              </a:rPr>
              <a:t>در </a:t>
            </a:r>
            <a:r>
              <a:rPr lang="fa-IR" b="1" dirty="0">
                <a:cs typeface="B Nazanin" pitchFamily="2" charset="-78"/>
              </a:rPr>
              <a:t>افرادیا </a:t>
            </a:r>
            <a:r>
              <a:rPr lang="ar-SA" b="1" u="sng" dirty="0">
                <a:cs typeface="B Nazanin" pitchFamily="2" charset="-78"/>
              </a:rPr>
              <a:t>نوجوان تصمیمات تکانشی </a:t>
            </a:r>
            <a:r>
              <a:rPr lang="ar-SA" b="1" dirty="0">
                <a:cs typeface="B Nazanin" pitchFamily="2" charset="-78"/>
              </a:rPr>
              <a:t>هستند اگر ما یک مداخله </a:t>
            </a:r>
            <a:r>
              <a:rPr lang="ar-SA" b="1" u="sng" dirty="0">
                <a:cs typeface="B Nazanin" pitchFamily="2" charset="-78"/>
              </a:rPr>
              <a:t>کوتاه و موثر در همان لحظه داشته </a:t>
            </a:r>
            <a:r>
              <a:rPr lang="ar-SA" b="1" dirty="0">
                <a:cs typeface="B Nazanin" pitchFamily="2" charset="-78"/>
              </a:rPr>
              <a:t>باشیم می تواند جلوی آن تمایلات را بگیرد که یکی از آنها تکنیک حل مسئله کارآمد بود</a:t>
            </a:r>
            <a:endParaRPr lang="fa-IR" b="1" dirty="0">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تکنیک بخش‌ها</a:t>
            </a:r>
            <a:endParaRPr lang="fa-IR" b="1" dirty="0"/>
          </a:p>
        </p:txBody>
      </p:sp>
      <p:sp>
        <p:nvSpPr>
          <p:cNvPr id="3" name="Content Placeholder 2"/>
          <p:cNvSpPr>
            <a:spLocks noGrp="1"/>
          </p:cNvSpPr>
          <p:nvPr>
            <p:ph sz="quarter" idx="1"/>
          </p:nvPr>
        </p:nvSpPr>
        <p:spPr>
          <a:xfrm>
            <a:off x="457200" y="1600200"/>
            <a:ext cx="7859216" cy="4873752"/>
          </a:xfrm>
        </p:spPr>
        <p:txBody>
          <a:bodyPr>
            <a:noAutofit/>
          </a:bodyPr>
          <a:lstStyle/>
          <a:p>
            <a:pPr>
              <a:lnSpc>
                <a:spcPct val="170000"/>
              </a:lnSpc>
            </a:pPr>
            <a:r>
              <a:rPr lang="fa-IR" dirty="0">
                <a:cs typeface="B Nazanin" pitchFamily="2" charset="-78"/>
              </a:rPr>
              <a:t>2-</a:t>
            </a:r>
            <a:r>
              <a:rPr lang="ar-SA" dirty="0">
                <a:cs typeface="B Nazanin" pitchFamily="2" charset="-78"/>
              </a:rPr>
              <a:t> تکنیک بخش‌ها</a:t>
            </a:r>
            <a:r>
              <a:rPr lang="fa-IR" dirty="0">
                <a:cs typeface="B Nazanin" pitchFamily="2" charset="-78"/>
              </a:rPr>
              <a:t>:</a:t>
            </a:r>
          </a:p>
          <a:p>
            <a:pPr>
              <a:lnSpc>
                <a:spcPct val="170000"/>
              </a:lnSpc>
            </a:pPr>
            <a:r>
              <a:rPr lang="ar-SA" sz="2000" dirty="0">
                <a:cs typeface="B Nazanin" pitchFamily="2" charset="-78"/>
              </a:rPr>
              <a:t> این تکنیک ها </a:t>
            </a:r>
            <a:r>
              <a:rPr lang="fa-IR" sz="2000" dirty="0">
                <a:cs typeface="B Nazanin" pitchFamily="2" charset="-78"/>
              </a:rPr>
              <a:t>مهم وقشنگ  </a:t>
            </a:r>
            <a:r>
              <a:rPr lang="ar-SA" sz="2000" dirty="0">
                <a:cs typeface="B Nazanin" pitchFamily="2" charset="-78"/>
              </a:rPr>
              <a:t>را </a:t>
            </a:r>
            <a:r>
              <a:rPr lang="ar-SA" sz="2000" b="1" u="sng" dirty="0">
                <a:cs typeface="B Nazanin" pitchFamily="2" charset="-78"/>
              </a:rPr>
              <a:t>یالوم </a:t>
            </a:r>
            <a:r>
              <a:rPr lang="fa-IR" sz="2000" b="1" u="sng" dirty="0">
                <a:cs typeface="B Nazanin" pitchFamily="2" charset="-78"/>
              </a:rPr>
              <a:t>که </a:t>
            </a:r>
            <a:r>
              <a:rPr lang="ar-SA" sz="2000" b="1" u="sng" dirty="0">
                <a:cs typeface="B Nazanin" pitchFamily="2" charset="-78"/>
              </a:rPr>
              <a:t>روانشناس وجودی </a:t>
            </a:r>
            <a:r>
              <a:rPr lang="ar-SA" sz="2000" dirty="0">
                <a:cs typeface="B Nazanin" pitchFamily="2" charset="-78"/>
              </a:rPr>
              <a:t>است </a:t>
            </a:r>
            <a:r>
              <a:rPr lang="fa-IR" sz="2000" dirty="0">
                <a:cs typeface="B Nazanin" pitchFamily="2" charset="-78"/>
              </a:rPr>
              <a:t>طراحی کرد</a:t>
            </a:r>
          </a:p>
          <a:p>
            <a:pPr>
              <a:lnSpc>
                <a:spcPct val="170000"/>
              </a:lnSpc>
            </a:pPr>
            <a:r>
              <a:rPr lang="fa-IR" sz="2000" dirty="0">
                <a:cs typeface="B Nazanin" pitchFamily="2" charset="-78"/>
              </a:rPr>
              <a:t>روانشناس : </a:t>
            </a:r>
            <a:r>
              <a:rPr lang="ar-SA" sz="2000" dirty="0">
                <a:cs typeface="B Nazanin" pitchFamily="2" charset="-78"/>
              </a:rPr>
              <a:t>تو به خودکشی فکر می‌کنی و بعضی مواقع دوست نداری تو این دنیا باشی</a:t>
            </a:r>
            <a:endParaRPr lang="fa-IR" sz="2000" dirty="0">
              <a:cs typeface="B Nazanin" pitchFamily="2" charset="-78"/>
            </a:endParaRPr>
          </a:p>
          <a:p>
            <a:pPr>
              <a:lnSpc>
                <a:spcPct val="170000"/>
              </a:lnSpc>
            </a:pPr>
            <a:r>
              <a:rPr lang="ar-SA" sz="2000" dirty="0">
                <a:cs typeface="B Nazanin" pitchFamily="2" charset="-78"/>
              </a:rPr>
              <a:t> </a:t>
            </a:r>
            <a:r>
              <a:rPr lang="ar-SA" sz="2000" u="sng" dirty="0">
                <a:cs typeface="B Nazanin" pitchFamily="2" charset="-78"/>
              </a:rPr>
              <a:t>بخش بزرگی </a:t>
            </a:r>
            <a:r>
              <a:rPr lang="ar-SA" sz="2000" dirty="0">
                <a:cs typeface="B Nazanin" pitchFamily="2" charset="-78"/>
              </a:rPr>
              <a:t>از وجود</a:t>
            </a:r>
            <a:r>
              <a:rPr lang="fa-IR" sz="2000" dirty="0">
                <a:cs typeface="B Nazanin" pitchFamily="2" charset="-78"/>
              </a:rPr>
              <a:t>ت</a:t>
            </a:r>
            <a:r>
              <a:rPr lang="ar-SA" sz="2000" dirty="0">
                <a:cs typeface="B Nazanin" pitchFamily="2" charset="-78"/>
              </a:rPr>
              <a:t> تو را به سمت </a:t>
            </a:r>
            <a:r>
              <a:rPr lang="ar-SA" sz="2000" b="1" u="sng" dirty="0">
                <a:cs typeface="B Nazanin" pitchFamily="2" charset="-78"/>
              </a:rPr>
              <a:t>خودکشی هل </a:t>
            </a:r>
            <a:r>
              <a:rPr lang="ar-SA" sz="2000" dirty="0">
                <a:cs typeface="B Nazanin" pitchFamily="2" charset="-78"/>
              </a:rPr>
              <a:t>می دهد</a:t>
            </a:r>
            <a:endParaRPr lang="fa-IR" sz="2000" dirty="0">
              <a:cs typeface="B Nazanin" pitchFamily="2" charset="-78"/>
            </a:endParaRPr>
          </a:p>
          <a:p>
            <a:pPr>
              <a:lnSpc>
                <a:spcPct val="170000"/>
              </a:lnSpc>
            </a:pPr>
            <a:r>
              <a:rPr lang="ar-SA" sz="2000" dirty="0">
                <a:cs typeface="B Nazanin" pitchFamily="2" charset="-78"/>
              </a:rPr>
              <a:t> اما بخش دیگری از وجودت  تو را به زنده نگه</a:t>
            </a:r>
            <a:r>
              <a:rPr lang="fa-IR" sz="2000" dirty="0">
                <a:cs typeface="B Nazanin" pitchFamily="2" charset="-78"/>
              </a:rPr>
              <a:t> </a:t>
            </a:r>
            <a:r>
              <a:rPr lang="ar-SA" sz="2000" dirty="0">
                <a:cs typeface="B Nazanin" pitchFamily="2" charset="-78"/>
              </a:rPr>
              <a:t>داشتن هل می‌دهد چون الان پیش من هستی و زنده ای</a:t>
            </a:r>
            <a:endParaRPr lang="fa-IR" sz="2000" dirty="0">
              <a:cs typeface="B Nazanin" pitchFamily="2" charset="-78"/>
            </a:endParaRPr>
          </a:p>
          <a:p>
            <a:pPr>
              <a:lnSpc>
                <a:spcPct val="170000"/>
              </a:lnSpc>
            </a:pPr>
            <a:r>
              <a:rPr lang="ar-SA" sz="2000" dirty="0">
                <a:cs typeface="B Nazanin" pitchFamily="2" charset="-78"/>
              </a:rPr>
              <a:t> و</a:t>
            </a:r>
            <a:r>
              <a:rPr lang="fa-IR" sz="2000" dirty="0">
                <a:cs typeface="B Nazanin" pitchFamily="2" charset="-78"/>
              </a:rPr>
              <a:t>این </a:t>
            </a:r>
            <a:r>
              <a:rPr lang="ar-SA" sz="2000" dirty="0">
                <a:cs typeface="B Nazanin" pitchFamily="2" charset="-78"/>
              </a:rPr>
              <a:t> بخش</a:t>
            </a:r>
            <a:r>
              <a:rPr lang="fa-IR" sz="2000" dirty="0">
                <a:cs typeface="B Nazanin" pitchFamily="2" charset="-78"/>
              </a:rPr>
              <a:t> </a:t>
            </a:r>
            <a:r>
              <a:rPr lang="ar-SA" sz="2000" dirty="0">
                <a:cs typeface="B Nazanin" pitchFamily="2" charset="-78"/>
              </a:rPr>
              <a:t> از وجودت از انجام این کار احساس خوبی ندارد</a:t>
            </a:r>
            <a:r>
              <a:rPr lang="fa-IR" sz="2000" dirty="0">
                <a:cs typeface="B Nazanin" pitchFamily="2" charset="-78"/>
              </a:rPr>
              <a:t>.</a:t>
            </a:r>
            <a:r>
              <a:rPr lang="ar-SA" sz="2000" dirty="0">
                <a:cs typeface="B Nazanin" pitchFamily="2" charset="-78"/>
              </a:rPr>
              <a:t>بیا در مورد آن بخش</a:t>
            </a:r>
            <a:r>
              <a:rPr lang="fa-IR" sz="2000" dirty="0">
                <a:cs typeface="B Nazanin" pitchFamily="2" charset="-78"/>
              </a:rPr>
              <a:t> </a:t>
            </a:r>
            <a:r>
              <a:rPr lang="fa-IR" sz="2000" b="1" u="sng" dirty="0">
                <a:cs typeface="B Nazanin" pitchFamily="2" charset="-78"/>
              </a:rPr>
              <a:t>که تو را زنده نگه داشته </a:t>
            </a:r>
            <a:r>
              <a:rPr lang="ar-SA" sz="2000" b="1" u="sng" dirty="0">
                <a:cs typeface="B Nazanin" pitchFamily="2" charset="-78"/>
              </a:rPr>
              <a:t> بیشتر باهم حرف بزنیم</a:t>
            </a:r>
            <a:endParaRPr lang="fa-IR" sz="2000" b="1" u="sng" dirty="0">
              <a:cs typeface="B Nazanin"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467600" cy="1143000"/>
          </a:xfrm>
        </p:spPr>
        <p:txBody>
          <a:bodyPr/>
          <a:lstStyle/>
          <a:p>
            <a:pPr algn="ctr"/>
            <a:r>
              <a:rPr lang="ar-SA" dirty="0"/>
              <a:t>تکنیک بخش‌ها</a:t>
            </a:r>
            <a:endParaRPr lang="fa-IR" dirty="0"/>
          </a:p>
        </p:txBody>
      </p:sp>
      <p:sp>
        <p:nvSpPr>
          <p:cNvPr id="3" name="Content Placeholder 2"/>
          <p:cNvSpPr>
            <a:spLocks noGrp="1"/>
          </p:cNvSpPr>
          <p:nvPr>
            <p:ph sz="quarter" idx="1"/>
          </p:nvPr>
        </p:nvSpPr>
        <p:spPr>
          <a:xfrm>
            <a:off x="457200" y="1124744"/>
            <a:ext cx="8147248" cy="5349208"/>
          </a:xfrm>
        </p:spPr>
        <p:txBody>
          <a:bodyPr>
            <a:noAutofit/>
          </a:bodyPr>
          <a:lstStyle/>
          <a:p>
            <a:pPr algn="just">
              <a:lnSpc>
                <a:spcPct val="170000"/>
              </a:lnSpc>
            </a:pPr>
            <a:r>
              <a:rPr lang="ar-SA" sz="1600" b="1" dirty="0">
                <a:cs typeface="B Nazanin" pitchFamily="2" charset="-78"/>
              </a:rPr>
              <a:t>آن بخش  چند درصد است آن بخشی که به تو می گوید خودت را بکش مثلا ۹۹ درصد از وجودت میگه خودت را بکش اما یک درصد از وجودت می گوید مرا نکش و می خواهم زنده بمانم مرا زنده نگه دار</a:t>
            </a:r>
            <a:r>
              <a:rPr lang="fa-IR" sz="1600" b="1" dirty="0">
                <a:cs typeface="B Nazanin" pitchFamily="2" charset="-78"/>
              </a:rPr>
              <a:t>.</a:t>
            </a:r>
          </a:p>
          <a:p>
            <a:pPr algn="just">
              <a:lnSpc>
                <a:spcPct val="170000"/>
              </a:lnSpc>
            </a:pPr>
            <a:r>
              <a:rPr lang="ar-SA" sz="1600" b="1" dirty="0">
                <a:cs typeface="B Nazanin" pitchFamily="2" charset="-78"/>
              </a:rPr>
              <a:t> آن یک </a:t>
            </a:r>
            <a:r>
              <a:rPr lang="ar-SA" sz="1600" b="1" dirty="0">
                <a:solidFill>
                  <a:srgbClr val="FF0000"/>
                </a:solidFill>
                <a:cs typeface="B Nazanin" pitchFamily="2" charset="-78"/>
              </a:rPr>
              <a:t>درصد چه می‌گوید</a:t>
            </a:r>
            <a:r>
              <a:rPr lang="fa-IR" sz="1600" b="1" dirty="0">
                <a:solidFill>
                  <a:srgbClr val="FF0000"/>
                </a:solidFill>
                <a:cs typeface="B Nazanin" pitchFamily="2" charset="-78"/>
              </a:rPr>
              <a:t>: </a:t>
            </a:r>
            <a:r>
              <a:rPr lang="ar-SA" sz="1600" b="1" dirty="0">
                <a:solidFill>
                  <a:srgbClr val="FF0000"/>
                </a:solidFill>
                <a:cs typeface="B Nazanin" pitchFamily="2" charset="-78"/>
              </a:rPr>
              <a:t> </a:t>
            </a:r>
            <a:r>
              <a:rPr lang="ar-SA" sz="1600" b="1" dirty="0">
                <a:cs typeface="B Nazanin" pitchFamily="2" charset="-78"/>
              </a:rPr>
              <a:t>آن بخش از وجود تو </a:t>
            </a:r>
            <a:r>
              <a:rPr lang="ar-SA" sz="1600" b="1" dirty="0">
                <a:solidFill>
                  <a:srgbClr val="FF0000"/>
                </a:solidFill>
                <a:cs typeface="B Nazanin" pitchFamily="2" charset="-78"/>
              </a:rPr>
              <a:t>چه می‌گوید </a:t>
            </a:r>
            <a:endParaRPr lang="fa-IR" sz="1600" b="1" dirty="0">
              <a:solidFill>
                <a:srgbClr val="FF0000"/>
              </a:solidFill>
              <a:cs typeface="B Nazanin" pitchFamily="2" charset="-78"/>
            </a:endParaRPr>
          </a:p>
          <a:p>
            <a:pPr algn="just">
              <a:lnSpc>
                <a:spcPct val="170000"/>
              </a:lnSpc>
            </a:pPr>
            <a:r>
              <a:rPr lang="ar-SA" sz="1600" b="1" dirty="0">
                <a:cs typeface="B Nazanin" pitchFamily="2" charset="-78"/>
              </a:rPr>
              <a:t>چرا تو را می</a:t>
            </a:r>
            <a:r>
              <a:rPr lang="fa-IR" sz="1600" b="1" dirty="0">
                <a:cs typeface="B Nazanin" pitchFamily="2" charset="-78"/>
              </a:rPr>
              <a:t> </a:t>
            </a:r>
            <a:r>
              <a:rPr lang="ar-SA" sz="1600" b="1" dirty="0">
                <a:cs typeface="B Nazanin" pitchFamily="2" charset="-78"/>
              </a:rPr>
              <a:t>خواهد زنده نگه دارد بیا با آن حرف بزنیم </a:t>
            </a:r>
            <a:endParaRPr lang="fa-IR" sz="1600" b="1" dirty="0">
              <a:cs typeface="B Nazanin" pitchFamily="2" charset="-78"/>
            </a:endParaRPr>
          </a:p>
          <a:p>
            <a:pPr algn="just">
              <a:lnSpc>
                <a:spcPct val="170000"/>
              </a:lnSpc>
            </a:pPr>
            <a:r>
              <a:rPr lang="ar-SA" sz="1600" b="1" dirty="0">
                <a:cs typeface="B Nazanin" pitchFamily="2" charset="-78"/>
              </a:rPr>
              <a:t>یک</a:t>
            </a:r>
            <a:r>
              <a:rPr lang="fa-IR" sz="1600" b="1" dirty="0">
                <a:cs typeface="B Nazanin" pitchFamily="2" charset="-78"/>
              </a:rPr>
              <a:t> مقدار</a:t>
            </a:r>
            <a:r>
              <a:rPr lang="ar-SA" sz="1600" b="1" dirty="0">
                <a:cs typeface="B Nazanin" pitchFamily="2" charset="-78"/>
              </a:rPr>
              <a:t> هم حرف آن بخش از وجودت را بشنو  </a:t>
            </a:r>
            <a:endParaRPr lang="fa-IR" sz="1600" b="1" dirty="0">
              <a:cs typeface="B Nazanin" pitchFamily="2" charset="-78"/>
            </a:endParaRPr>
          </a:p>
          <a:p>
            <a:pPr algn="just">
              <a:lnSpc>
                <a:spcPct val="170000"/>
              </a:lnSpc>
            </a:pPr>
            <a:r>
              <a:rPr lang="ar-SA" sz="1600" b="1" dirty="0">
                <a:cs typeface="B Nazanin" pitchFamily="2" charset="-78"/>
              </a:rPr>
              <a:t>ممکن است بگوید </a:t>
            </a:r>
            <a:r>
              <a:rPr lang="ar-SA" sz="1600" b="1" dirty="0">
                <a:solidFill>
                  <a:srgbClr val="FF0000"/>
                </a:solidFill>
                <a:cs typeface="B Nazanin" pitchFamily="2" charset="-78"/>
              </a:rPr>
              <a:t>منظور شما چیست</a:t>
            </a:r>
            <a:r>
              <a:rPr lang="fa-IR" sz="1600" b="1" dirty="0">
                <a:solidFill>
                  <a:srgbClr val="FF0000"/>
                </a:solidFill>
                <a:cs typeface="B Nazanin" pitchFamily="2" charset="-78"/>
              </a:rPr>
              <a:t>؟</a:t>
            </a:r>
          </a:p>
          <a:p>
            <a:pPr algn="just">
              <a:lnSpc>
                <a:spcPct val="170000"/>
              </a:lnSpc>
            </a:pPr>
            <a:r>
              <a:rPr lang="ar-SA" sz="1600" b="1" dirty="0">
                <a:solidFill>
                  <a:srgbClr val="FF0000"/>
                </a:solidFill>
                <a:cs typeface="B Nazanin" pitchFamily="2" charset="-78"/>
              </a:rPr>
              <a:t> </a:t>
            </a:r>
            <a:r>
              <a:rPr lang="ar-SA" sz="1600" b="1" dirty="0">
                <a:cs typeface="B Nazanin" pitchFamily="2" charset="-78"/>
              </a:rPr>
              <a:t>بگویید آن</a:t>
            </a:r>
            <a:r>
              <a:rPr lang="ar-SA" sz="1600" b="1" u="sng" dirty="0">
                <a:cs typeface="B Nazanin" pitchFamily="2" charset="-78"/>
              </a:rPr>
              <a:t> عاملی </a:t>
            </a:r>
            <a:r>
              <a:rPr lang="ar-SA" sz="1600" b="1" dirty="0">
                <a:cs typeface="B Nazanin" pitchFamily="2" charset="-78"/>
              </a:rPr>
              <a:t>که </a:t>
            </a:r>
            <a:r>
              <a:rPr lang="ar-SA" sz="1600" b="1" dirty="0">
                <a:solidFill>
                  <a:srgbClr val="FF0000"/>
                </a:solidFill>
                <a:cs typeface="B Nazanin" pitchFamily="2" charset="-78"/>
              </a:rPr>
              <a:t>هنوز شما را زنده نگه داشته </a:t>
            </a:r>
            <a:r>
              <a:rPr lang="ar-SA" sz="1600" b="1" dirty="0">
                <a:cs typeface="B Nazanin" pitchFamily="2" charset="-78"/>
              </a:rPr>
              <a:t>است</a:t>
            </a:r>
            <a:endParaRPr lang="fa-IR" sz="1600" b="1" dirty="0">
              <a:cs typeface="B Nazanin" pitchFamily="2" charset="-78"/>
            </a:endParaRPr>
          </a:p>
          <a:p>
            <a:pPr algn="just">
              <a:lnSpc>
                <a:spcPct val="170000"/>
              </a:lnSpc>
            </a:pPr>
            <a:r>
              <a:rPr lang="ar-SA" sz="1600" b="1" dirty="0">
                <a:cs typeface="B Nazanin" pitchFamily="2" charset="-78"/>
              </a:rPr>
              <a:t> آن قسمت از وجود شما که باعث شده هنوز خودکشی نکنید </a:t>
            </a:r>
            <a:endParaRPr lang="fa-IR" sz="1600" b="1" dirty="0">
              <a:cs typeface="B Nazanin" pitchFamily="2" charset="-78"/>
            </a:endParaRPr>
          </a:p>
          <a:p>
            <a:pPr algn="just">
              <a:lnSpc>
                <a:spcPct val="170000"/>
              </a:lnSpc>
            </a:pPr>
            <a:r>
              <a:rPr lang="ar-SA" sz="1600" b="1" dirty="0">
                <a:cs typeface="B Nazanin" pitchFamily="2" charset="-78"/>
              </a:rPr>
              <a:t>یا </a:t>
            </a:r>
            <a:r>
              <a:rPr lang="ar-SA" sz="1600" b="1" u="sng" dirty="0">
                <a:cs typeface="B Nazanin" pitchFamily="2" charset="-78"/>
              </a:rPr>
              <a:t>فرار نکنید </a:t>
            </a:r>
            <a:endParaRPr lang="fa-IR" sz="1600" b="1" u="sng" dirty="0">
              <a:cs typeface="B Nazanin" pitchFamily="2" charset="-78"/>
            </a:endParaRPr>
          </a:p>
          <a:p>
            <a:pPr algn="just">
              <a:lnSpc>
                <a:spcPct val="170000"/>
              </a:lnSpc>
            </a:pPr>
            <a:r>
              <a:rPr lang="ar-SA" sz="1600" b="1" u="sng" dirty="0">
                <a:cs typeface="B Nazanin" pitchFamily="2" charset="-78"/>
              </a:rPr>
              <a:t>یا خود زنی </a:t>
            </a:r>
            <a:r>
              <a:rPr lang="ar-SA" sz="1600" b="1" dirty="0">
                <a:cs typeface="B Nazanin" pitchFamily="2" charset="-78"/>
              </a:rPr>
              <a:t>نکنید</a:t>
            </a:r>
            <a:endParaRPr lang="fa-IR" sz="1600" b="1" dirty="0">
              <a:cs typeface="B Nazanin" pitchFamily="2" charset="-78"/>
            </a:endParaRPr>
          </a:p>
          <a:p>
            <a:pPr algn="just">
              <a:lnSpc>
                <a:spcPct val="170000"/>
              </a:lnSpc>
            </a:pPr>
            <a:r>
              <a:rPr lang="ar-SA" sz="1600" b="1" dirty="0">
                <a:cs typeface="B Nazanin" pitchFamily="2" charset="-78"/>
              </a:rPr>
              <a:t> آن بخش چه چیزی را به شما می گوید به من بگویید،.  </a:t>
            </a:r>
            <a:endParaRPr lang="en-US" sz="1600" b="1" dirty="0">
              <a:cs typeface="B Nazanin" pitchFamily="2" charset="-78"/>
            </a:endParaRPr>
          </a:p>
          <a:p>
            <a:pPr algn="just">
              <a:lnSpc>
                <a:spcPct val="170000"/>
              </a:lnSpc>
            </a:pPr>
            <a:endParaRPr lang="fa-IR" sz="1600" b="1" dirty="0">
              <a:cs typeface="B Nazanin" pitchFamily="2" charset="-78"/>
            </a:endParaRPr>
          </a:p>
          <a:p>
            <a:pPr algn="just">
              <a:lnSpc>
                <a:spcPct val="170000"/>
              </a:lnSpc>
            </a:pPr>
            <a:endParaRPr lang="fa-IR" sz="1600" b="1" dirty="0">
              <a:cs typeface="B Nazanin" pitchFamily="2" charset="-78"/>
            </a:endParaRPr>
          </a:p>
          <a:p>
            <a:pPr algn="just"/>
            <a:endParaRPr lang="fa-IR"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خودکشی"/>
          <p:cNvPicPr>
            <a:picLocks noChangeAspect="1" noChangeArrowheads="1"/>
          </p:cNvPicPr>
          <p:nvPr/>
        </p:nvPicPr>
        <p:blipFill>
          <a:blip r:embed="rId2" cstate="print">
            <a:lum contrast="18000"/>
          </a:blip>
          <a:srcRect/>
          <a:stretch>
            <a:fillRect/>
          </a:stretch>
        </p:blipFill>
        <p:spPr bwMode="auto">
          <a:xfrm>
            <a:off x="1115616" y="857250"/>
            <a:ext cx="6885385" cy="5143500"/>
          </a:xfrm>
          <a:prstGeom prst="rect">
            <a:avLst/>
          </a:prstGeom>
          <a:noFill/>
          <a:ln w="9525">
            <a:solidFill>
              <a:schemeClr val="tx1"/>
            </a:solidFill>
            <a:miter lim="800000"/>
            <a:headEnd/>
            <a:tailEnd/>
          </a:ln>
        </p:spPr>
      </p:pic>
      <p:sp>
        <p:nvSpPr>
          <p:cNvPr id="13315" name="Text Box 5"/>
          <p:cNvSpPr txBox="1">
            <a:spLocks noChangeArrowheads="1"/>
          </p:cNvSpPr>
          <p:nvPr/>
        </p:nvSpPr>
        <p:spPr bwMode="auto">
          <a:xfrm>
            <a:off x="2350110" y="3983832"/>
            <a:ext cx="184731" cy="300082"/>
          </a:xfrm>
          <a:prstGeom prst="rect">
            <a:avLst/>
          </a:prstGeom>
          <a:noFill/>
          <a:ln w="9525">
            <a:noFill/>
            <a:miter lim="800000"/>
            <a:headEnd/>
            <a:tailEnd/>
          </a:ln>
        </p:spPr>
        <p:txBody>
          <a:bodyPr wrap="none">
            <a:spAutoFit/>
          </a:bodyPr>
          <a:lstStyle/>
          <a:p>
            <a:endParaRPr lang="fa-IR" sz="1350">
              <a:latin typeface="Arial" pitchFamily="34" charset="0"/>
            </a:endParaRPr>
          </a:p>
        </p:txBody>
      </p:sp>
      <p:sp>
        <p:nvSpPr>
          <p:cNvPr id="13316" name="WordArt 6"/>
          <p:cNvSpPr>
            <a:spLocks noChangeArrowheads="1" noChangeShapeType="1" noTextEdit="1"/>
          </p:cNvSpPr>
          <p:nvPr/>
        </p:nvSpPr>
        <p:spPr bwMode="auto">
          <a:xfrm>
            <a:off x="1601391" y="1214439"/>
            <a:ext cx="5832872" cy="1207294"/>
          </a:xfrm>
          <a:prstGeom prst="rect">
            <a:avLst/>
          </a:prstGeom>
        </p:spPr>
        <p:txBody>
          <a:bodyPr wrap="none" fromWordArt="1">
            <a:prstTxWarp prst="textPlain">
              <a:avLst>
                <a:gd name="adj" fmla="val 50000"/>
              </a:avLst>
            </a:prstTxWarp>
          </a:bodyPr>
          <a:lstStyle/>
          <a:p>
            <a:pPr algn="ctr" rtl="1"/>
            <a:r>
              <a:rPr lang="fa-IR" sz="5400" i="1" kern="10">
                <a:ln w="9525">
                  <a:solidFill>
                    <a:schemeClr val="bg1"/>
                  </a:solidFill>
                  <a:round/>
                  <a:headEnd/>
                  <a:tailEnd/>
                </a:ln>
                <a:solidFill>
                  <a:srgbClr val="000000"/>
                </a:solidFill>
                <a:effectLst>
                  <a:prstShdw prst="shdw13" dist="53882" dir="13500000">
                    <a:srgbClr val="868686">
                      <a:alpha val="50000"/>
                    </a:srgbClr>
                  </a:prstShdw>
                </a:effectLst>
                <a:latin typeface="Arial"/>
                <a:cs typeface="Arial"/>
              </a:rPr>
              <a:t>خودکشی</a:t>
            </a:r>
          </a:p>
        </p:txBody>
      </p:sp>
    </p:spTree>
    <p:extLst>
      <p:ext uri="{BB962C8B-B14F-4D97-AF65-F5344CB8AC3E}">
        <p14:creationId xmlns:p14="http://schemas.microsoft.com/office/powerpoint/2010/main" val="189959796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427168" cy="580926"/>
          </a:xfrm>
        </p:spPr>
        <p:txBody>
          <a:bodyPr/>
          <a:lstStyle/>
          <a:p>
            <a:pPr algn="ctr"/>
            <a:r>
              <a:rPr lang="ar-SA" dirty="0"/>
              <a:t>تکنیک بخش‌ها</a:t>
            </a:r>
            <a:endParaRPr lang="fa-IR" dirty="0"/>
          </a:p>
        </p:txBody>
      </p:sp>
      <p:sp>
        <p:nvSpPr>
          <p:cNvPr id="3" name="Content Placeholder 2"/>
          <p:cNvSpPr>
            <a:spLocks noGrp="1"/>
          </p:cNvSpPr>
          <p:nvPr>
            <p:ph sz="quarter" idx="1"/>
          </p:nvPr>
        </p:nvSpPr>
        <p:spPr>
          <a:xfrm>
            <a:off x="457200" y="836712"/>
            <a:ext cx="7859216" cy="5637240"/>
          </a:xfrm>
        </p:spPr>
        <p:txBody>
          <a:bodyPr>
            <a:normAutofit fontScale="92500"/>
          </a:bodyPr>
          <a:lstStyle/>
          <a:p>
            <a:pPr algn="just">
              <a:lnSpc>
                <a:spcPct val="150000"/>
              </a:lnSpc>
            </a:pPr>
            <a:r>
              <a:rPr lang="en-US" dirty="0">
                <a:cs typeface="B Nazanin" pitchFamily="2" charset="-78"/>
              </a:rPr>
              <a:t> </a:t>
            </a:r>
            <a:r>
              <a:rPr lang="ar-SA" dirty="0">
                <a:cs typeface="B Nazanin" pitchFamily="2" charset="-78"/>
              </a:rPr>
              <a:t>وقتی این سوال را از </a:t>
            </a:r>
            <a:r>
              <a:rPr lang="fa-IR" dirty="0">
                <a:cs typeface="B Nazanin" pitchFamily="2" charset="-78"/>
              </a:rPr>
              <a:t>فرد یا </a:t>
            </a:r>
            <a:r>
              <a:rPr lang="ar-SA" dirty="0">
                <a:cs typeface="B Nazanin" pitchFamily="2" charset="-78"/>
              </a:rPr>
              <a:t>نوجوان می پرسید در واقع </a:t>
            </a:r>
            <a:r>
              <a:rPr lang="ar-SA" dirty="0">
                <a:solidFill>
                  <a:srgbClr val="FF0000"/>
                </a:solidFill>
                <a:cs typeface="B Nazanin" pitchFamily="2" charset="-78"/>
              </a:rPr>
              <a:t>چه چیزی را می‌خواهید بیرون </a:t>
            </a:r>
            <a:r>
              <a:rPr lang="ar-SA" dirty="0">
                <a:cs typeface="B Nazanin" pitchFamily="2" charset="-78"/>
              </a:rPr>
              <a:t>بکشید</a:t>
            </a:r>
            <a:r>
              <a:rPr lang="fa-IR" dirty="0">
                <a:cs typeface="B Nazanin" pitchFamily="2" charset="-78"/>
              </a:rPr>
              <a:t>؟</a:t>
            </a:r>
          </a:p>
          <a:p>
            <a:pPr algn="just">
              <a:lnSpc>
                <a:spcPct val="150000"/>
              </a:lnSpc>
            </a:pPr>
            <a:r>
              <a:rPr lang="ar-SA" dirty="0">
                <a:cs typeface="B Nazanin" pitchFamily="2" charset="-78"/>
              </a:rPr>
              <a:t> </a:t>
            </a:r>
            <a:r>
              <a:rPr lang="ar-SA" dirty="0">
                <a:solidFill>
                  <a:srgbClr val="FF0000"/>
                </a:solidFill>
                <a:cs typeface="B Nazanin" pitchFamily="2" charset="-78"/>
              </a:rPr>
              <a:t>انگیزه‌های</a:t>
            </a:r>
            <a:r>
              <a:rPr lang="ar-SA" dirty="0">
                <a:cs typeface="B Nazanin" pitchFamily="2" charset="-78"/>
              </a:rPr>
              <a:t> مراجع</a:t>
            </a:r>
            <a:r>
              <a:rPr lang="en-US" dirty="0">
                <a:cs typeface="B Nazanin" pitchFamily="2" charset="-78"/>
              </a:rPr>
              <a:t> </a:t>
            </a:r>
            <a:r>
              <a:rPr lang="ar-SA" dirty="0">
                <a:cs typeface="B Nazanin" pitchFamily="2" charset="-78"/>
              </a:rPr>
              <a:t>را می پرسید </a:t>
            </a:r>
            <a:endParaRPr lang="en-US" dirty="0">
              <a:cs typeface="B Nazanin" pitchFamily="2" charset="-78"/>
            </a:endParaRPr>
          </a:p>
          <a:p>
            <a:pPr algn="just">
              <a:lnSpc>
                <a:spcPct val="150000"/>
              </a:lnSpc>
            </a:pPr>
            <a:r>
              <a:rPr lang="ar-SA" dirty="0">
                <a:cs typeface="B Nazanin" pitchFamily="2" charset="-78"/>
              </a:rPr>
              <a:t>آن قسمت که باعث می‌شود هنوز خودش را نکشد</a:t>
            </a:r>
            <a:endParaRPr lang="en-US" dirty="0">
              <a:cs typeface="B Nazanin" pitchFamily="2" charset="-78"/>
            </a:endParaRPr>
          </a:p>
          <a:p>
            <a:pPr algn="just">
              <a:lnSpc>
                <a:spcPct val="150000"/>
              </a:lnSpc>
            </a:pPr>
            <a:r>
              <a:rPr lang="ar-SA" dirty="0">
                <a:cs typeface="B Nazanin" pitchFamily="2" charset="-78"/>
              </a:rPr>
              <a:t> آن قسمت چه چیزی می گوید</a:t>
            </a:r>
            <a:r>
              <a:rPr lang="en-US" dirty="0">
                <a:cs typeface="B Nazanin" pitchFamily="2" charset="-78"/>
              </a:rPr>
              <a:t>:</a:t>
            </a:r>
            <a:r>
              <a:rPr lang="ar-SA" dirty="0">
                <a:cs typeface="B Nazanin" pitchFamily="2" charset="-78"/>
              </a:rPr>
              <a:t> </a:t>
            </a:r>
            <a:r>
              <a:rPr lang="fa-IR" dirty="0">
                <a:cs typeface="B Nazanin" pitchFamily="2" charset="-78"/>
              </a:rPr>
              <a:t>مثال : </a:t>
            </a:r>
            <a:r>
              <a:rPr lang="ar-SA" dirty="0">
                <a:cs typeface="B Nazanin" pitchFamily="2" charset="-78"/>
              </a:rPr>
              <a:t>می</a:t>
            </a:r>
            <a:r>
              <a:rPr lang="fa-IR" dirty="0">
                <a:cs typeface="B Nazanin" pitchFamily="2" charset="-78"/>
              </a:rPr>
              <a:t> </a:t>
            </a:r>
            <a:r>
              <a:rPr lang="ar-SA" dirty="0">
                <a:cs typeface="B Nazanin" pitchFamily="2" charset="-78"/>
              </a:rPr>
              <a:t>گ</a:t>
            </a:r>
            <a:r>
              <a:rPr lang="fa-IR" dirty="0">
                <a:cs typeface="B Nazanin" pitchFamily="2" charset="-78"/>
              </a:rPr>
              <a:t>وید </a:t>
            </a:r>
            <a:r>
              <a:rPr lang="ar-SA" dirty="0">
                <a:cs typeface="B Nazanin" pitchFamily="2" charset="-78"/>
              </a:rPr>
              <a:t> </a:t>
            </a:r>
            <a:r>
              <a:rPr lang="ar-SA" b="1" u="sng" dirty="0">
                <a:cs typeface="B Nazanin" pitchFamily="2" charset="-78"/>
              </a:rPr>
              <a:t>من از خدا </a:t>
            </a:r>
            <a:r>
              <a:rPr lang="ar-SA" dirty="0">
                <a:cs typeface="B Nazanin" pitchFamily="2" charset="-78"/>
              </a:rPr>
              <a:t>می‌ترسم </a:t>
            </a:r>
            <a:endParaRPr lang="fa-IR" dirty="0">
              <a:cs typeface="B Nazanin" pitchFamily="2" charset="-78"/>
            </a:endParaRPr>
          </a:p>
          <a:p>
            <a:pPr algn="just">
              <a:lnSpc>
                <a:spcPct val="150000"/>
              </a:lnSpc>
            </a:pPr>
            <a:r>
              <a:rPr lang="ar-SA" dirty="0">
                <a:cs typeface="B Nazanin" pitchFamily="2" charset="-78"/>
              </a:rPr>
              <a:t>پس شما روی همین مانور بد</a:t>
            </a:r>
            <a:r>
              <a:rPr lang="fa-IR" dirty="0">
                <a:cs typeface="B Nazanin" pitchFamily="2" charset="-78"/>
              </a:rPr>
              <a:t>ه</a:t>
            </a:r>
            <a:r>
              <a:rPr lang="ar-SA" dirty="0">
                <a:cs typeface="B Nazanin" pitchFamily="2" charset="-78"/>
              </a:rPr>
              <a:t>ید روی همین قسمت که می گوید من از خدا می‌ترسم </a:t>
            </a:r>
            <a:endParaRPr lang="en-US" dirty="0">
              <a:cs typeface="B Nazanin" pitchFamily="2" charset="-78"/>
            </a:endParaRPr>
          </a:p>
          <a:p>
            <a:pPr algn="just">
              <a:lnSpc>
                <a:spcPct val="150000"/>
              </a:lnSpc>
            </a:pPr>
            <a:r>
              <a:rPr lang="en-US" dirty="0">
                <a:cs typeface="B Nazanin" pitchFamily="2" charset="-78"/>
              </a:rPr>
              <a:t> </a:t>
            </a:r>
            <a:r>
              <a:rPr lang="ar-SA" dirty="0">
                <a:cs typeface="B Nazanin" pitchFamily="2" charset="-78"/>
              </a:rPr>
              <a:t>ممکن است مراجع بگوید من </a:t>
            </a:r>
            <a:r>
              <a:rPr lang="ar-SA" b="1" u="sng" dirty="0">
                <a:cs typeface="B Nazanin" pitchFamily="2" charset="-78"/>
              </a:rPr>
              <a:t>به فکر خواهرم هستم </a:t>
            </a:r>
            <a:r>
              <a:rPr lang="ar-SA" dirty="0">
                <a:cs typeface="B Nazanin" pitchFamily="2" charset="-78"/>
              </a:rPr>
              <a:t>روی همین قسمت مانور بد</a:t>
            </a:r>
            <a:r>
              <a:rPr lang="fa-IR" dirty="0">
                <a:cs typeface="B Nazanin" pitchFamily="2" charset="-78"/>
              </a:rPr>
              <a:t>ه</a:t>
            </a:r>
            <a:r>
              <a:rPr lang="ar-SA" dirty="0">
                <a:cs typeface="B Nazanin" pitchFamily="2" charset="-78"/>
              </a:rPr>
              <a:t>ید </a:t>
            </a:r>
            <a:endParaRPr lang="fa-IR" dirty="0">
              <a:cs typeface="B Nazanin" pitchFamily="2" charset="-78"/>
            </a:endParaRPr>
          </a:p>
          <a:p>
            <a:pPr algn="just">
              <a:lnSpc>
                <a:spcPct val="150000"/>
              </a:lnSpc>
            </a:pPr>
            <a:r>
              <a:rPr lang="ar-SA" dirty="0">
                <a:cs typeface="B Nazanin" pitchFamily="2" charset="-78"/>
              </a:rPr>
              <a:t>یا می‌گوید </a:t>
            </a:r>
            <a:r>
              <a:rPr lang="ar-SA" u="sng" dirty="0">
                <a:cs typeface="B Nazanin" pitchFamily="2" charset="-78"/>
              </a:rPr>
              <a:t>دلم </a:t>
            </a:r>
            <a:r>
              <a:rPr lang="ar-SA" b="1" u="sng" dirty="0">
                <a:cs typeface="B Nazanin" pitchFamily="2" charset="-78"/>
              </a:rPr>
              <a:t>برای مامانم می سوزد </a:t>
            </a:r>
            <a:r>
              <a:rPr lang="ar-SA" dirty="0">
                <a:cs typeface="B Nazanin" pitchFamily="2" charset="-78"/>
              </a:rPr>
              <a:t>آن وقت شما هم روی همین قسمت مانور بدهید </a:t>
            </a:r>
            <a:endParaRPr lang="fa-IR" dirty="0">
              <a:cs typeface="B Nazanin" pitchFamily="2" charset="-78"/>
            </a:endParaRPr>
          </a:p>
          <a:p>
            <a:pPr algn="just">
              <a:lnSpc>
                <a:spcPct val="150000"/>
              </a:lnSpc>
            </a:pPr>
            <a:r>
              <a:rPr lang="ar-SA" dirty="0">
                <a:cs typeface="B Nazanin" pitchFamily="2" charset="-78"/>
              </a:rPr>
              <a:t>پاسخ می‌دهیم پس اون بخش یک چیزهایی دارد که تو را زنده نگه داشته</a:t>
            </a:r>
            <a:endParaRPr lang="fa-IR" dirty="0">
              <a:cs typeface="B Nazanin"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A479E-72F5-4F60-90CB-330DE3E1A2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7F6889-9504-4F08-9B81-7861E1ECACD5}"/>
              </a:ext>
            </a:extLst>
          </p:cNvPr>
          <p:cNvSpPr>
            <a:spLocks noGrp="1"/>
          </p:cNvSpPr>
          <p:nvPr>
            <p:ph sz="quarter" idx="1"/>
          </p:nvPr>
        </p:nvSpPr>
        <p:spPr/>
        <p:txBody>
          <a:bodyPr>
            <a:normAutofit fontScale="92500"/>
          </a:bodyPr>
          <a:lstStyle/>
          <a:p>
            <a:pPr algn="just">
              <a:lnSpc>
                <a:spcPct val="150000"/>
              </a:lnSpc>
            </a:pPr>
            <a:r>
              <a:rPr lang="ar-SA" b="1" u="sng" dirty="0">
                <a:cs typeface="B Nazanin" pitchFamily="2" charset="-78"/>
              </a:rPr>
              <a:t>موضوع </a:t>
            </a:r>
            <a:r>
              <a:rPr lang="fa-IR" b="1" u="sng" dirty="0">
                <a:cs typeface="B Nazanin" pitchFamily="2" charset="-78"/>
              </a:rPr>
              <a:t>مهم </a:t>
            </a:r>
            <a:r>
              <a:rPr lang="ar-SA" b="1" u="sng" dirty="0">
                <a:cs typeface="B Nazanin" pitchFamily="2" charset="-78"/>
              </a:rPr>
              <a:t> </a:t>
            </a:r>
            <a:r>
              <a:rPr lang="ar-SA" dirty="0">
                <a:cs typeface="B Nazanin" pitchFamily="2" charset="-78"/>
              </a:rPr>
              <a:t>در رفتارهای پرخطر این است </a:t>
            </a:r>
            <a:r>
              <a:rPr lang="ar-SA" dirty="0">
                <a:solidFill>
                  <a:srgbClr val="FF0000"/>
                </a:solidFill>
                <a:cs typeface="B Nazanin" pitchFamily="2" charset="-78"/>
              </a:rPr>
              <a:t>که کمک کنید</a:t>
            </a:r>
            <a:r>
              <a:rPr lang="fa-IR" dirty="0">
                <a:solidFill>
                  <a:srgbClr val="FF0000"/>
                </a:solidFill>
                <a:cs typeface="B Nazanin" pitchFamily="2" charset="-78"/>
              </a:rPr>
              <a:t> فرد یا </a:t>
            </a:r>
            <a:r>
              <a:rPr lang="ar-SA" dirty="0">
                <a:solidFill>
                  <a:srgbClr val="FF0000"/>
                </a:solidFill>
                <a:cs typeface="B Nazanin" pitchFamily="2" charset="-78"/>
              </a:rPr>
              <a:t> </a:t>
            </a:r>
            <a:r>
              <a:rPr lang="ar-SA" u="sng" dirty="0">
                <a:solidFill>
                  <a:srgbClr val="FF0000"/>
                </a:solidFill>
                <a:cs typeface="B Nazanin" pitchFamily="2" charset="-78"/>
              </a:rPr>
              <a:t>نوجوان</a:t>
            </a:r>
            <a:r>
              <a:rPr lang="fa-IR" u="sng" dirty="0">
                <a:solidFill>
                  <a:srgbClr val="FF0000"/>
                </a:solidFill>
                <a:cs typeface="B Nazanin" pitchFamily="2" charset="-78"/>
              </a:rPr>
              <a:t> درجلسه اول :</a:t>
            </a:r>
          </a:p>
          <a:p>
            <a:pPr algn="just">
              <a:lnSpc>
                <a:spcPct val="150000"/>
              </a:lnSpc>
            </a:pPr>
            <a:r>
              <a:rPr lang="ar-SA" u="sng" dirty="0">
                <a:solidFill>
                  <a:srgbClr val="FF0000"/>
                </a:solidFill>
                <a:cs typeface="B Nazanin" pitchFamily="2" charset="-78"/>
              </a:rPr>
              <a:t> حرف بزند</a:t>
            </a:r>
            <a:r>
              <a:rPr lang="fa-IR" dirty="0">
                <a:solidFill>
                  <a:srgbClr val="FF0000"/>
                </a:solidFill>
                <a:cs typeface="B Nazanin" pitchFamily="2" charset="-78"/>
              </a:rPr>
              <a:t>.</a:t>
            </a:r>
            <a:r>
              <a:rPr lang="ar-SA" dirty="0">
                <a:solidFill>
                  <a:srgbClr val="FF0000"/>
                </a:solidFill>
                <a:cs typeface="B Nazanin" pitchFamily="2" charset="-78"/>
              </a:rPr>
              <a:t> </a:t>
            </a:r>
            <a:endParaRPr lang="fa-IR" dirty="0">
              <a:solidFill>
                <a:srgbClr val="FF0000"/>
              </a:solidFill>
              <a:cs typeface="B Nazanin" pitchFamily="2" charset="-78"/>
            </a:endParaRPr>
          </a:p>
          <a:p>
            <a:pPr algn="just">
              <a:lnSpc>
                <a:spcPct val="150000"/>
              </a:lnSpc>
            </a:pPr>
            <a:r>
              <a:rPr lang="ar-SA" dirty="0">
                <a:cs typeface="B Nazanin" pitchFamily="2" charset="-78"/>
              </a:rPr>
              <a:t>در جلسه اول </a:t>
            </a:r>
            <a:r>
              <a:rPr lang="ar-SA" u="sng" dirty="0">
                <a:cs typeface="B Nazanin" pitchFamily="2" charset="-78"/>
              </a:rPr>
              <a:t>احساساتش </a:t>
            </a:r>
            <a:r>
              <a:rPr lang="ar-SA" dirty="0">
                <a:cs typeface="B Nazanin" pitchFamily="2" charset="-78"/>
              </a:rPr>
              <a:t>را بیان کند</a:t>
            </a:r>
            <a:endParaRPr lang="fa-IR" dirty="0">
              <a:cs typeface="B Nazanin" pitchFamily="2" charset="-78"/>
            </a:endParaRPr>
          </a:p>
          <a:p>
            <a:pPr algn="just">
              <a:lnSpc>
                <a:spcPct val="150000"/>
              </a:lnSpc>
            </a:pPr>
            <a:r>
              <a:rPr lang="ar-SA" dirty="0">
                <a:cs typeface="B Nazanin" pitchFamily="2" charset="-78"/>
              </a:rPr>
              <a:t> تخلیه هیجانی اتفاق بیفتد</a:t>
            </a:r>
            <a:endParaRPr lang="fa-IR" dirty="0">
              <a:cs typeface="B Nazanin" pitchFamily="2" charset="-78"/>
            </a:endParaRPr>
          </a:p>
          <a:p>
            <a:pPr algn="just">
              <a:lnSpc>
                <a:spcPct val="150000"/>
              </a:lnSpc>
            </a:pPr>
            <a:r>
              <a:rPr lang="ar-SA" dirty="0">
                <a:cs typeface="B Nazanin" pitchFamily="2" charset="-78"/>
              </a:rPr>
              <a:t> آن تلنگر </a:t>
            </a:r>
            <a:r>
              <a:rPr lang="fa-IR" dirty="0">
                <a:cs typeface="B Nazanin" pitchFamily="2" charset="-78"/>
              </a:rPr>
              <a:t>رخ دهد</a:t>
            </a:r>
          </a:p>
          <a:p>
            <a:pPr algn="just">
              <a:lnSpc>
                <a:spcPct val="150000"/>
              </a:lnSpc>
            </a:pPr>
            <a:r>
              <a:rPr lang="fa-IR" dirty="0">
                <a:cs typeface="B Nazanin" pitchFamily="2" charset="-78"/>
              </a:rPr>
              <a:t>او</a:t>
            </a:r>
            <a:r>
              <a:rPr lang="ar-SA" dirty="0">
                <a:cs typeface="B Nazanin" pitchFamily="2" charset="-78"/>
              </a:rPr>
              <a:t> تمایل می یابد حرف بزند</a:t>
            </a:r>
            <a:r>
              <a:rPr lang="fa-IR" dirty="0">
                <a:cs typeface="B Nazanin" pitchFamily="2" charset="-78"/>
              </a:rPr>
              <a:t>.</a:t>
            </a:r>
            <a:r>
              <a:rPr lang="ar-SA" dirty="0">
                <a:cs typeface="B Nazanin" pitchFamily="2" charset="-78"/>
              </a:rPr>
              <a:t> از اتاق شما بیرون می‌رود دیگه اون </a:t>
            </a:r>
            <a:r>
              <a:rPr lang="fa-IR" dirty="0">
                <a:cs typeface="B Nazanin" pitchFamily="2" charset="-78"/>
              </a:rPr>
              <a:t>فرد یا </a:t>
            </a:r>
            <a:r>
              <a:rPr lang="ar-SA" dirty="0">
                <a:cs typeface="B Nazanin" pitchFamily="2" charset="-78"/>
              </a:rPr>
              <a:t>نوجوان نیست </a:t>
            </a:r>
            <a:r>
              <a:rPr lang="fa-IR" dirty="0">
                <a:cs typeface="B Nazanin" pitchFamily="2" charset="-78"/>
              </a:rPr>
              <a:t>.</a:t>
            </a:r>
            <a:r>
              <a:rPr lang="ar-SA" dirty="0">
                <a:cs typeface="B Nazanin" pitchFamily="2" charset="-78"/>
              </a:rPr>
              <a:t>احساساتش </a:t>
            </a:r>
            <a:r>
              <a:rPr lang="fa-IR" dirty="0">
                <a:cs typeface="B Nazanin" pitchFamily="2" charset="-78"/>
              </a:rPr>
              <a:t> را </a:t>
            </a:r>
            <a:r>
              <a:rPr lang="ar-SA" dirty="0">
                <a:cs typeface="B Nazanin" pitchFamily="2" charset="-78"/>
              </a:rPr>
              <a:t>را </a:t>
            </a:r>
            <a:r>
              <a:rPr lang="fa-IR" dirty="0">
                <a:cs typeface="B Nazanin" pitchFamily="2" charset="-78"/>
              </a:rPr>
              <a:t>حت </a:t>
            </a:r>
            <a:r>
              <a:rPr lang="ar-SA" dirty="0">
                <a:cs typeface="B Nazanin" pitchFamily="2" charset="-78"/>
              </a:rPr>
              <a:t>تر پیدا کرده که بعداً بیشتر روی آنها کار می‌کنیم</a:t>
            </a:r>
            <a:endParaRPr lang="en-US" dirty="0">
              <a:cs typeface="B Nazanin" pitchFamily="2" charset="-78"/>
            </a:endParaRPr>
          </a:p>
          <a:p>
            <a:endParaRPr lang="en-US" dirty="0"/>
          </a:p>
        </p:txBody>
      </p:sp>
    </p:spTree>
    <p:extLst>
      <p:ext uri="{BB962C8B-B14F-4D97-AF65-F5344CB8AC3E}">
        <p14:creationId xmlns:p14="http://schemas.microsoft.com/office/powerpoint/2010/main" val="3758731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634082"/>
          </a:xfrm>
        </p:spPr>
        <p:txBody>
          <a:bodyPr/>
          <a:lstStyle/>
          <a:p>
            <a:pPr algn="ctr"/>
            <a:r>
              <a:rPr lang="fa-IR" dirty="0"/>
              <a:t>3-</a:t>
            </a:r>
            <a:r>
              <a:rPr lang="ar-SA" dirty="0"/>
              <a:t>تکنیک مزایا و معایب</a:t>
            </a:r>
            <a:endParaRPr lang="fa-IR" dirty="0"/>
          </a:p>
        </p:txBody>
      </p:sp>
      <p:sp>
        <p:nvSpPr>
          <p:cNvPr id="3" name="Content Placeholder 2"/>
          <p:cNvSpPr>
            <a:spLocks noGrp="1"/>
          </p:cNvSpPr>
          <p:nvPr>
            <p:ph sz="quarter" idx="1"/>
          </p:nvPr>
        </p:nvSpPr>
        <p:spPr>
          <a:xfrm>
            <a:off x="457200" y="908720"/>
            <a:ext cx="8219256" cy="5565232"/>
          </a:xfrm>
        </p:spPr>
        <p:txBody>
          <a:bodyPr>
            <a:noAutofit/>
          </a:bodyPr>
          <a:lstStyle/>
          <a:p>
            <a:pPr algn="just">
              <a:lnSpc>
                <a:spcPct val="170000"/>
              </a:lnSpc>
            </a:pPr>
            <a:r>
              <a:rPr lang="ar-SA" sz="1800" dirty="0">
                <a:cs typeface="B Nazanin" pitchFamily="2" charset="-78"/>
              </a:rPr>
              <a:t>از</a:t>
            </a:r>
            <a:r>
              <a:rPr lang="fa-IR" sz="1800" dirty="0">
                <a:cs typeface="B Nazanin" pitchFamily="2" charset="-78"/>
              </a:rPr>
              <a:t>فرد یا</a:t>
            </a:r>
            <a:r>
              <a:rPr lang="ar-SA" sz="1800" dirty="0">
                <a:cs typeface="B Nazanin" pitchFamily="2" charset="-78"/>
              </a:rPr>
              <a:t> نوجوان</a:t>
            </a:r>
            <a:r>
              <a:rPr lang="fa-IR" sz="1800" dirty="0">
                <a:cs typeface="B Nazanin" pitchFamily="2" charset="-78"/>
              </a:rPr>
              <a:t>ی </a:t>
            </a:r>
            <a:r>
              <a:rPr lang="ar-SA" sz="1800" dirty="0">
                <a:cs typeface="B Nazanin" pitchFamily="2" charset="-78"/>
              </a:rPr>
              <a:t>که افکار </a:t>
            </a:r>
            <a:r>
              <a:rPr lang="ar-SA" sz="1800" dirty="0">
                <a:solidFill>
                  <a:srgbClr val="FF0000"/>
                </a:solidFill>
                <a:cs typeface="B Nazanin" pitchFamily="2" charset="-78"/>
              </a:rPr>
              <a:t>خودکشی دارد </a:t>
            </a:r>
            <a:r>
              <a:rPr lang="ar-SA" sz="1800" dirty="0">
                <a:cs typeface="B Nazanin" pitchFamily="2" charset="-78"/>
              </a:rPr>
              <a:t> بپرسید </a:t>
            </a:r>
            <a:r>
              <a:rPr lang="fa-IR" sz="1800" dirty="0">
                <a:cs typeface="B Nazanin" pitchFamily="2" charset="-78"/>
              </a:rPr>
              <a:t>:</a:t>
            </a:r>
          </a:p>
          <a:p>
            <a:pPr algn="just">
              <a:lnSpc>
                <a:spcPct val="170000"/>
              </a:lnSpc>
            </a:pPr>
            <a:r>
              <a:rPr lang="fa-IR" sz="1800" dirty="0">
                <a:cs typeface="B Nazanin" pitchFamily="2" charset="-78"/>
              </a:rPr>
              <a:t>روانشناس : </a:t>
            </a:r>
            <a:r>
              <a:rPr lang="ar-SA" sz="1800" dirty="0">
                <a:cs typeface="B Nazanin" pitchFamily="2" charset="-78"/>
              </a:rPr>
              <a:t>متوجه شدم که تو فکر می کنی برای </a:t>
            </a:r>
            <a:r>
              <a:rPr lang="ar-SA" sz="1800" b="1" u="sng" dirty="0">
                <a:cs typeface="B Nazanin" pitchFamily="2" charset="-78"/>
              </a:rPr>
              <a:t>اینکه از مشکلات </a:t>
            </a:r>
            <a:r>
              <a:rPr lang="fa-IR" sz="1800" b="1" u="sng" dirty="0">
                <a:cs typeface="B Nazanin" pitchFamily="2" charset="-78"/>
              </a:rPr>
              <a:t>ر</a:t>
            </a:r>
            <a:r>
              <a:rPr lang="ar-SA" sz="1800" b="1" u="sng" dirty="0">
                <a:cs typeface="B Nazanin" pitchFamily="2" charset="-78"/>
              </a:rPr>
              <a:t>هایی </a:t>
            </a:r>
            <a:r>
              <a:rPr lang="ar-SA" sz="1800" dirty="0">
                <a:cs typeface="B Nazanin" pitchFamily="2" charset="-78"/>
              </a:rPr>
              <a:t>پیدا کنی </a:t>
            </a:r>
            <a:r>
              <a:rPr lang="fa-IR" sz="1800" b="1" u="sng" dirty="0">
                <a:cs typeface="B Nazanin" pitchFamily="2" charset="-78"/>
              </a:rPr>
              <a:t>تصمیم گرفتیدخودکشی </a:t>
            </a:r>
            <a:r>
              <a:rPr lang="fa-IR" sz="1800" dirty="0">
                <a:cs typeface="B Nazanin" pitchFamily="2" charset="-78"/>
              </a:rPr>
              <a:t>کنید.</a:t>
            </a:r>
            <a:endParaRPr lang="fa-IR" sz="1800" dirty="0">
              <a:solidFill>
                <a:srgbClr val="FF0000"/>
              </a:solidFill>
              <a:cs typeface="B Nazanin" pitchFamily="2" charset="-78"/>
            </a:endParaRPr>
          </a:p>
          <a:p>
            <a:pPr algn="just">
              <a:lnSpc>
                <a:spcPct val="170000"/>
              </a:lnSpc>
            </a:pPr>
            <a:r>
              <a:rPr lang="ar-SA" sz="1800" dirty="0">
                <a:cs typeface="B Nazanin" pitchFamily="2" charset="-78"/>
              </a:rPr>
              <a:t>خودکشی چه </a:t>
            </a:r>
            <a:r>
              <a:rPr lang="ar-SA" sz="1800" b="1" u="sng" dirty="0">
                <a:cs typeface="B Nazanin" pitchFamily="2" charset="-78"/>
              </a:rPr>
              <a:t>کمکی</a:t>
            </a:r>
            <a:r>
              <a:rPr lang="ar-SA" sz="1800" dirty="0">
                <a:cs typeface="B Nazanin" pitchFamily="2" charset="-78"/>
              </a:rPr>
              <a:t> بهت می کند </a:t>
            </a:r>
            <a:r>
              <a:rPr lang="ar-SA" sz="1800" b="1" u="sng" dirty="0">
                <a:cs typeface="B Nazanin" pitchFamily="2" charset="-78"/>
              </a:rPr>
              <a:t>مزایایش</a:t>
            </a:r>
            <a:r>
              <a:rPr lang="ar-SA" sz="1800" dirty="0">
                <a:cs typeface="B Nazanin" pitchFamily="2" charset="-78"/>
              </a:rPr>
              <a:t> چیست</a:t>
            </a:r>
            <a:r>
              <a:rPr lang="fa-IR" sz="1800" dirty="0">
                <a:cs typeface="B Nazanin" pitchFamily="2" charset="-78"/>
              </a:rPr>
              <a:t>؟</a:t>
            </a:r>
            <a:r>
              <a:rPr lang="ar-SA" sz="1800" dirty="0">
                <a:cs typeface="B Nazanin" pitchFamily="2" charset="-78"/>
              </a:rPr>
              <a:t> </a:t>
            </a:r>
            <a:endParaRPr lang="fa-IR" sz="1800" dirty="0">
              <a:cs typeface="B Nazanin" pitchFamily="2" charset="-78"/>
            </a:endParaRPr>
          </a:p>
          <a:p>
            <a:pPr algn="just">
              <a:lnSpc>
                <a:spcPct val="170000"/>
              </a:lnSpc>
            </a:pPr>
            <a:r>
              <a:rPr lang="ar-SA" sz="1800" dirty="0">
                <a:cs typeface="B Nazanin" pitchFamily="2" charset="-78"/>
              </a:rPr>
              <a:t>خودکشی </a:t>
            </a:r>
            <a:r>
              <a:rPr lang="ar-SA" sz="1800" b="1" u="sng" dirty="0">
                <a:cs typeface="B Nazanin" pitchFamily="2" charset="-78"/>
              </a:rPr>
              <a:t>چه آسیبی </a:t>
            </a:r>
            <a:r>
              <a:rPr lang="ar-SA" sz="1800" dirty="0">
                <a:cs typeface="B Nazanin" pitchFamily="2" charset="-78"/>
              </a:rPr>
              <a:t>به تو می زند</a:t>
            </a:r>
            <a:r>
              <a:rPr lang="ar-SA" sz="1800" b="1" u="sng" dirty="0">
                <a:cs typeface="B Nazanin" pitchFamily="2" charset="-78"/>
              </a:rPr>
              <a:t> معایب </a:t>
            </a:r>
            <a:r>
              <a:rPr lang="ar-SA" sz="1800" dirty="0">
                <a:cs typeface="B Nazanin" pitchFamily="2" charset="-78"/>
              </a:rPr>
              <a:t>آن کار چیست </a:t>
            </a:r>
            <a:r>
              <a:rPr lang="fa-IR" sz="1800" dirty="0">
                <a:cs typeface="B Nazanin" pitchFamily="2" charset="-78"/>
              </a:rPr>
              <a:t>؟</a:t>
            </a:r>
          </a:p>
          <a:p>
            <a:pPr algn="just">
              <a:lnSpc>
                <a:spcPct val="170000"/>
              </a:lnSpc>
            </a:pPr>
            <a:r>
              <a:rPr lang="ar-SA" sz="1800" dirty="0">
                <a:cs typeface="B Nazanin" pitchFamily="2" charset="-78"/>
              </a:rPr>
              <a:t>مزایا و معایب</a:t>
            </a:r>
            <a:r>
              <a:rPr lang="fa-IR" sz="1800" dirty="0">
                <a:cs typeface="B Nazanin" pitchFamily="2" charset="-78"/>
              </a:rPr>
              <a:t> </a:t>
            </a:r>
            <a:r>
              <a:rPr lang="ar-SA" sz="1800" dirty="0">
                <a:cs typeface="B Nazanin" pitchFamily="2" charset="-78"/>
              </a:rPr>
              <a:t>آن </a:t>
            </a:r>
            <a:r>
              <a:rPr lang="ar-SA" sz="1800" b="1" u="sng" dirty="0">
                <a:cs typeface="B Nazanin" pitchFamily="2" charset="-78"/>
              </a:rPr>
              <a:t>رفتار خود آسیب رسان</a:t>
            </a:r>
            <a:r>
              <a:rPr lang="fa-IR" sz="1800" b="1" u="sng" dirty="0">
                <a:cs typeface="B Nazanin" pitchFamily="2" charset="-78"/>
              </a:rPr>
              <a:t> و راه حل نا کارامد </a:t>
            </a:r>
            <a:r>
              <a:rPr lang="ar-SA" sz="1800" b="1" u="sng" dirty="0">
                <a:cs typeface="B Nazanin" pitchFamily="2" charset="-78"/>
              </a:rPr>
              <a:t> </a:t>
            </a:r>
            <a:r>
              <a:rPr lang="ar-SA" sz="1800" dirty="0">
                <a:cs typeface="B Nazanin" pitchFamily="2" charset="-78"/>
              </a:rPr>
              <a:t>را از فرد می پرسیم</a:t>
            </a:r>
            <a:endParaRPr lang="fa-IR" sz="1800" dirty="0">
              <a:cs typeface="B Nazanin" pitchFamily="2" charset="-78"/>
            </a:endParaRPr>
          </a:p>
          <a:p>
            <a:pPr algn="just">
              <a:lnSpc>
                <a:spcPct val="170000"/>
              </a:lnSpc>
            </a:pPr>
            <a:r>
              <a:rPr lang="fa-IR" sz="1800" dirty="0">
                <a:solidFill>
                  <a:srgbClr val="FF0000"/>
                </a:solidFill>
                <a:cs typeface="B Nazanin" pitchFamily="2" charset="-78"/>
              </a:rPr>
              <a:t>هدف این تکنیک :</a:t>
            </a:r>
            <a:r>
              <a:rPr lang="fa-IR" sz="1800" dirty="0">
                <a:cs typeface="B Nazanin" pitchFamily="2" charset="-78"/>
              </a:rPr>
              <a:t> </a:t>
            </a:r>
            <a:r>
              <a:rPr lang="ar-SA" sz="1800" dirty="0">
                <a:cs typeface="B Nazanin" pitchFamily="2" charset="-78"/>
              </a:rPr>
              <a:t> </a:t>
            </a:r>
            <a:r>
              <a:rPr lang="ar-SA" sz="2000" b="1" dirty="0">
                <a:cs typeface="B Nazanin" pitchFamily="2" charset="-78"/>
              </a:rPr>
              <a:t>به راهکارهای دیگری فکر کند</a:t>
            </a:r>
            <a:endParaRPr lang="fa-IR" sz="2000" b="1" dirty="0">
              <a:cs typeface="B Nazanin" pitchFamily="2" charset="-78"/>
            </a:endParaRPr>
          </a:p>
          <a:p>
            <a:pPr algn="just">
              <a:lnSpc>
                <a:spcPct val="170000"/>
              </a:lnSpc>
            </a:pPr>
            <a:r>
              <a:rPr lang="ar-SA" sz="1800" dirty="0">
                <a:cs typeface="B Nazanin" pitchFamily="2" charset="-78"/>
              </a:rPr>
              <a:t>من متوجه شدم که تو فکر می کنی برای اینکه از مشکلات </a:t>
            </a:r>
            <a:r>
              <a:rPr lang="fa-IR" sz="1800" b="1" u="sng" dirty="0">
                <a:cs typeface="B Nazanin" pitchFamily="2" charset="-78"/>
              </a:rPr>
              <a:t>ر</a:t>
            </a:r>
            <a:r>
              <a:rPr lang="ar-SA" sz="1800" b="1" u="sng" dirty="0">
                <a:cs typeface="B Nazanin" pitchFamily="2" charset="-78"/>
              </a:rPr>
              <a:t>هایی </a:t>
            </a:r>
            <a:r>
              <a:rPr lang="ar-SA" sz="1800" dirty="0">
                <a:cs typeface="B Nazanin" pitchFamily="2" charset="-78"/>
              </a:rPr>
              <a:t>پیدا کنی به سمت </a:t>
            </a:r>
            <a:r>
              <a:rPr lang="ar-SA" sz="1800" b="1" u="sng" dirty="0">
                <a:cs typeface="B Nazanin" pitchFamily="2" charset="-78"/>
              </a:rPr>
              <a:t>مصرف گل می روی </a:t>
            </a:r>
            <a:endParaRPr lang="fa-IR" sz="1800" b="1" u="sng" dirty="0">
              <a:cs typeface="B Nazanin" pitchFamily="2" charset="-78"/>
            </a:endParaRPr>
          </a:p>
          <a:p>
            <a:pPr algn="just">
              <a:lnSpc>
                <a:spcPct val="170000"/>
              </a:lnSpc>
            </a:pPr>
            <a:r>
              <a:rPr lang="ar-SA" sz="1800" dirty="0">
                <a:cs typeface="B Nazanin" pitchFamily="2" charset="-78"/>
              </a:rPr>
              <a:t>این مصرف </a:t>
            </a:r>
            <a:r>
              <a:rPr lang="ar-SA" sz="1800" b="1" u="sng" dirty="0">
                <a:cs typeface="B Nazanin" pitchFamily="2" charset="-78"/>
              </a:rPr>
              <a:t>گل چه کمکی </a:t>
            </a:r>
            <a:r>
              <a:rPr lang="ar-SA" sz="1800" dirty="0">
                <a:cs typeface="B Nazanin" pitchFamily="2" charset="-78"/>
              </a:rPr>
              <a:t>به تو </a:t>
            </a:r>
            <a:r>
              <a:rPr lang="ar-SA" sz="1800" b="1" u="sng" dirty="0">
                <a:cs typeface="B Nazanin" pitchFamily="2" charset="-78"/>
              </a:rPr>
              <a:t>کرد و مزایایش </a:t>
            </a:r>
            <a:r>
              <a:rPr lang="ar-SA" sz="1800" dirty="0">
                <a:cs typeface="B Nazanin" pitchFamily="2" charset="-78"/>
              </a:rPr>
              <a:t>چیست و مصرف گل چه </a:t>
            </a:r>
            <a:r>
              <a:rPr lang="ar-SA" sz="1800" b="1" u="sng" dirty="0">
                <a:cs typeface="B Nazanin" pitchFamily="2" charset="-78"/>
              </a:rPr>
              <a:t>آسیبی به تو زد و معایبش </a:t>
            </a:r>
            <a:r>
              <a:rPr lang="ar-SA" sz="1800" dirty="0">
                <a:cs typeface="B Nazanin" pitchFamily="2" charset="-78"/>
              </a:rPr>
              <a:t>چیست</a:t>
            </a:r>
            <a:endParaRPr lang="en-US" sz="1800" dirty="0">
              <a:cs typeface="B Nazanin"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Nazanin" pitchFamily="2" charset="-78"/>
              </a:rPr>
              <a:t> تکنیک تونل زمان </a:t>
            </a:r>
            <a:endParaRPr lang="fa-IR" b="1" dirty="0"/>
          </a:p>
        </p:txBody>
      </p:sp>
      <p:sp>
        <p:nvSpPr>
          <p:cNvPr id="3" name="Content Placeholder 2"/>
          <p:cNvSpPr>
            <a:spLocks noGrp="1"/>
          </p:cNvSpPr>
          <p:nvPr>
            <p:ph sz="quarter" idx="1"/>
          </p:nvPr>
        </p:nvSpPr>
        <p:spPr/>
        <p:txBody>
          <a:bodyPr>
            <a:normAutofit fontScale="85000" lnSpcReduction="10000"/>
          </a:bodyPr>
          <a:lstStyle/>
          <a:p>
            <a:pPr algn="just">
              <a:lnSpc>
                <a:spcPct val="170000"/>
              </a:lnSpc>
            </a:pPr>
            <a:r>
              <a:rPr lang="ar-SA" dirty="0">
                <a:cs typeface="B Nazanin" pitchFamily="2" charset="-78"/>
              </a:rPr>
              <a:t>تکنیک چهارم تکنیک تونل زمان </a:t>
            </a:r>
            <a:r>
              <a:rPr lang="fa-IR" dirty="0">
                <a:cs typeface="B Nazanin" pitchFamily="2" charset="-78"/>
              </a:rPr>
              <a:t>:</a:t>
            </a:r>
          </a:p>
          <a:p>
            <a:pPr algn="just">
              <a:lnSpc>
                <a:spcPct val="170000"/>
              </a:lnSpc>
            </a:pPr>
            <a:r>
              <a:rPr lang="ar-SA" dirty="0">
                <a:cs typeface="B Nazanin" pitchFamily="2" charset="-78"/>
              </a:rPr>
              <a:t>در این تکنیک از مراجع می خواهیم </a:t>
            </a:r>
            <a:r>
              <a:rPr lang="ar-SA" dirty="0">
                <a:solidFill>
                  <a:srgbClr val="FF0000"/>
                </a:solidFill>
                <a:cs typeface="B Nazanin" pitchFamily="2" charset="-78"/>
              </a:rPr>
              <a:t>به آینده سفر کند</a:t>
            </a:r>
            <a:r>
              <a:rPr lang="fa-IR" dirty="0">
                <a:solidFill>
                  <a:srgbClr val="FF0000"/>
                </a:solidFill>
                <a:cs typeface="B Nazanin" pitchFamily="2" charset="-78"/>
              </a:rPr>
              <a:t>و فرد یا </a:t>
            </a:r>
            <a:r>
              <a:rPr lang="ar-SA" dirty="0">
                <a:cs typeface="B Nazanin" pitchFamily="2" charset="-78"/>
              </a:rPr>
              <a:t>نوجوان </a:t>
            </a:r>
            <a:r>
              <a:rPr lang="ar-SA" u="sng" dirty="0">
                <a:cs typeface="B Nazanin" pitchFamily="2" charset="-78"/>
              </a:rPr>
              <a:t>عواقب کارش </a:t>
            </a:r>
            <a:r>
              <a:rPr lang="ar-SA" dirty="0">
                <a:cs typeface="B Nazanin" pitchFamily="2" charset="-78"/>
              </a:rPr>
              <a:t>را در نظر بگیرد </a:t>
            </a:r>
            <a:endParaRPr lang="fa-IR" dirty="0">
              <a:solidFill>
                <a:srgbClr val="FF0000"/>
              </a:solidFill>
              <a:cs typeface="B Nazanin" pitchFamily="2" charset="-78"/>
            </a:endParaRPr>
          </a:p>
          <a:p>
            <a:pPr algn="just">
              <a:lnSpc>
                <a:spcPct val="170000"/>
              </a:lnSpc>
            </a:pPr>
            <a:r>
              <a:rPr lang="fa-IR" dirty="0">
                <a:cs typeface="B Nazanin" pitchFamily="2" charset="-78"/>
              </a:rPr>
              <a:t>روانشناس : </a:t>
            </a:r>
            <a:r>
              <a:rPr lang="ar-SA" dirty="0">
                <a:solidFill>
                  <a:srgbClr val="FF0000"/>
                </a:solidFill>
                <a:cs typeface="B Nazanin" pitchFamily="2" charset="-78"/>
              </a:rPr>
              <a:t>فکر کن خودکشی اتفاق افتاده </a:t>
            </a:r>
            <a:r>
              <a:rPr lang="ar-SA" dirty="0">
                <a:cs typeface="B Nazanin" pitchFamily="2" charset="-78"/>
              </a:rPr>
              <a:t>الان چه چیزی اتفاق افتاده </a:t>
            </a:r>
            <a:r>
              <a:rPr lang="ar-SA" dirty="0">
                <a:solidFill>
                  <a:srgbClr val="FF0000"/>
                </a:solidFill>
                <a:cs typeface="B Nazanin" pitchFamily="2" charset="-78"/>
              </a:rPr>
              <a:t>آیا مسئله‌ای تغییر کرده </a:t>
            </a:r>
            <a:r>
              <a:rPr lang="ar-SA" dirty="0">
                <a:cs typeface="B Nazanin" pitchFamily="2" charset="-78"/>
              </a:rPr>
              <a:t>است </a:t>
            </a:r>
            <a:r>
              <a:rPr lang="fa-IR" dirty="0">
                <a:cs typeface="B Nazanin" pitchFamily="2" charset="-78"/>
              </a:rPr>
              <a:t>.</a:t>
            </a:r>
          </a:p>
          <a:p>
            <a:pPr algn="just">
              <a:lnSpc>
                <a:spcPct val="170000"/>
              </a:lnSpc>
            </a:pPr>
            <a:r>
              <a:rPr lang="ar-SA" dirty="0">
                <a:cs typeface="B Nazanin" pitchFamily="2" charset="-78"/>
              </a:rPr>
              <a:t>چه چیزهایی در دنیا </a:t>
            </a:r>
            <a:r>
              <a:rPr lang="ar-SA" dirty="0">
                <a:solidFill>
                  <a:srgbClr val="FF0000"/>
                </a:solidFill>
                <a:cs typeface="B Nazanin" pitchFamily="2" charset="-78"/>
              </a:rPr>
              <a:t>بعد از خودکشی اتفاق می‌افتد </a:t>
            </a:r>
            <a:r>
              <a:rPr lang="ar-SA" dirty="0">
                <a:cs typeface="B Nazanin" pitchFamily="2" charset="-78"/>
              </a:rPr>
              <a:t>بیا از بالا به موضوع نگاه کنیم </a:t>
            </a:r>
            <a:r>
              <a:rPr lang="fa-IR" dirty="0">
                <a:cs typeface="B Nazanin" pitchFamily="2" charset="-78"/>
              </a:rPr>
              <a:t>.</a:t>
            </a:r>
          </a:p>
          <a:p>
            <a:pPr algn="just">
              <a:lnSpc>
                <a:spcPct val="170000"/>
              </a:lnSpc>
            </a:pPr>
            <a:r>
              <a:rPr lang="ar-SA" dirty="0">
                <a:cs typeface="B Nazanin" pitchFamily="2" charset="-78"/>
              </a:rPr>
              <a:t>در این تکنیک در واقع می‌خواهیم به مراجع بگوییم یا به او بفهمانیم </a:t>
            </a:r>
            <a:r>
              <a:rPr lang="fa-IR" dirty="0">
                <a:cs typeface="B Nazanin" pitchFamily="2" charset="-78"/>
              </a:rPr>
              <a:t>:</a:t>
            </a:r>
          </a:p>
          <a:p>
            <a:pPr algn="just">
              <a:lnSpc>
                <a:spcPct val="170000"/>
              </a:lnSpc>
            </a:pPr>
            <a:r>
              <a:rPr lang="ar-SA" dirty="0">
                <a:solidFill>
                  <a:srgbClr val="FF0000"/>
                </a:solidFill>
                <a:cs typeface="B Nazanin" pitchFamily="2" charset="-78"/>
              </a:rPr>
              <a:t>بیا از این مشکل فاصله بگیر  </a:t>
            </a:r>
            <a:r>
              <a:rPr lang="ar-SA" dirty="0">
                <a:cs typeface="B Nazanin" pitchFamily="2" charset="-78"/>
              </a:rPr>
              <a:t> و به آینده برو و ببین این </a:t>
            </a:r>
            <a:r>
              <a:rPr lang="ar-SA" dirty="0">
                <a:solidFill>
                  <a:srgbClr val="FF0000"/>
                </a:solidFill>
                <a:cs typeface="B Nazanin" pitchFamily="2" charset="-78"/>
              </a:rPr>
              <a:t>اتفاق آیا اتفاق درستی </a:t>
            </a:r>
            <a:r>
              <a:rPr lang="ar-SA" dirty="0">
                <a:cs typeface="B Nazanin" pitchFamily="2" charset="-78"/>
              </a:rPr>
              <a:t>است</a:t>
            </a:r>
            <a:r>
              <a:rPr lang="fa-IR" dirty="0">
                <a:cs typeface="B Nazanin" pitchFamily="2" charset="-78"/>
              </a:rPr>
              <a:t> به عواقبش فکر کردی؟</a:t>
            </a:r>
            <a:endParaRPr lang="en-US" dirty="0">
              <a:cs typeface="B Nazanin" pitchFamily="2" charset="-78"/>
            </a:endParaRPr>
          </a:p>
          <a:p>
            <a:pPr algn="just">
              <a:lnSpc>
                <a:spcPct val="170000"/>
              </a:lnSpc>
            </a:pPr>
            <a:endParaRPr lang="fa-IR" dirty="0">
              <a:cs typeface="B Nazanin" pitchFamily="2" charset="-78"/>
            </a:endParaRPr>
          </a:p>
          <a:p>
            <a:endParaRPr lang="fa-IR" dirty="0">
              <a:cs typeface="B Nazanin"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تکنیک تونل زمان</a:t>
            </a:r>
            <a:endParaRPr lang="fa-IR" dirty="0"/>
          </a:p>
        </p:txBody>
      </p:sp>
      <p:sp>
        <p:nvSpPr>
          <p:cNvPr id="3" name="Content Placeholder 2"/>
          <p:cNvSpPr>
            <a:spLocks noGrp="1"/>
          </p:cNvSpPr>
          <p:nvPr>
            <p:ph sz="quarter" idx="1"/>
          </p:nvPr>
        </p:nvSpPr>
        <p:spPr>
          <a:xfrm>
            <a:off x="457200" y="1600200"/>
            <a:ext cx="8291264" cy="4873752"/>
          </a:xfrm>
        </p:spPr>
        <p:txBody>
          <a:bodyPr>
            <a:normAutofit fontScale="92500" lnSpcReduction="10000"/>
          </a:bodyPr>
          <a:lstStyle/>
          <a:p>
            <a:pPr algn="just">
              <a:lnSpc>
                <a:spcPct val="170000"/>
              </a:lnSpc>
            </a:pPr>
            <a:r>
              <a:rPr lang="fa-IR" dirty="0">
                <a:cs typeface="B Nazanin" pitchFamily="2" charset="-78"/>
              </a:rPr>
              <a:t>روانشناس : </a:t>
            </a:r>
            <a:r>
              <a:rPr lang="ar-SA" dirty="0">
                <a:cs typeface="B Nazanin" pitchFamily="2" charset="-78"/>
              </a:rPr>
              <a:t>فکر کن الان از خانه </a:t>
            </a:r>
            <a:r>
              <a:rPr lang="ar-SA" b="1" u="sng" dirty="0">
                <a:cs typeface="B Nazanin" pitchFamily="2" charset="-78"/>
              </a:rPr>
              <a:t>فرار کردی</a:t>
            </a:r>
            <a:endParaRPr lang="fa-IR" b="1" u="sng" dirty="0">
              <a:cs typeface="B Nazanin" pitchFamily="2" charset="-78"/>
            </a:endParaRPr>
          </a:p>
          <a:p>
            <a:pPr algn="just">
              <a:lnSpc>
                <a:spcPct val="170000"/>
              </a:lnSpc>
            </a:pPr>
            <a:r>
              <a:rPr lang="ar-SA" dirty="0">
                <a:cs typeface="B Nazanin" pitchFamily="2" charset="-78"/>
              </a:rPr>
              <a:t>فکر کن این اتفاق افتاده و از آن اتفاق دو سال گذشته است الان کجایی</a:t>
            </a:r>
            <a:endParaRPr lang="en-US" dirty="0">
              <a:cs typeface="B Nazanin" pitchFamily="2" charset="-78"/>
            </a:endParaRPr>
          </a:p>
          <a:p>
            <a:pPr algn="just">
              <a:lnSpc>
                <a:spcPct val="170000"/>
              </a:lnSpc>
            </a:pPr>
            <a:r>
              <a:rPr lang="ar-SA" dirty="0">
                <a:cs typeface="B Nazanin" pitchFamily="2" charset="-78"/>
              </a:rPr>
              <a:t> </a:t>
            </a:r>
            <a:r>
              <a:rPr lang="fa-IR" dirty="0">
                <a:cs typeface="B Nazanin" pitchFamily="2" charset="-78"/>
              </a:rPr>
              <a:t>مراجع :</a:t>
            </a:r>
            <a:r>
              <a:rPr lang="ar-SA" dirty="0">
                <a:cs typeface="B Nazanin" pitchFamily="2" charset="-78"/>
              </a:rPr>
              <a:t>تهران هستم و کار پیدا کردم </a:t>
            </a:r>
            <a:endParaRPr lang="fa-IR" dirty="0">
              <a:cs typeface="B Nazanin" pitchFamily="2" charset="-78"/>
            </a:endParaRPr>
          </a:p>
          <a:p>
            <a:pPr algn="just">
              <a:lnSpc>
                <a:spcPct val="170000"/>
              </a:lnSpc>
            </a:pPr>
            <a:r>
              <a:rPr lang="fa-IR" dirty="0">
                <a:cs typeface="B Nazanin" pitchFamily="2" charset="-78"/>
              </a:rPr>
              <a:t>روانشناس :</a:t>
            </a:r>
            <a:r>
              <a:rPr lang="ar-SA" dirty="0">
                <a:cs typeface="B Nazanin" pitchFamily="2" charset="-78"/>
              </a:rPr>
              <a:t>چه مسائلی برای تو اتفاق افتاده چه چیزهایی برای تو پیش آمده</a:t>
            </a:r>
            <a:endParaRPr lang="fa-IR" dirty="0">
              <a:cs typeface="B Nazanin" pitchFamily="2" charset="-78"/>
            </a:endParaRPr>
          </a:p>
          <a:p>
            <a:pPr algn="just">
              <a:lnSpc>
                <a:spcPct val="170000"/>
              </a:lnSpc>
            </a:pPr>
            <a:r>
              <a:rPr lang="ar-SA" dirty="0">
                <a:cs typeface="B Nazanin" pitchFamily="2" charset="-78"/>
              </a:rPr>
              <a:t> خیل</a:t>
            </a:r>
            <a:r>
              <a:rPr lang="fa-IR" dirty="0">
                <a:cs typeface="B Nazanin" pitchFamily="2" charset="-78"/>
              </a:rPr>
              <a:t>ی</a:t>
            </a:r>
            <a:r>
              <a:rPr lang="ar-SA" dirty="0">
                <a:cs typeface="B Nazanin" pitchFamily="2" charset="-78"/>
              </a:rPr>
              <a:t> از نوجوانان فقط تصمیم هیجانی میگیرند</a:t>
            </a:r>
            <a:endParaRPr lang="fa-IR" dirty="0">
              <a:cs typeface="B Nazanin" pitchFamily="2" charset="-78"/>
            </a:endParaRPr>
          </a:p>
          <a:p>
            <a:pPr algn="just">
              <a:lnSpc>
                <a:spcPct val="170000"/>
              </a:lnSpc>
            </a:pPr>
            <a:r>
              <a:rPr lang="fa-IR" dirty="0">
                <a:cs typeface="B Nazanin" pitchFamily="2" charset="-78"/>
              </a:rPr>
              <a:t> </a:t>
            </a:r>
            <a:r>
              <a:rPr lang="ar-SA" dirty="0">
                <a:cs typeface="B Nazanin" pitchFamily="2" charset="-78"/>
              </a:rPr>
              <a:t>مگر نمی خواهی بروی بلیط بگیری و به تهران برویم و می گویی پشت سرم را هم نگاه نخواهم کرد</a:t>
            </a:r>
            <a:endParaRPr lang="fa-IR" dirty="0">
              <a:cs typeface="B Nazanin" pitchFamily="2" charset="-78"/>
            </a:endParaRPr>
          </a:p>
          <a:p>
            <a:pPr algn="just">
              <a:lnSpc>
                <a:spcPct val="170000"/>
              </a:lnSpc>
            </a:pPr>
            <a:r>
              <a:rPr lang="fa-IR" dirty="0">
                <a:cs typeface="B Nazanin" pitchFamily="2" charset="-78"/>
              </a:rPr>
              <a:t>مراجع :</a:t>
            </a:r>
            <a:r>
              <a:rPr lang="ar-SA" dirty="0">
                <a:cs typeface="B Nazanin" pitchFamily="2" charset="-78"/>
              </a:rPr>
              <a:t>بله این کار را می خواهم انجام دهم و از دست والدینم خسته شده‌ام</a:t>
            </a:r>
            <a:r>
              <a:rPr lang="fa-IR" dirty="0">
                <a:cs typeface="B Nazanin" pitchFamily="2" charset="-78"/>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rmAutofit fontScale="90000"/>
          </a:bodyPr>
          <a:lstStyle/>
          <a:p>
            <a:endParaRPr lang="fa-IR" dirty="0"/>
          </a:p>
        </p:txBody>
      </p:sp>
      <p:sp>
        <p:nvSpPr>
          <p:cNvPr id="3" name="Content Placeholder 2"/>
          <p:cNvSpPr>
            <a:spLocks noGrp="1"/>
          </p:cNvSpPr>
          <p:nvPr>
            <p:ph sz="quarter" idx="1"/>
          </p:nvPr>
        </p:nvSpPr>
        <p:spPr/>
        <p:txBody>
          <a:bodyPr/>
          <a:lstStyle/>
          <a:p>
            <a:pPr algn="just">
              <a:lnSpc>
                <a:spcPct val="150000"/>
              </a:lnSpc>
            </a:pPr>
            <a:r>
              <a:rPr lang="ar-SA" dirty="0">
                <a:cs typeface="B Nazanin" pitchFamily="2" charset="-78"/>
              </a:rPr>
              <a:t>تکنیک تونل زمان برای بزرگسال</a:t>
            </a:r>
            <a:r>
              <a:rPr lang="fa-IR" dirty="0">
                <a:cs typeface="B Nazanin" pitchFamily="2" charset="-78"/>
              </a:rPr>
              <a:t>ی</a:t>
            </a:r>
            <a:r>
              <a:rPr lang="ar-SA" dirty="0">
                <a:cs typeface="B Nazanin" pitchFamily="2" charset="-78"/>
              </a:rPr>
              <a:t> که می‌خواهد </a:t>
            </a:r>
            <a:r>
              <a:rPr lang="ar-SA" b="1" u="sng" dirty="0">
                <a:cs typeface="B Nazanin" pitchFamily="2" charset="-78"/>
              </a:rPr>
              <a:t>طلاق بگیرد </a:t>
            </a:r>
            <a:r>
              <a:rPr lang="ar-SA" dirty="0">
                <a:cs typeface="B Nazanin" pitchFamily="2" charset="-78"/>
              </a:rPr>
              <a:t>هم خوب است می‌گوییم </a:t>
            </a:r>
            <a:r>
              <a:rPr lang="fa-IR" dirty="0">
                <a:cs typeface="B Nazanin" pitchFamily="2" charset="-78"/>
              </a:rPr>
              <a:t>فرض </a:t>
            </a:r>
            <a:r>
              <a:rPr lang="ar-SA" dirty="0">
                <a:cs typeface="B Nazanin" pitchFamily="2" charset="-78"/>
              </a:rPr>
              <a:t>طلاق گرفتید این حکم طلاق</a:t>
            </a:r>
            <a:r>
              <a:rPr lang="en-US" dirty="0">
                <a:cs typeface="B Nazanin" pitchFamily="2" charset="-78"/>
              </a:rPr>
              <a:t> </a:t>
            </a:r>
            <a:r>
              <a:rPr lang="ar-SA" dirty="0">
                <a:cs typeface="B Nazanin" pitchFamily="2" charset="-78"/>
              </a:rPr>
              <a:t>رابیا بگیر</a:t>
            </a:r>
            <a:r>
              <a:rPr lang="fa-IR" dirty="0">
                <a:cs typeface="B Nazanin" pitchFamily="2" charset="-78"/>
              </a:rPr>
              <a:t>:</a:t>
            </a:r>
          </a:p>
          <a:p>
            <a:pPr algn="just">
              <a:lnSpc>
                <a:spcPct val="150000"/>
              </a:lnSpc>
            </a:pPr>
            <a:r>
              <a:rPr lang="ar-SA" dirty="0">
                <a:cs typeface="B Nazanin" pitchFamily="2" charset="-78"/>
              </a:rPr>
              <a:t> الان </a:t>
            </a:r>
            <a:r>
              <a:rPr lang="ar-SA" dirty="0">
                <a:solidFill>
                  <a:srgbClr val="FF0000"/>
                </a:solidFill>
                <a:cs typeface="B Nazanin" pitchFamily="2" charset="-78"/>
              </a:rPr>
              <a:t>حالت چطوره</a:t>
            </a:r>
            <a:endParaRPr lang="fa-IR" dirty="0">
              <a:solidFill>
                <a:srgbClr val="FF0000"/>
              </a:solidFill>
              <a:cs typeface="B Nazanin" pitchFamily="2" charset="-78"/>
            </a:endParaRPr>
          </a:p>
          <a:p>
            <a:pPr algn="just">
              <a:lnSpc>
                <a:spcPct val="150000"/>
              </a:lnSpc>
            </a:pPr>
            <a:r>
              <a:rPr lang="ar-SA" dirty="0">
                <a:cs typeface="B Nazanin" pitchFamily="2" charset="-78"/>
              </a:rPr>
              <a:t> </a:t>
            </a:r>
            <a:r>
              <a:rPr lang="ar-SA" dirty="0">
                <a:solidFill>
                  <a:srgbClr val="FF0000"/>
                </a:solidFill>
                <a:cs typeface="B Nazanin" pitchFamily="2" charset="-78"/>
              </a:rPr>
              <a:t>چه کار داری </a:t>
            </a:r>
            <a:r>
              <a:rPr lang="ar-SA" dirty="0">
                <a:cs typeface="B Nazanin" pitchFamily="2" charset="-78"/>
              </a:rPr>
              <a:t>می کنید </a:t>
            </a:r>
            <a:endParaRPr lang="fa-IR" dirty="0">
              <a:cs typeface="B Nazanin" pitchFamily="2" charset="-78"/>
            </a:endParaRPr>
          </a:p>
          <a:p>
            <a:pPr algn="just">
              <a:lnSpc>
                <a:spcPct val="150000"/>
              </a:lnSpc>
            </a:pPr>
            <a:r>
              <a:rPr lang="ar-SA" dirty="0">
                <a:cs typeface="B Nazanin" pitchFamily="2" charset="-78"/>
              </a:rPr>
              <a:t>خیلی موقع ها </a:t>
            </a:r>
            <a:r>
              <a:rPr lang="ar-SA" dirty="0">
                <a:solidFill>
                  <a:srgbClr val="FF0000"/>
                </a:solidFill>
                <a:cs typeface="B Nazanin" pitchFamily="2" charset="-78"/>
              </a:rPr>
              <a:t>مراجع زیر گریه می زن</a:t>
            </a:r>
            <a:r>
              <a:rPr lang="fa-IR" dirty="0">
                <a:solidFill>
                  <a:srgbClr val="FF0000"/>
                </a:solidFill>
                <a:cs typeface="B Nazanin" pitchFamily="2" charset="-78"/>
              </a:rPr>
              <a:t>د</a:t>
            </a:r>
            <a:r>
              <a:rPr lang="ar-SA" dirty="0">
                <a:solidFill>
                  <a:srgbClr val="FF0000"/>
                </a:solidFill>
                <a:cs typeface="B Nazanin" pitchFamily="2" charset="-78"/>
              </a:rPr>
              <a:t> </a:t>
            </a:r>
            <a:r>
              <a:rPr lang="ar-SA" dirty="0">
                <a:cs typeface="B Nazanin" pitchFamily="2" charset="-78"/>
              </a:rPr>
              <a:t>فقط دار</a:t>
            </a:r>
            <a:r>
              <a:rPr lang="fa-IR" dirty="0">
                <a:cs typeface="B Nazanin" pitchFamily="2" charset="-78"/>
              </a:rPr>
              <a:t>د</a:t>
            </a:r>
            <a:r>
              <a:rPr lang="ar-SA" dirty="0">
                <a:cs typeface="B Nazanin" pitchFamily="2" charset="-78"/>
              </a:rPr>
              <a:t> روی موضوع طلاق پافشاری</a:t>
            </a:r>
            <a:r>
              <a:rPr lang="fa-IR" dirty="0">
                <a:cs typeface="B Nazanin" pitchFamily="2" charset="-78"/>
              </a:rPr>
              <a:t> </a:t>
            </a:r>
            <a:r>
              <a:rPr lang="ar-SA" dirty="0">
                <a:cs typeface="B Nazanin" pitchFamily="2" charset="-78"/>
              </a:rPr>
              <a:t>می کن</a:t>
            </a:r>
            <a:r>
              <a:rPr lang="fa-IR" dirty="0">
                <a:cs typeface="B Nazanin" pitchFamily="2" charset="-78"/>
              </a:rPr>
              <a:t>د</a:t>
            </a:r>
            <a:r>
              <a:rPr lang="ar-SA" dirty="0">
                <a:cs typeface="B Nazanin" pitchFamily="2" charset="-78"/>
              </a:rPr>
              <a:t>و به بعد از آن هیچ فکری نکرده است </a:t>
            </a:r>
            <a:endParaRPr lang="fa-IR" dirty="0">
              <a:cs typeface="B Nazanin" pitchFamily="2" charset="-78"/>
            </a:endParaRPr>
          </a:p>
          <a:p>
            <a:pPr algn="just">
              <a:lnSpc>
                <a:spcPct val="150000"/>
              </a:lnSpc>
            </a:pPr>
            <a:r>
              <a:rPr lang="ar-SA" dirty="0">
                <a:cs typeface="B Nazanin" pitchFamily="2" charset="-78"/>
              </a:rPr>
              <a:t>روی موضوع فکر نکرده است وقتی در مورد </a:t>
            </a:r>
            <a:r>
              <a:rPr lang="ar-SA" u="sng" dirty="0">
                <a:cs typeface="B Nazanin" pitchFamily="2" charset="-78"/>
              </a:rPr>
              <a:t>عواقب و آینده کارش</a:t>
            </a:r>
            <a:r>
              <a:rPr lang="ar-SA" dirty="0">
                <a:cs typeface="B Nazanin" pitchFamily="2" charset="-78"/>
              </a:rPr>
              <a:t> صحبت می‌کنیم تو ذهنش می</a:t>
            </a:r>
            <a:r>
              <a:rPr lang="fa-IR" dirty="0">
                <a:cs typeface="B Nazanin" pitchFamily="2" charset="-78"/>
              </a:rPr>
              <a:t> گوید </a:t>
            </a:r>
            <a:r>
              <a:rPr lang="ar-SA" dirty="0">
                <a:cs typeface="B Nazanin" pitchFamily="2" charset="-78"/>
              </a:rPr>
              <a:t> دیگه </a:t>
            </a:r>
            <a:r>
              <a:rPr lang="ar-SA" b="1" u="sng" dirty="0">
                <a:cs typeface="B Nazanin" pitchFamily="2" charset="-78"/>
              </a:rPr>
              <a:t>نه انگار راه کار خوبی </a:t>
            </a:r>
            <a:r>
              <a:rPr lang="ar-SA" dirty="0">
                <a:cs typeface="B Nazanin" pitchFamily="2" charset="-78"/>
              </a:rPr>
              <a:t>نیست</a:t>
            </a:r>
            <a:endParaRPr lang="fa-IR" dirty="0">
              <a:cs typeface="B Nazanin" pitchFamily="2" charset="-78"/>
            </a:endParaRPr>
          </a:p>
          <a:p>
            <a:pPr algn="just">
              <a:lnSpc>
                <a:spcPct val="150000"/>
              </a:lnSpc>
            </a:pP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تکنیک مهلت زمانی</a:t>
            </a:r>
            <a:endParaRPr lang="fa-IR" dirty="0"/>
          </a:p>
        </p:txBody>
      </p:sp>
      <p:sp>
        <p:nvSpPr>
          <p:cNvPr id="3" name="Content Placeholder 2"/>
          <p:cNvSpPr>
            <a:spLocks noGrp="1"/>
          </p:cNvSpPr>
          <p:nvPr>
            <p:ph sz="quarter" idx="1"/>
          </p:nvPr>
        </p:nvSpPr>
        <p:spPr>
          <a:xfrm>
            <a:off x="457200" y="1600200"/>
            <a:ext cx="8219256" cy="5141168"/>
          </a:xfrm>
        </p:spPr>
        <p:txBody>
          <a:bodyPr>
            <a:normAutofit fontScale="70000" lnSpcReduction="20000"/>
          </a:bodyPr>
          <a:lstStyle/>
          <a:p>
            <a:pPr algn="just">
              <a:lnSpc>
                <a:spcPct val="170000"/>
              </a:lnSpc>
            </a:pPr>
            <a:r>
              <a:rPr lang="ar-SA" dirty="0">
                <a:cs typeface="B Nazanin" pitchFamily="2" charset="-78"/>
              </a:rPr>
              <a:t>تکنیک پنجم تکنیک مهلت </a:t>
            </a:r>
            <a:r>
              <a:rPr lang="ar-SA" dirty="0">
                <a:solidFill>
                  <a:srgbClr val="FF0000"/>
                </a:solidFill>
                <a:cs typeface="B Nazanin" pitchFamily="2" charset="-78"/>
              </a:rPr>
              <a:t>یا تکنیک وقفه </a:t>
            </a:r>
            <a:r>
              <a:rPr lang="en-US" dirty="0">
                <a:cs typeface="B Nazanin" pitchFamily="2" charset="-78"/>
              </a:rPr>
              <a:t>:</a:t>
            </a:r>
          </a:p>
          <a:p>
            <a:pPr algn="just">
              <a:lnSpc>
                <a:spcPct val="170000"/>
              </a:lnSpc>
            </a:pPr>
            <a:r>
              <a:rPr lang="ar-SA" dirty="0">
                <a:cs typeface="B Nazanin" pitchFamily="2" charset="-78"/>
              </a:rPr>
              <a:t>ما ا</a:t>
            </a:r>
            <a:r>
              <a:rPr lang="fa-IR" dirty="0">
                <a:cs typeface="B Nazanin" pitchFamily="2" charset="-78"/>
              </a:rPr>
              <a:t>ز فرد یا </a:t>
            </a:r>
            <a:r>
              <a:rPr lang="ar-SA" dirty="0">
                <a:cs typeface="B Nazanin" pitchFamily="2" charset="-78"/>
              </a:rPr>
              <a:t>نوجوانان می‌خواهیم یک </a:t>
            </a:r>
            <a:r>
              <a:rPr lang="ar-SA" dirty="0">
                <a:solidFill>
                  <a:srgbClr val="FF0000"/>
                </a:solidFill>
                <a:cs typeface="B Nazanin" pitchFamily="2" charset="-78"/>
              </a:rPr>
              <a:t>وقفه بیاندازد </a:t>
            </a:r>
            <a:r>
              <a:rPr lang="ar-SA" b="1" u="sng" dirty="0">
                <a:cs typeface="B Nazanin" pitchFamily="2" charset="-78"/>
              </a:rPr>
              <a:t>یک مهلت زمانی </a:t>
            </a:r>
            <a:r>
              <a:rPr lang="ar-SA" dirty="0">
                <a:cs typeface="B Nazanin" pitchFamily="2" charset="-78"/>
              </a:rPr>
              <a:t>به خودش بدهد </a:t>
            </a:r>
            <a:endParaRPr lang="en-US" dirty="0">
              <a:cs typeface="B Nazanin" pitchFamily="2" charset="-78"/>
            </a:endParaRPr>
          </a:p>
          <a:p>
            <a:pPr algn="just">
              <a:lnSpc>
                <a:spcPct val="170000"/>
              </a:lnSpc>
            </a:pPr>
            <a:r>
              <a:rPr lang="fa-IR" dirty="0">
                <a:cs typeface="B Nazanin" pitchFamily="2" charset="-78"/>
              </a:rPr>
              <a:t>روانشناس</a:t>
            </a:r>
            <a:r>
              <a:rPr lang="en-US" dirty="0">
                <a:cs typeface="B Nazanin" pitchFamily="2" charset="-78"/>
              </a:rPr>
              <a:t>: </a:t>
            </a:r>
            <a:r>
              <a:rPr lang="fa-IR" dirty="0">
                <a:cs typeface="B Nazanin" pitchFamily="2" charset="-78"/>
              </a:rPr>
              <a:t> </a:t>
            </a:r>
            <a:endParaRPr lang="en-US" dirty="0">
              <a:cs typeface="B Nazanin" pitchFamily="2" charset="-78"/>
            </a:endParaRPr>
          </a:p>
          <a:p>
            <a:pPr algn="just">
              <a:lnSpc>
                <a:spcPct val="170000"/>
              </a:lnSpc>
            </a:pPr>
            <a:r>
              <a:rPr lang="ar-SA" dirty="0">
                <a:cs typeface="B Nazanin" pitchFamily="2" charset="-78"/>
              </a:rPr>
              <a:t>خانم </a:t>
            </a:r>
            <a:r>
              <a:rPr lang="fa-IR" dirty="0">
                <a:cs typeface="B Nazanin" pitchFamily="2" charset="-78"/>
              </a:rPr>
              <a:t>رضایی </a:t>
            </a:r>
            <a:r>
              <a:rPr lang="ar-SA" dirty="0">
                <a:cs typeface="B Nazanin" pitchFamily="2" charset="-78"/>
              </a:rPr>
              <a:t>برای خودکشی </a:t>
            </a:r>
            <a:r>
              <a:rPr lang="ar-SA" u="sng" dirty="0">
                <a:cs typeface="B Nazanin" pitchFamily="2" charset="-78"/>
              </a:rPr>
              <a:t>هیچ وقت دیر </a:t>
            </a:r>
            <a:r>
              <a:rPr lang="ar-SA" dirty="0">
                <a:cs typeface="B Nazanin" pitchFamily="2" charset="-78"/>
              </a:rPr>
              <a:t>نیست </a:t>
            </a:r>
            <a:r>
              <a:rPr lang="fa-IR" dirty="0">
                <a:cs typeface="B Nazanin" pitchFamily="2" charset="-78"/>
              </a:rPr>
              <a:t>.</a:t>
            </a:r>
            <a:r>
              <a:rPr lang="ar-SA" dirty="0">
                <a:cs typeface="B Nazanin" pitchFamily="2" charset="-78"/>
              </a:rPr>
              <a:t> تو می توانی </a:t>
            </a:r>
            <a:r>
              <a:rPr lang="ar-SA" dirty="0">
                <a:solidFill>
                  <a:srgbClr val="FF0000"/>
                </a:solidFill>
                <a:cs typeface="B Nazanin" pitchFamily="2" charset="-78"/>
              </a:rPr>
              <a:t>فردا هم خودکشی </a:t>
            </a:r>
            <a:r>
              <a:rPr lang="ar-SA" dirty="0">
                <a:cs typeface="B Nazanin" pitchFamily="2" charset="-78"/>
              </a:rPr>
              <a:t>کنید</a:t>
            </a:r>
            <a:r>
              <a:rPr lang="fa-IR" dirty="0">
                <a:cs typeface="B Nazanin" pitchFamily="2" charset="-78"/>
              </a:rPr>
              <a:t> .</a:t>
            </a:r>
            <a:r>
              <a:rPr lang="ar-SA" dirty="0">
                <a:solidFill>
                  <a:srgbClr val="FF0000"/>
                </a:solidFill>
                <a:cs typeface="B Nazanin" pitchFamily="2" charset="-78"/>
              </a:rPr>
              <a:t>هفته بعد هم خودکشی </a:t>
            </a:r>
            <a:r>
              <a:rPr lang="ar-SA" dirty="0">
                <a:cs typeface="B Nazanin" pitchFamily="2" charset="-78"/>
              </a:rPr>
              <a:t>کنی</a:t>
            </a:r>
            <a:endParaRPr lang="fa-IR" dirty="0">
              <a:cs typeface="B Nazanin" pitchFamily="2" charset="-78"/>
            </a:endParaRPr>
          </a:p>
          <a:p>
            <a:pPr algn="just">
              <a:lnSpc>
                <a:spcPct val="170000"/>
              </a:lnSpc>
            </a:pPr>
            <a:r>
              <a:rPr lang="ar-SA" dirty="0">
                <a:cs typeface="B Nazanin" pitchFamily="2" charset="-78"/>
              </a:rPr>
              <a:t> یا ماه بعد  </a:t>
            </a:r>
            <a:endParaRPr lang="fa-IR" dirty="0">
              <a:cs typeface="B Nazanin" pitchFamily="2" charset="-78"/>
            </a:endParaRPr>
          </a:p>
          <a:p>
            <a:pPr algn="just">
              <a:lnSpc>
                <a:spcPct val="170000"/>
              </a:lnSpc>
            </a:pPr>
            <a:r>
              <a:rPr lang="ar-SA" dirty="0">
                <a:cs typeface="B Nazanin" pitchFamily="2" charset="-78"/>
              </a:rPr>
              <a:t>می‌توانید از </a:t>
            </a:r>
            <a:r>
              <a:rPr lang="ar-SA" dirty="0">
                <a:solidFill>
                  <a:srgbClr val="FF0000"/>
                </a:solidFill>
                <a:cs typeface="B Nazanin" pitchFamily="2" charset="-78"/>
              </a:rPr>
              <a:t>خانه فرار کنی چیزی عوض </a:t>
            </a:r>
            <a:r>
              <a:rPr lang="ar-SA" dirty="0">
                <a:cs typeface="B Nazanin" pitchFamily="2" charset="-78"/>
              </a:rPr>
              <a:t>نمی</a:t>
            </a:r>
            <a:r>
              <a:rPr lang="fa-IR" dirty="0">
                <a:cs typeface="B Nazanin" pitchFamily="2" charset="-78"/>
              </a:rPr>
              <a:t> </a:t>
            </a:r>
            <a:r>
              <a:rPr lang="ar-SA" dirty="0">
                <a:cs typeface="B Nazanin" pitchFamily="2" charset="-78"/>
              </a:rPr>
              <a:t>ش</a:t>
            </a:r>
            <a:r>
              <a:rPr lang="fa-IR" dirty="0">
                <a:cs typeface="B Nazanin" pitchFamily="2" charset="-78"/>
              </a:rPr>
              <a:t>ود</a:t>
            </a:r>
            <a:r>
              <a:rPr lang="ar-SA" dirty="0">
                <a:cs typeface="B Nazanin" pitchFamily="2" charset="-78"/>
              </a:rPr>
              <a:t> اما بیا یک ماه یا یک هفته روی </a:t>
            </a:r>
            <a:r>
              <a:rPr lang="ar-SA" b="1" u="sng" dirty="0">
                <a:cs typeface="B Nazanin" pitchFamily="2" charset="-78"/>
              </a:rPr>
              <a:t>این موضوع کار کنیم ببینیم </a:t>
            </a:r>
            <a:r>
              <a:rPr lang="ar-SA" dirty="0">
                <a:cs typeface="B Nazanin" pitchFamily="2" charset="-78"/>
              </a:rPr>
              <a:t>به چه نتیجه ای می رسیم، </a:t>
            </a:r>
            <a:endParaRPr lang="en-US" dirty="0">
              <a:cs typeface="B Nazanin" pitchFamily="2" charset="-78"/>
            </a:endParaRPr>
          </a:p>
          <a:p>
            <a:pPr algn="just">
              <a:lnSpc>
                <a:spcPct val="170000"/>
              </a:lnSpc>
            </a:pPr>
            <a:r>
              <a:rPr lang="ar-SA" dirty="0">
                <a:cs typeface="B Nazanin" pitchFamily="2" charset="-78"/>
              </a:rPr>
              <a:t>شاید بگویید </a:t>
            </a:r>
            <a:r>
              <a:rPr lang="fa-IR" dirty="0">
                <a:cs typeface="B Nazanin" pitchFamily="2" charset="-78"/>
              </a:rPr>
              <a:t>:</a:t>
            </a:r>
            <a:r>
              <a:rPr lang="ar-SA" dirty="0">
                <a:cs typeface="B Nazanin" pitchFamily="2" charset="-78"/>
              </a:rPr>
              <a:t>یک ماه بعد شایدچیزی تغییر نکند درسته اما </a:t>
            </a:r>
            <a:r>
              <a:rPr lang="ar-SA" u="sng" dirty="0">
                <a:cs typeface="B Nazanin" pitchFamily="2" charset="-78"/>
              </a:rPr>
              <a:t>دیدگاه </a:t>
            </a:r>
            <a:r>
              <a:rPr lang="fa-IR" u="sng" dirty="0">
                <a:cs typeface="B Nazanin" pitchFamily="2" charset="-78"/>
              </a:rPr>
              <a:t>وشدت هیجانات </a:t>
            </a:r>
            <a:r>
              <a:rPr lang="ar-SA" u="sng" dirty="0">
                <a:cs typeface="B Nazanin" pitchFamily="2" charset="-78"/>
              </a:rPr>
              <a:t>نوجوان تغییر </a:t>
            </a:r>
            <a:r>
              <a:rPr lang="ar-SA" dirty="0">
                <a:cs typeface="B Nazanin" pitchFamily="2" charset="-78"/>
              </a:rPr>
              <a:t>می‌کند</a:t>
            </a:r>
            <a:endParaRPr lang="fa-IR" dirty="0">
              <a:cs typeface="B Nazanin" pitchFamily="2" charset="-78"/>
            </a:endParaRPr>
          </a:p>
          <a:p>
            <a:pPr algn="just">
              <a:lnSpc>
                <a:spcPct val="170000"/>
              </a:lnSpc>
            </a:pPr>
            <a:r>
              <a:rPr lang="ar-SA" dirty="0">
                <a:cs typeface="B Nazanin" pitchFamily="2" charset="-78"/>
              </a:rPr>
              <a:t> و این مدت روی نوجوان  کار می کنیم </a:t>
            </a:r>
            <a:endParaRPr lang="fa-IR" dirty="0">
              <a:cs typeface="B Nazanin" pitchFamily="2" charset="-78"/>
            </a:endParaRPr>
          </a:p>
          <a:p>
            <a:pPr algn="just">
              <a:lnSpc>
                <a:spcPct val="170000"/>
              </a:lnSpc>
            </a:pPr>
            <a:r>
              <a:rPr lang="ar-SA" dirty="0">
                <a:cs typeface="B Nazanin" pitchFamily="2" charset="-78"/>
              </a:rPr>
              <a:t>حداقل دیگه آن </a:t>
            </a:r>
            <a:r>
              <a:rPr lang="ar-SA" u="sng" dirty="0">
                <a:cs typeface="B Nazanin" pitchFamily="2" charset="-78"/>
              </a:rPr>
              <a:t>راهکار را انتخاب نمی</a:t>
            </a:r>
            <a:r>
              <a:rPr lang="fa-IR" u="sng" dirty="0">
                <a:cs typeface="B Nazanin" pitchFamily="2" charset="-78"/>
              </a:rPr>
              <a:t> </a:t>
            </a:r>
            <a:r>
              <a:rPr lang="ar-SA" u="sng" dirty="0">
                <a:cs typeface="B Nazanin" pitchFamily="2" charset="-78"/>
              </a:rPr>
              <a:t>کند </a:t>
            </a:r>
            <a:r>
              <a:rPr lang="ar-SA" dirty="0">
                <a:cs typeface="B Nazanin" pitchFamily="2" charset="-78"/>
              </a:rPr>
              <a:t>برخی مواقع هم ممکن است مشکل حل شود</a:t>
            </a:r>
            <a:endParaRPr lang="fa-IR" dirty="0">
              <a:cs typeface="B Nazanin"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تکنیک مهلت زمانی</a:t>
            </a:r>
            <a:endParaRPr lang="fa-IR" dirty="0"/>
          </a:p>
        </p:txBody>
      </p:sp>
      <p:sp>
        <p:nvSpPr>
          <p:cNvPr id="3" name="Content Placeholder 2"/>
          <p:cNvSpPr>
            <a:spLocks noGrp="1"/>
          </p:cNvSpPr>
          <p:nvPr>
            <p:ph sz="quarter" idx="1"/>
          </p:nvPr>
        </p:nvSpPr>
        <p:spPr>
          <a:xfrm>
            <a:off x="457200" y="1412776"/>
            <a:ext cx="7931224" cy="5061176"/>
          </a:xfrm>
        </p:spPr>
        <p:txBody>
          <a:bodyPr>
            <a:normAutofit/>
          </a:bodyPr>
          <a:lstStyle/>
          <a:p>
            <a:pPr algn="just">
              <a:lnSpc>
                <a:spcPct val="170000"/>
              </a:lnSpc>
            </a:pPr>
            <a:r>
              <a:rPr lang="ar-SA" sz="1800" dirty="0">
                <a:cs typeface="B Nazanin" pitchFamily="2" charset="-78"/>
              </a:rPr>
              <a:t>گاهی مواقع در لحظات </a:t>
            </a:r>
            <a:r>
              <a:rPr lang="ar-SA" sz="1800" b="1" u="sng" dirty="0">
                <a:solidFill>
                  <a:srgbClr val="FF0000"/>
                </a:solidFill>
                <a:cs typeface="B Nazanin" pitchFamily="2" charset="-78"/>
              </a:rPr>
              <a:t>اورژانسی وقتی تو صحنه خودکشی </a:t>
            </a:r>
            <a:r>
              <a:rPr lang="ar-SA" sz="1800" dirty="0">
                <a:cs typeface="B Nazanin" pitchFamily="2" charset="-78"/>
              </a:rPr>
              <a:t>قرار داریم این تکنیک خیلی کارساز است </a:t>
            </a:r>
            <a:endParaRPr lang="fa-IR" sz="1800" dirty="0">
              <a:cs typeface="B Nazanin" pitchFamily="2" charset="-78"/>
            </a:endParaRPr>
          </a:p>
          <a:p>
            <a:pPr algn="just">
              <a:lnSpc>
                <a:spcPct val="170000"/>
              </a:lnSpc>
            </a:pPr>
            <a:r>
              <a:rPr lang="ar-SA" sz="1800" dirty="0">
                <a:cs typeface="B Nazanin" pitchFamily="2" charset="-78"/>
              </a:rPr>
              <a:t>مثال وقتی </a:t>
            </a:r>
            <a:r>
              <a:rPr lang="ar-SA" sz="1800" b="1" u="sng" dirty="0">
                <a:cs typeface="B Nazanin" pitchFamily="2" charset="-78"/>
              </a:rPr>
              <a:t>نوجوان از پل می‌خواهد </a:t>
            </a:r>
            <a:r>
              <a:rPr lang="ar-SA" sz="1800" dirty="0">
                <a:cs typeface="B Nazanin" pitchFamily="2" charset="-78"/>
              </a:rPr>
              <a:t>خودش را به پایین پرت کند بعد از اینکه به صحبت هایش گوش می‌دهیم و با او همدلی می‌کنیم</a:t>
            </a:r>
            <a:r>
              <a:rPr lang="fa-IR" sz="1800" dirty="0">
                <a:cs typeface="B Nazanin" pitchFamily="2" charset="-78"/>
              </a:rPr>
              <a:t>. </a:t>
            </a:r>
          </a:p>
          <a:p>
            <a:pPr algn="just">
              <a:lnSpc>
                <a:spcPct val="170000"/>
              </a:lnSpc>
            </a:pPr>
            <a:r>
              <a:rPr lang="ar-SA" sz="1800" dirty="0">
                <a:cs typeface="B Nazanin" pitchFamily="2" charset="-78"/>
              </a:rPr>
              <a:t> </a:t>
            </a:r>
            <a:r>
              <a:rPr lang="fa-IR" sz="1800" dirty="0">
                <a:solidFill>
                  <a:srgbClr val="FF0000"/>
                </a:solidFill>
                <a:cs typeface="B Nazanin" pitchFamily="2" charset="-78"/>
              </a:rPr>
              <a:t>روانشناس :  </a:t>
            </a:r>
            <a:r>
              <a:rPr lang="ar-SA" sz="1800" dirty="0">
                <a:cs typeface="B Nazanin" pitchFamily="2" charset="-78"/>
              </a:rPr>
              <a:t>ببین برای خودکشی کردن هیچ وقت دیر نیست اما برای زندگی کردن خیلی مواقع دیر می</a:t>
            </a:r>
            <a:r>
              <a:rPr lang="fa-IR" sz="1800" dirty="0">
                <a:cs typeface="B Nazanin" pitchFamily="2" charset="-78"/>
              </a:rPr>
              <a:t> </a:t>
            </a:r>
            <a:r>
              <a:rPr lang="ar-SA" sz="1800" dirty="0">
                <a:cs typeface="B Nazanin" pitchFamily="2" charset="-78"/>
              </a:rPr>
              <a:t>شود</a:t>
            </a:r>
            <a:endParaRPr lang="fa-IR" sz="1800" dirty="0">
              <a:cs typeface="B Nazanin" pitchFamily="2" charset="-78"/>
            </a:endParaRPr>
          </a:p>
          <a:p>
            <a:pPr algn="just">
              <a:lnSpc>
                <a:spcPct val="170000"/>
              </a:lnSpc>
            </a:pPr>
            <a:r>
              <a:rPr lang="ar-SA" sz="1800" dirty="0">
                <a:cs typeface="B Nazanin" pitchFamily="2" charset="-78"/>
              </a:rPr>
              <a:t>تو فردا هم می‌توانی بروی روی پشت بام و خودکشی کنید یک هفته دیگر هم می توانید این کار را انجام بدهید </a:t>
            </a:r>
            <a:endParaRPr lang="fa-IR" sz="1800" dirty="0">
              <a:cs typeface="B Nazanin" pitchFamily="2" charset="-78"/>
            </a:endParaRPr>
          </a:p>
          <a:p>
            <a:pPr algn="just">
              <a:lnSpc>
                <a:spcPct val="170000"/>
              </a:lnSpc>
            </a:pPr>
            <a:r>
              <a:rPr lang="ar-SA" sz="1800" dirty="0">
                <a:cs typeface="B Nazanin" pitchFamily="2" charset="-78"/>
              </a:rPr>
              <a:t>ولی بیا یک </a:t>
            </a:r>
            <a:r>
              <a:rPr lang="ar-SA" sz="1800" b="1" dirty="0">
                <a:solidFill>
                  <a:srgbClr val="FF0000"/>
                </a:solidFill>
                <a:cs typeface="B Nazanin" pitchFamily="2" charset="-78"/>
              </a:rPr>
              <a:t>هفته به خودت مهلت بده </a:t>
            </a:r>
            <a:r>
              <a:rPr lang="ar-SA" sz="1800" dirty="0">
                <a:cs typeface="B Nazanin" pitchFamily="2" charset="-78"/>
              </a:rPr>
              <a:t>و ما هم به تو </a:t>
            </a:r>
            <a:r>
              <a:rPr lang="ar-SA" sz="1800" u="sng" dirty="0">
                <a:cs typeface="B Nazanin" pitchFamily="2" charset="-78"/>
              </a:rPr>
              <a:t>کمک می</a:t>
            </a:r>
            <a:r>
              <a:rPr lang="fa-IR" sz="1800" u="sng" dirty="0">
                <a:cs typeface="B Nazanin" pitchFamily="2" charset="-78"/>
              </a:rPr>
              <a:t> </a:t>
            </a:r>
            <a:r>
              <a:rPr lang="ar-SA" sz="1800" u="sng" dirty="0">
                <a:cs typeface="B Nazanin" pitchFamily="2" charset="-78"/>
              </a:rPr>
              <a:t>کنیم ببینیم می‌توانیم </a:t>
            </a:r>
            <a:r>
              <a:rPr lang="ar-SA" sz="1800" dirty="0">
                <a:cs typeface="B Nazanin" pitchFamily="2" charset="-78"/>
              </a:rPr>
              <a:t>با کمک همدیگ</a:t>
            </a:r>
            <a:r>
              <a:rPr lang="ar-SA" sz="1800" b="1" u="sng" dirty="0">
                <a:solidFill>
                  <a:srgbClr val="FF0000"/>
                </a:solidFill>
                <a:cs typeface="B Nazanin" pitchFamily="2" charset="-78"/>
              </a:rPr>
              <a:t>رمشکلت را حل </a:t>
            </a:r>
            <a:r>
              <a:rPr lang="ar-SA" sz="1800" dirty="0">
                <a:cs typeface="B Nazanin" pitchFamily="2" charset="-78"/>
              </a:rPr>
              <a:t>کنیم. اینجا می</a:t>
            </a:r>
            <a:r>
              <a:rPr lang="fa-IR" sz="1800" dirty="0">
                <a:cs typeface="B Nazanin" pitchFamily="2" charset="-78"/>
              </a:rPr>
              <a:t> </a:t>
            </a:r>
            <a:r>
              <a:rPr lang="ar-SA" sz="1800" dirty="0">
                <a:cs typeface="B Nazanin" pitchFamily="2" charset="-78"/>
              </a:rPr>
              <a:t>خواهیم وقفه ایجاد شود</a:t>
            </a:r>
            <a:r>
              <a:rPr lang="fa-IR" sz="1800" dirty="0">
                <a:cs typeface="B Nazanin" pitchFamily="2" charset="-78"/>
              </a:rPr>
              <a:t>.</a:t>
            </a:r>
          </a:p>
          <a:p>
            <a:pPr algn="just">
              <a:lnSpc>
                <a:spcPct val="170000"/>
              </a:lnSpc>
            </a:pPr>
            <a:r>
              <a:rPr lang="ar-SA" sz="1800" dirty="0">
                <a:cs typeface="B Nazanin" pitchFamily="2" charset="-78"/>
              </a:rPr>
              <a:t> </a:t>
            </a:r>
            <a:endParaRPr lang="fa-IR" sz="1800" dirty="0">
              <a:cs typeface="B Nazanin" pitchFamily="2"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457200" y="1600200"/>
            <a:ext cx="8147248" cy="4873752"/>
          </a:xfrm>
        </p:spPr>
        <p:txBody>
          <a:bodyPr>
            <a:normAutofit fontScale="77500" lnSpcReduction="20000"/>
          </a:bodyPr>
          <a:lstStyle/>
          <a:p>
            <a:pPr algn="just">
              <a:lnSpc>
                <a:spcPct val="170000"/>
              </a:lnSpc>
            </a:pPr>
            <a:r>
              <a:rPr lang="ar-SA" dirty="0">
                <a:solidFill>
                  <a:srgbClr val="FF0000"/>
                </a:solidFill>
                <a:cs typeface="B Nazanin" pitchFamily="2" charset="-78"/>
              </a:rPr>
              <a:t>هدف همه این تکنیک ها </a:t>
            </a:r>
            <a:r>
              <a:rPr lang="ar-SA" dirty="0">
                <a:cs typeface="B Nazanin" pitchFamily="2" charset="-78"/>
              </a:rPr>
              <a:t>این است که </a:t>
            </a:r>
            <a:r>
              <a:rPr lang="fa-IR" dirty="0">
                <a:cs typeface="B Nazanin" pitchFamily="2" charset="-78"/>
              </a:rPr>
              <a:t>:</a:t>
            </a:r>
          </a:p>
          <a:p>
            <a:pPr algn="just">
              <a:lnSpc>
                <a:spcPct val="170000"/>
              </a:lnSpc>
            </a:pPr>
            <a:r>
              <a:rPr lang="ar-SA" dirty="0">
                <a:cs typeface="B Nazanin" pitchFamily="2" charset="-78"/>
              </a:rPr>
              <a:t> </a:t>
            </a:r>
            <a:r>
              <a:rPr lang="ar-SA" dirty="0">
                <a:solidFill>
                  <a:srgbClr val="FF0000"/>
                </a:solidFill>
                <a:cs typeface="B Nazanin" pitchFamily="2" charset="-78"/>
              </a:rPr>
              <a:t>حل مسئله </a:t>
            </a:r>
            <a:r>
              <a:rPr lang="ar-SA" u="sng" dirty="0">
                <a:solidFill>
                  <a:srgbClr val="FF0000"/>
                </a:solidFill>
                <a:cs typeface="B Nazanin" pitchFamily="2" charset="-78"/>
              </a:rPr>
              <a:t>کارآمد </a:t>
            </a:r>
            <a:r>
              <a:rPr lang="ar-SA" dirty="0">
                <a:solidFill>
                  <a:srgbClr val="FF0000"/>
                </a:solidFill>
                <a:cs typeface="B Nazanin" pitchFamily="2" charset="-78"/>
              </a:rPr>
              <a:t>رخ دهد </a:t>
            </a:r>
            <a:endParaRPr lang="fa-IR" dirty="0">
              <a:solidFill>
                <a:srgbClr val="FF0000"/>
              </a:solidFill>
              <a:cs typeface="B Nazanin" pitchFamily="2" charset="-78"/>
            </a:endParaRPr>
          </a:p>
          <a:p>
            <a:pPr algn="just">
              <a:lnSpc>
                <a:spcPct val="170000"/>
              </a:lnSpc>
            </a:pPr>
            <a:r>
              <a:rPr lang="ar-SA" dirty="0">
                <a:cs typeface="B Nazanin" pitchFamily="2" charset="-78"/>
              </a:rPr>
              <a:t>که در </a:t>
            </a:r>
            <a:r>
              <a:rPr lang="ar-SA" dirty="0">
                <a:solidFill>
                  <a:srgbClr val="FF0000"/>
                </a:solidFill>
                <a:cs typeface="B Nazanin" pitchFamily="2" charset="-78"/>
              </a:rPr>
              <a:t>لحظه </a:t>
            </a:r>
            <a:r>
              <a:rPr lang="ar-SA" u="sng" dirty="0">
                <a:solidFill>
                  <a:srgbClr val="FF0000"/>
                </a:solidFill>
                <a:cs typeface="B Nazanin" pitchFamily="2" charset="-78"/>
              </a:rPr>
              <a:t>موثر باشیم </a:t>
            </a:r>
            <a:endParaRPr lang="fa-IR" u="sng" dirty="0">
              <a:solidFill>
                <a:srgbClr val="FF0000"/>
              </a:solidFill>
              <a:cs typeface="B Nazanin" pitchFamily="2" charset="-78"/>
            </a:endParaRPr>
          </a:p>
          <a:p>
            <a:pPr algn="just">
              <a:lnSpc>
                <a:spcPct val="170000"/>
              </a:lnSpc>
            </a:pPr>
            <a:r>
              <a:rPr lang="ar-SA" dirty="0">
                <a:cs typeface="B Nazanin" pitchFamily="2" charset="-78"/>
              </a:rPr>
              <a:t>ابتدا با یک </a:t>
            </a:r>
            <a:r>
              <a:rPr lang="ar-SA" dirty="0">
                <a:solidFill>
                  <a:srgbClr val="FF0000"/>
                </a:solidFill>
                <a:cs typeface="B Nazanin" pitchFamily="2" charset="-78"/>
              </a:rPr>
              <a:t>تکنیک فرد را از </a:t>
            </a:r>
            <a:r>
              <a:rPr lang="ar-SA" b="1" u="sng" dirty="0">
                <a:cs typeface="B Nazanin" pitchFamily="2" charset="-78"/>
              </a:rPr>
              <a:t>پرتگاه نجات </a:t>
            </a:r>
            <a:r>
              <a:rPr lang="ar-SA" dirty="0">
                <a:solidFill>
                  <a:srgbClr val="FF0000"/>
                </a:solidFill>
                <a:cs typeface="B Nazanin" pitchFamily="2" charset="-78"/>
              </a:rPr>
              <a:t>دهیم</a:t>
            </a:r>
            <a:endParaRPr lang="fa-IR" dirty="0">
              <a:solidFill>
                <a:srgbClr val="FF0000"/>
              </a:solidFill>
              <a:cs typeface="B Nazanin" pitchFamily="2" charset="-78"/>
            </a:endParaRPr>
          </a:p>
          <a:p>
            <a:pPr algn="just">
              <a:lnSpc>
                <a:spcPct val="170000"/>
              </a:lnSpc>
            </a:pPr>
            <a:r>
              <a:rPr lang="ar-SA" dirty="0">
                <a:solidFill>
                  <a:srgbClr val="FF0000"/>
                </a:solidFill>
                <a:cs typeface="B Nazanin" pitchFamily="2" charset="-78"/>
              </a:rPr>
              <a:t> </a:t>
            </a:r>
            <a:r>
              <a:rPr lang="ar-SA" dirty="0">
                <a:cs typeface="B Nazanin" pitchFamily="2" charset="-78"/>
              </a:rPr>
              <a:t>تا به مرحله </a:t>
            </a:r>
            <a:r>
              <a:rPr lang="ar-SA" u="sng" dirty="0">
                <a:cs typeface="B Nazanin" pitchFamily="2" charset="-78"/>
              </a:rPr>
              <a:t>خودکشی و خودزنی و مصرف مواد </a:t>
            </a:r>
            <a:r>
              <a:rPr lang="ar-SA" dirty="0">
                <a:cs typeface="B Nazanin" pitchFamily="2" charset="-78"/>
              </a:rPr>
              <a:t>نرود</a:t>
            </a:r>
            <a:endParaRPr lang="fa-IR" dirty="0">
              <a:cs typeface="B Nazanin" pitchFamily="2" charset="-78"/>
            </a:endParaRPr>
          </a:p>
          <a:p>
            <a:pPr algn="just">
              <a:lnSpc>
                <a:spcPct val="170000"/>
              </a:lnSpc>
            </a:pPr>
            <a:r>
              <a:rPr lang="ar-SA" dirty="0">
                <a:cs typeface="B Nazanin" pitchFamily="2" charset="-78"/>
              </a:rPr>
              <a:t> </a:t>
            </a:r>
            <a:r>
              <a:rPr lang="fa-IR" dirty="0">
                <a:cs typeface="B Nazanin" pitchFamily="2" charset="-78"/>
              </a:rPr>
              <a:t>سپس </a:t>
            </a:r>
            <a:r>
              <a:rPr lang="ar-SA" dirty="0">
                <a:cs typeface="B Nazanin" pitchFamily="2" charset="-78"/>
              </a:rPr>
              <a:t> از پرتگاه یک قدم عقب بیاید چون در </a:t>
            </a:r>
            <a:r>
              <a:rPr lang="ar-SA" dirty="0">
                <a:solidFill>
                  <a:srgbClr val="FF0000"/>
                </a:solidFill>
                <a:cs typeface="B Nazanin" pitchFamily="2" charset="-78"/>
              </a:rPr>
              <a:t>زمان بحران </a:t>
            </a:r>
            <a:r>
              <a:rPr lang="ar-SA" dirty="0">
                <a:cs typeface="B Nazanin" pitchFamily="2" charset="-78"/>
              </a:rPr>
              <a:t>است</a:t>
            </a:r>
            <a:endParaRPr lang="fa-IR" dirty="0">
              <a:cs typeface="B Nazanin" pitchFamily="2" charset="-78"/>
            </a:endParaRPr>
          </a:p>
          <a:p>
            <a:pPr algn="just">
              <a:lnSpc>
                <a:spcPct val="170000"/>
              </a:lnSpc>
            </a:pPr>
            <a:r>
              <a:rPr lang="fa-IR" dirty="0">
                <a:cs typeface="B Nazanin" pitchFamily="2" charset="-78"/>
              </a:rPr>
              <a:t>فرد یا </a:t>
            </a:r>
            <a:r>
              <a:rPr lang="ar-SA" dirty="0">
                <a:cs typeface="B Nazanin" pitchFamily="2" charset="-78"/>
              </a:rPr>
              <a:t>نوجوانی که رفتارهای پرخطر دارد در بحران قرار دارد و تمام تکنیک ها </a:t>
            </a:r>
            <a:r>
              <a:rPr lang="fa-IR" dirty="0">
                <a:cs typeface="B Nazanin" pitchFamily="2" charset="-78"/>
              </a:rPr>
              <a:t>،</a:t>
            </a:r>
            <a:r>
              <a:rPr lang="ar-SA" dirty="0">
                <a:solidFill>
                  <a:srgbClr val="FF0000"/>
                </a:solidFill>
                <a:cs typeface="B Nazanin" pitchFamily="2" charset="-78"/>
              </a:rPr>
              <a:t>مداخله در بحران </a:t>
            </a:r>
            <a:r>
              <a:rPr lang="ar-SA" dirty="0">
                <a:cs typeface="B Nazanin" pitchFamily="2" charset="-78"/>
              </a:rPr>
              <a:t>است </a:t>
            </a:r>
            <a:endParaRPr lang="fa-IR" dirty="0">
              <a:cs typeface="B Nazanin" pitchFamily="2" charset="-78"/>
            </a:endParaRPr>
          </a:p>
          <a:p>
            <a:pPr algn="just">
              <a:lnSpc>
                <a:spcPct val="170000"/>
              </a:lnSpc>
            </a:pPr>
            <a:r>
              <a:rPr lang="ar-SA" dirty="0">
                <a:cs typeface="B Nazanin" pitchFamily="2" charset="-78"/>
              </a:rPr>
              <a:t>مداخله در بحران مثل </a:t>
            </a:r>
            <a:r>
              <a:rPr lang="ar-SA" u="sng" dirty="0">
                <a:solidFill>
                  <a:srgbClr val="FF0000"/>
                </a:solidFill>
                <a:cs typeface="B Nazanin" pitchFamily="2" charset="-78"/>
              </a:rPr>
              <a:t>آمپول است که بتوانیم علائم </a:t>
            </a:r>
            <a:r>
              <a:rPr lang="ar-SA" dirty="0">
                <a:cs typeface="B Nazanin" pitchFamily="2" charset="-78"/>
              </a:rPr>
              <a:t>حیاتی را برگردانیم و یک تلنگر ایجاد شود تا بعداً طبق پروتکل های درمانی بتوانیم روی فردوافکارخودکشی کار کنیم</a:t>
            </a:r>
            <a:endParaRPr lang="en-US" dirty="0">
              <a:cs typeface="B Nazanin" pitchFamily="2" charset="-78"/>
            </a:endParaRPr>
          </a:p>
          <a:p>
            <a:pPr algn="just">
              <a:lnSpc>
                <a:spcPct val="170000"/>
              </a:lnSpc>
            </a:pPr>
            <a:endParaRPr lang="fa-IR" dirty="0">
              <a:cs typeface="B Nazanin" pitchFamily="2" charset="-78"/>
            </a:endParaRPr>
          </a:p>
          <a:p>
            <a:pPr algn="just"/>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490066"/>
          </a:xfrm>
        </p:spPr>
        <p:txBody>
          <a:bodyPr>
            <a:normAutofit fontScale="90000"/>
          </a:bodyPr>
          <a:lstStyle/>
          <a:p>
            <a:endParaRPr lang="fa-IR" dirty="0"/>
          </a:p>
        </p:txBody>
      </p:sp>
      <p:sp>
        <p:nvSpPr>
          <p:cNvPr id="3" name="Content Placeholder 2"/>
          <p:cNvSpPr>
            <a:spLocks noGrp="1"/>
          </p:cNvSpPr>
          <p:nvPr>
            <p:ph sz="quarter" idx="1"/>
          </p:nvPr>
        </p:nvSpPr>
        <p:spPr>
          <a:xfrm>
            <a:off x="457200" y="774798"/>
            <a:ext cx="8003232" cy="5462514"/>
          </a:xfrm>
        </p:spPr>
        <p:txBody>
          <a:bodyPr>
            <a:normAutofit fontScale="62500" lnSpcReduction="20000"/>
          </a:bodyPr>
          <a:lstStyle/>
          <a:p>
            <a:pPr algn="just">
              <a:lnSpc>
                <a:spcPct val="150000"/>
              </a:lnSpc>
            </a:pPr>
            <a:r>
              <a:rPr lang="ar-SA" b="1" dirty="0">
                <a:cs typeface="B Nazanin" pitchFamily="2" charset="-78"/>
              </a:rPr>
              <a:t>در مرحله بحران به والدین می گوییم </a:t>
            </a:r>
            <a:r>
              <a:rPr lang="fa-IR" b="1" dirty="0">
                <a:cs typeface="B Nazanin" pitchFamily="2" charset="-78"/>
              </a:rPr>
              <a:t>:</a:t>
            </a:r>
          </a:p>
          <a:p>
            <a:pPr algn="just">
              <a:lnSpc>
                <a:spcPct val="150000"/>
              </a:lnSpc>
            </a:pPr>
            <a:r>
              <a:rPr lang="ar-SA" b="1" dirty="0">
                <a:cs typeface="B Nazanin" pitchFamily="2" charset="-78"/>
              </a:rPr>
              <a:t>والدین عزیز این رفتار پرخطر </a:t>
            </a:r>
            <a:r>
              <a:rPr lang="fa-IR" b="1" dirty="0">
                <a:cs typeface="B Nazanin" pitchFamily="2" charset="-78"/>
              </a:rPr>
              <a:t>فرزند یا </a:t>
            </a:r>
            <a:r>
              <a:rPr lang="ar-SA" b="1" dirty="0">
                <a:cs typeface="B Nazanin" pitchFamily="2" charset="-78"/>
              </a:rPr>
              <a:t>نوجوانان شما </a:t>
            </a:r>
            <a:r>
              <a:rPr lang="ar-SA" b="1" dirty="0">
                <a:solidFill>
                  <a:srgbClr val="FF0000"/>
                </a:solidFill>
                <a:cs typeface="B Nazanin" pitchFamily="2" charset="-78"/>
              </a:rPr>
              <a:t>دارد  می گوید </a:t>
            </a:r>
            <a:r>
              <a:rPr lang="ar-SA" b="1" u="sng" dirty="0">
                <a:solidFill>
                  <a:srgbClr val="FF0000"/>
                </a:solidFill>
                <a:cs typeface="B Nazanin" pitchFamily="2" charset="-78"/>
              </a:rPr>
              <a:t>مادر و پدر من مشکل </a:t>
            </a:r>
            <a:r>
              <a:rPr lang="ar-SA" b="1" u="sng" dirty="0">
                <a:cs typeface="B Nazanin" pitchFamily="2" charset="-78"/>
              </a:rPr>
              <a:t>دارند به من کمک </a:t>
            </a:r>
            <a:r>
              <a:rPr lang="ar-SA" b="1" dirty="0">
                <a:cs typeface="B Nazanin" pitchFamily="2" charset="-78"/>
              </a:rPr>
              <a:t>کنید</a:t>
            </a:r>
            <a:endParaRPr lang="fa-IR" b="1" dirty="0">
              <a:cs typeface="B Nazanin" pitchFamily="2" charset="-78"/>
            </a:endParaRPr>
          </a:p>
          <a:p>
            <a:pPr algn="just">
              <a:lnSpc>
                <a:spcPct val="150000"/>
              </a:lnSpc>
            </a:pPr>
            <a:r>
              <a:rPr lang="ar-SA" b="1" dirty="0">
                <a:cs typeface="B Nazanin" pitchFamily="2" charset="-78"/>
              </a:rPr>
              <a:t> </a:t>
            </a:r>
            <a:r>
              <a:rPr lang="ar-SA" b="1" dirty="0">
                <a:solidFill>
                  <a:srgbClr val="FF0000"/>
                </a:solidFill>
                <a:cs typeface="B Nazanin" pitchFamily="2" charset="-78"/>
              </a:rPr>
              <a:t>شما صدای این فریاد </a:t>
            </a:r>
            <a:r>
              <a:rPr lang="ar-SA" b="1" dirty="0">
                <a:cs typeface="B Nazanin" pitchFamily="2" charset="-78"/>
              </a:rPr>
              <a:t>را می شنوید</a:t>
            </a:r>
            <a:r>
              <a:rPr lang="fa-IR" b="1" dirty="0">
                <a:cs typeface="B Nazanin" pitchFamily="2" charset="-78"/>
              </a:rPr>
              <a:t>؟</a:t>
            </a:r>
          </a:p>
          <a:p>
            <a:pPr algn="just">
              <a:lnSpc>
                <a:spcPct val="150000"/>
              </a:lnSpc>
            </a:pPr>
            <a:r>
              <a:rPr lang="ar-SA" b="1" dirty="0">
                <a:cs typeface="B Nazanin" pitchFamily="2" charset="-78"/>
              </a:rPr>
              <a:t> تمام رفتارهای پرخطر نوجوانان ناشی از احساس </a:t>
            </a:r>
            <a:r>
              <a:rPr lang="ar-SA" b="1" u="sng" dirty="0">
                <a:cs typeface="B Nazanin" pitchFamily="2" charset="-78"/>
              </a:rPr>
              <a:t>درماندگی</a:t>
            </a:r>
            <a:r>
              <a:rPr lang="ar-SA" b="1" dirty="0">
                <a:cs typeface="B Nazanin" pitchFamily="2" charset="-78"/>
              </a:rPr>
              <a:t> است و نوجوان شما انگار راهکار دیگری پیدا نکرده </a:t>
            </a:r>
            <a:r>
              <a:rPr lang="ar-SA" b="1" dirty="0">
                <a:solidFill>
                  <a:srgbClr val="FF0000"/>
                </a:solidFill>
                <a:cs typeface="B Nazanin" pitchFamily="2" charset="-78"/>
              </a:rPr>
              <a:t>من و شما مثل تیم حمایتی هستیم</a:t>
            </a:r>
            <a:r>
              <a:rPr lang="fa-IR" b="1" dirty="0">
                <a:solidFill>
                  <a:srgbClr val="FF0000"/>
                </a:solidFill>
                <a:cs typeface="B Nazanin" pitchFamily="2" charset="-78"/>
              </a:rPr>
              <a:t>.</a:t>
            </a:r>
          </a:p>
          <a:p>
            <a:pPr algn="just">
              <a:lnSpc>
                <a:spcPct val="150000"/>
              </a:lnSpc>
            </a:pPr>
            <a:r>
              <a:rPr lang="ar-SA" b="1" dirty="0">
                <a:solidFill>
                  <a:srgbClr val="FF0000"/>
                </a:solidFill>
                <a:cs typeface="B Nazanin" pitchFamily="2" charset="-78"/>
              </a:rPr>
              <a:t> </a:t>
            </a:r>
            <a:r>
              <a:rPr lang="ar-SA" b="1" dirty="0">
                <a:cs typeface="B Nazanin" pitchFamily="2" charset="-78"/>
              </a:rPr>
              <a:t>به جای اینکه </a:t>
            </a:r>
            <a:r>
              <a:rPr lang="ar-SA" b="1" dirty="0">
                <a:solidFill>
                  <a:srgbClr val="FF0000"/>
                </a:solidFill>
                <a:cs typeface="B Nazanin" pitchFamily="2" charset="-78"/>
              </a:rPr>
              <a:t>تحقیرش کنیم </a:t>
            </a:r>
            <a:endParaRPr lang="fa-IR" b="1" dirty="0">
              <a:solidFill>
                <a:srgbClr val="FF0000"/>
              </a:solidFill>
              <a:cs typeface="B Nazanin" pitchFamily="2" charset="-78"/>
            </a:endParaRPr>
          </a:p>
          <a:p>
            <a:pPr algn="just">
              <a:lnSpc>
                <a:spcPct val="150000"/>
              </a:lnSpc>
            </a:pPr>
            <a:r>
              <a:rPr lang="ar-SA" b="1" dirty="0">
                <a:solidFill>
                  <a:srgbClr val="FF0000"/>
                </a:solidFill>
                <a:cs typeface="B Nazanin" pitchFamily="2" charset="-78"/>
              </a:rPr>
              <a:t>به جای اینکه مقایسه اش کنیم</a:t>
            </a:r>
            <a:endParaRPr lang="fa-IR" b="1" dirty="0">
              <a:solidFill>
                <a:srgbClr val="FF0000"/>
              </a:solidFill>
              <a:cs typeface="B Nazanin" pitchFamily="2" charset="-78"/>
            </a:endParaRPr>
          </a:p>
          <a:p>
            <a:pPr algn="just">
              <a:lnSpc>
                <a:spcPct val="150000"/>
              </a:lnSpc>
            </a:pPr>
            <a:r>
              <a:rPr lang="ar-SA" b="1" dirty="0">
                <a:solidFill>
                  <a:srgbClr val="FF0000"/>
                </a:solidFill>
                <a:cs typeface="B Nazanin" pitchFamily="2" charset="-78"/>
              </a:rPr>
              <a:t> به جای اینکه بگیم این افکار احمقانه </a:t>
            </a:r>
            <a:r>
              <a:rPr lang="ar-SA" b="1" dirty="0">
                <a:cs typeface="B Nazanin" pitchFamily="2" charset="-78"/>
              </a:rPr>
              <a:t>چیست </a:t>
            </a:r>
            <a:endParaRPr lang="fa-IR" b="1" dirty="0">
              <a:cs typeface="B Nazanin" pitchFamily="2" charset="-78"/>
            </a:endParaRPr>
          </a:p>
          <a:p>
            <a:pPr algn="just">
              <a:lnSpc>
                <a:spcPct val="150000"/>
              </a:lnSpc>
            </a:pPr>
            <a:r>
              <a:rPr lang="ar-SA" b="1" dirty="0">
                <a:cs typeface="B Nazanin" pitchFamily="2" charset="-78"/>
              </a:rPr>
              <a:t>و بچه بازی در نیار باید </a:t>
            </a:r>
            <a:r>
              <a:rPr lang="ar-SA" b="1" u="sng" dirty="0">
                <a:solidFill>
                  <a:srgbClr val="FF0000"/>
                </a:solidFill>
                <a:cs typeface="B Nazanin" pitchFamily="2" charset="-78"/>
              </a:rPr>
              <a:t>رنج او را و صدای درد </a:t>
            </a:r>
            <a:r>
              <a:rPr lang="ar-SA" b="1" dirty="0">
                <a:solidFill>
                  <a:srgbClr val="FF0000"/>
                </a:solidFill>
                <a:cs typeface="B Nazanin" pitchFamily="2" charset="-78"/>
              </a:rPr>
              <a:t>او را بشنویم </a:t>
            </a:r>
            <a:endParaRPr lang="fa-IR" b="1" dirty="0">
              <a:solidFill>
                <a:srgbClr val="FF0000"/>
              </a:solidFill>
              <a:cs typeface="B Nazanin" pitchFamily="2" charset="-78"/>
            </a:endParaRPr>
          </a:p>
          <a:p>
            <a:pPr algn="just">
              <a:lnSpc>
                <a:spcPct val="150000"/>
              </a:lnSpc>
            </a:pPr>
            <a:r>
              <a:rPr lang="ar-SA" b="1" dirty="0">
                <a:cs typeface="B Nazanin" pitchFamily="2" charset="-78"/>
              </a:rPr>
              <a:t>و ببینیم چه </a:t>
            </a:r>
            <a:r>
              <a:rPr lang="ar-SA" b="1" dirty="0">
                <a:solidFill>
                  <a:srgbClr val="FF0000"/>
                </a:solidFill>
                <a:cs typeface="B Nazanin" pitchFamily="2" charset="-78"/>
              </a:rPr>
              <a:t>کمکی از  دست ما برمی‌آید </a:t>
            </a:r>
            <a:endParaRPr lang="fa-IR" b="1" dirty="0">
              <a:solidFill>
                <a:srgbClr val="FF0000"/>
              </a:solidFill>
              <a:cs typeface="B Nazanin" pitchFamily="2" charset="-78"/>
            </a:endParaRPr>
          </a:p>
          <a:p>
            <a:pPr algn="just">
              <a:lnSpc>
                <a:spcPct val="150000"/>
              </a:lnSpc>
            </a:pPr>
            <a:r>
              <a:rPr lang="ar-SA" b="1" dirty="0">
                <a:cs typeface="B Nazanin" pitchFamily="2" charset="-78"/>
              </a:rPr>
              <a:t>و به جای اینکه بگوییم </a:t>
            </a:r>
            <a:r>
              <a:rPr lang="ar-SA" b="1" dirty="0">
                <a:solidFill>
                  <a:srgbClr val="FF0000"/>
                </a:solidFill>
                <a:cs typeface="B Nazanin" pitchFamily="2" charset="-78"/>
              </a:rPr>
              <a:t>بچه هستی </a:t>
            </a:r>
            <a:r>
              <a:rPr lang="fa-IR" b="1" dirty="0">
                <a:solidFill>
                  <a:srgbClr val="FF0000"/>
                </a:solidFill>
                <a:cs typeface="B Nazanin" pitchFamily="2" charset="-78"/>
              </a:rPr>
              <a:t>؟</a:t>
            </a:r>
            <a:r>
              <a:rPr lang="ar-SA" b="1" dirty="0">
                <a:solidFill>
                  <a:srgbClr val="FF0000"/>
                </a:solidFill>
                <a:cs typeface="B Nazanin" pitchFamily="2" charset="-78"/>
              </a:rPr>
              <a:t>بگویی</a:t>
            </a:r>
            <a:r>
              <a:rPr lang="fa-IR" b="1" dirty="0">
                <a:solidFill>
                  <a:srgbClr val="FF0000"/>
                </a:solidFill>
                <a:cs typeface="B Nazanin" pitchFamily="2" charset="-78"/>
              </a:rPr>
              <a:t>د</a:t>
            </a:r>
            <a:r>
              <a:rPr lang="ar-SA" b="1" dirty="0">
                <a:solidFill>
                  <a:srgbClr val="FF0000"/>
                </a:solidFill>
                <a:cs typeface="B Nazanin" pitchFamily="2" charset="-78"/>
              </a:rPr>
              <a:t> </a:t>
            </a:r>
            <a:r>
              <a:rPr lang="ar-SA" b="1" dirty="0">
                <a:cs typeface="B Nazanin" pitchFamily="2" charset="-78"/>
              </a:rPr>
              <a:t> </a:t>
            </a:r>
            <a:r>
              <a:rPr lang="fa-IR" b="1" dirty="0">
                <a:cs typeface="B Nazanin" pitchFamily="2" charset="-78"/>
              </a:rPr>
              <a:t>:</a:t>
            </a:r>
          </a:p>
          <a:p>
            <a:pPr algn="just">
              <a:lnSpc>
                <a:spcPct val="150000"/>
              </a:lnSpc>
            </a:pPr>
            <a:r>
              <a:rPr lang="ar-SA" b="1" u="sng" dirty="0">
                <a:cs typeface="B Nazanin" pitchFamily="2" charset="-78"/>
              </a:rPr>
              <a:t>به نظر شرایط </a:t>
            </a:r>
            <a:r>
              <a:rPr lang="ar-SA" b="1" u="sng" dirty="0">
                <a:solidFill>
                  <a:srgbClr val="FF0000"/>
                </a:solidFill>
                <a:cs typeface="B Nazanin" pitchFamily="2" charset="-78"/>
              </a:rPr>
              <a:t>خیلی دار</a:t>
            </a:r>
            <a:r>
              <a:rPr lang="fa-IR" b="1" u="sng" dirty="0">
                <a:solidFill>
                  <a:srgbClr val="FF0000"/>
                </a:solidFill>
                <a:cs typeface="B Nazanin" pitchFamily="2" charset="-78"/>
              </a:rPr>
              <a:t>د</a:t>
            </a:r>
            <a:r>
              <a:rPr lang="ar-SA" b="1" u="sng" dirty="0">
                <a:solidFill>
                  <a:srgbClr val="FF0000"/>
                </a:solidFill>
                <a:cs typeface="B Nazanin" pitchFamily="2" charset="-78"/>
              </a:rPr>
              <a:t> اذیتت </a:t>
            </a:r>
            <a:r>
              <a:rPr lang="ar-SA" b="1" u="sng" dirty="0">
                <a:cs typeface="B Nazanin" pitchFamily="2" charset="-78"/>
              </a:rPr>
              <a:t>می</a:t>
            </a:r>
            <a:r>
              <a:rPr lang="fa-IR" b="1" u="sng" dirty="0">
                <a:cs typeface="B Nazanin" pitchFamily="2" charset="-78"/>
              </a:rPr>
              <a:t> </a:t>
            </a:r>
            <a:r>
              <a:rPr lang="ar-SA" b="1" u="sng" dirty="0">
                <a:cs typeface="B Nazanin" pitchFamily="2" charset="-78"/>
              </a:rPr>
              <a:t>کند</a:t>
            </a:r>
            <a:endParaRPr lang="fa-IR" b="1" u="sng" dirty="0">
              <a:cs typeface="B Nazanin" pitchFamily="2" charset="-78"/>
            </a:endParaRPr>
          </a:p>
          <a:p>
            <a:pPr algn="just">
              <a:lnSpc>
                <a:spcPct val="150000"/>
              </a:lnSpc>
            </a:pPr>
            <a:r>
              <a:rPr lang="ar-SA" b="1" dirty="0">
                <a:cs typeface="B Nazanin" pitchFamily="2" charset="-78"/>
              </a:rPr>
              <a:t> می</a:t>
            </a:r>
            <a:r>
              <a:rPr lang="fa-IR" b="1" dirty="0">
                <a:cs typeface="B Nazanin" pitchFamily="2" charset="-78"/>
              </a:rPr>
              <a:t> </a:t>
            </a:r>
            <a:r>
              <a:rPr lang="ar-SA" b="1" dirty="0">
                <a:cs typeface="B Nazanin" pitchFamily="2" charset="-78"/>
              </a:rPr>
              <a:t>دونم بعضی </a:t>
            </a:r>
            <a:r>
              <a:rPr lang="ar-SA" b="1" u="sng" dirty="0">
                <a:cs typeface="B Nazanin" pitchFamily="2" charset="-78"/>
              </a:rPr>
              <a:t>مواقع به گزینه‌های مختلف فکر </a:t>
            </a:r>
            <a:r>
              <a:rPr lang="ar-SA" b="1" dirty="0">
                <a:cs typeface="B Nazanin" pitchFamily="2" charset="-78"/>
              </a:rPr>
              <a:t>می کنید</a:t>
            </a:r>
            <a:endParaRPr lang="fa-IR" b="1" dirty="0">
              <a:cs typeface="B Nazanin" pitchFamily="2" charset="-78"/>
            </a:endParaRPr>
          </a:p>
          <a:p>
            <a:pPr algn="just">
              <a:lnSpc>
                <a:spcPct val="150000"/>
              </a:lnSpc>
            </a:pPr>
            <a:r>
              <a:rPr lang="ar-SA" b="1" dirty="0">
                <a:cs typeface="B Nazanin" pitchFamily="2" charset="-78"/>
              </a:rPr>
              <a:t> امیدوارم با هم بش</a:t>
            </a:r>
            <a:r>
              <a:rPr lang="fa-IR" b="1" dirty="0">
                <a:cs typeface="B Nazanin" pitchFamily="2" charset="-78"/>
              </a:rPr>
              <a:t>ینی</a:t>
            </a:r>
            <a:r>
              <a:rPr lang="ar-SA" b="1" dirty="0">
                <a:cs typeface="B Nazanin" pitchFamily="2" charset="-78"/>
              </a:rPr>
              <a:t>م و </a:t>
            </a:r>
            <a:r>
              <a:rPr lang="ar-SA" b="1" u="sng" dirty="0">
                <a:cs typeface="B Nazanin" pitchFamily="2" charset="-78"/>
              </a:rPr>
              <a:t>یک راهکار خوب پیدا کنیم </a:t>
            </a:r>
            <a:r>
              <a:rPr lang="fa-IR" b="1" u="sng" dirty="0">
                <a:cs typeface="B Nazanin" pitchFamily="2" charset="-78"/>
              </a:rPr>
              <a:t>چون </a:t>
            </a:r>
            <a:r>
              <a:rPr lang="ar-SA" b="1" u="sng" dirty="0">
                <a:cs typeface="B Nazanin" pitchFamily="2" charset="-78"/>
              </a:rPr>
              <a:t>دوست ندارم برا</a:t>
            </a:r>
            <a:r>
              <a:rPr lang="fa-IR" b="1" u="sng" dirty="0">
                <a:cs typeface="B Nazanin" pitchFamily="2" charset="-78"/>
              </a:rPr>
              <a:t>ی </a:t>
            </a:r>
            <a:r>
              <a:rPr lang="ar-SA" b="1" u="sng" dirty="0">
                <a:cs typeface="B Nazanin" pitchFamily="2" charset="-78"/>
              </a:rPr>
              <a:t>ت</a:t>
            </a:r>
            <a:r>
              <a:rPr lang="fa-IR" b="1" u="sng" dirty="0">
                <a:cs typeface="B Nazanin" pitchFamily="2" charset="-78"/>
              </a:rPr>
              <a:t>و</a:t>
            </a:r>
            <a:r>
              <a:rPr lang="ar-SA" b="1" u="sng" dirty="0">
                <a:cs typeface="B Nazanin" pitchFamily="2" charset="-78"/>
              </a:rPr>
              <a:t> اتفاقی </a:t>
            </a:r>
            <a:r>
              <a:rPr lang="ar-SA" b="1" dirty="0">
                <a:cs typeface="B Nazanin" pitchFamily="2" charset="-78"/>
              </a:rPr>
              <a:t>بیفتد</a:t>
            </a:r>
            <a:endParaRPr lang="fa-IR" b="1"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23FF56-A715-473A-95CB-6B36B5389A92}"/>
              </a:ext>
            </a:extLst>
          </p:cNvPr>
          <p:cNvSpPr/>
          <p:nvPr/>
        </p:nvSpPr>
        <p:spPr>
          <a:xfrm>
            <a:off x="899592" y="1700808"/>
            <a:ext cx="69127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a:solidFill>
                  <a:schemeClr val="tx1"/>
                </a:solidFill>
                <a:cs typeface="B Nazanin" panose="00000400000000000000" pitchFamily="2" charset="-78"/>
              </a:rPr>
              <a:t>منابع</a:t>
            </a:r>
            <a:endParaRPr lang="en-US" sz="4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2395779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202034"/>
          </a:xfrm>
        </p:spPr>
        <p:txBody>
          <a:bodyPr>
            <a:normAutofit fontScale="90000"/>
          </a:bodyPr>
          <a:lstStyle/>
          <a:p>
            <a:endParaRPr lang="fa-IR" dirty="0"/>
          </a:p>
        </p:txBody>
      </p:sp>
      <p:sp>
        <p:nvSpPr>
          <p:cNvPr id="3" name="Content Placeholder 2"/>
          <p:cNvSpPr>
            <a:spLocks noGrp="1"/>
          </p:cNvSpPr>
          <p:nvPr>
            <p:ph sz="quarter" idx="1"/>
          </p:nvPr>
        </p:nvSpPr>
        <p:spPr>
          <a:xfrm>
            <a:off x="1043608" y="692696"/>
            <a:ext cx="7467600" cy="5688632"/>
          </a:xfrm>
        </p:spPr>
        <p:txBody>
          <a:bodyPr>
            <a:normAutofit fontScale="92500"/>
          </a:bodyPr>
          <a:lstStyle/>
          <a:p>
            <a:pPr algn="just">
              <a:lnSpc>
                <a:spcPct val="150000"/>
              </a:lnSpc>
            </a:pPr>
            <a:r>
              <a:rPr lang="ar-SA" dirty="0">
                <a:cs typeface="B Nazanin" pitchFamily="2" charset="-78"/>
              </a:rPr>
              <a:t>بسیار مهم است باید روی </a:t>
            </a:r>
            <a:r>
              <a:rPr lang="ar-SA" u="sng" dirty="0">
                <a:solidFill>
                  <a:srgbClr val="FF0000"/>
                </a:solidFill>
                <a:cs typeface="B Nazanin" pitchFamily="2" charset="-78"/>
              </a:rPr>
              <a:t>این مانور بدهیم </a:t>
            </a:r>
            <a:r>
              <a:rPr lang="fa-IR" dirty="0">
                <a:cs typeface="B Nazanin" pitchFamily="2" charset="-78"/>
              </a:rPr>
              <a:t>:</a:t>
            </a:r>
            <a:r>
              <a:rPr lang="ar-SA" dirty="0">
                <a:cs typeface="B Nazanin" pitchFamily="2" charset="-78"/>
              </a:rPr>
              <a:t> تمام رفتارهای پرخطر نوجوانان</a:t>
            </a:r>
            <a:r>
              <a:rPr lang="fa-IR" dirty="0"/>
              <a:t>معمولاً </a:t>
            </a:r>
            <a:r>
              <a:rPr lang="ar-SA" dirty="0">
                <a:cs typeface="B Nazanin" pitchFamily="2" charset="-78"/>
              </a:rPr>
              <a:t> ناشی</a:t>
            </a:r>
            <a:r>
              <a:rPr lang="fa-IR" dirty="0">
                <a:cs typeface="B Nazanin" pitchFamily="2" charset="-78"/>
              </a:rPr>
              <a:t> از</a:t>
            </a:r>
            <a:r>
              <a:rPr lang="fa-IR" dirty="0"/>
              <a:t> احساس درماندگی و نومیدی است و به دنبال راهی برای رهایی از یك مسئله یا بحران است که وی را شدیداً رنج می دهد. بسیاری از </a:t>
            </a:r>
            <a:r>
              <a:rPr lang="fa-IR" u="sng" dirty="0">
                <a:solidFill>
                  <a:srgbClr val="FF0000"/>
                </a:solidFill>
              </a:rPr>
              <a:t>رفتارهای پرخطریك رفتار حل مساله است </a:t>
            </a:r>
          </a:p>
          <a:p>
            <a:pPr algn="just">
              <a:lnSpc>
                <a:spcPct val="150000"/>
              </a:lnSpc>
            </a:pPr>
            <a:r>
              <a:rPr lang="fa-IR" dirty="0"/>
              <a:t>به والد بگویید :</a:t>
            </a:r>
          </a:p>
          <a:p>
            <a:pPr algn="just">
              <a:lnSpc>
                <a:spcPct val="150000"/>
              </a:lnSpc>
            </a:pPr>
            <a:r>
              <a:rPr lang="ar-SA" dirty="0">
                <a:cs typeface="B Nazanin" pitchFamily="2" charset="-78"/>
              </a:rPr>
              <a:t>تمام رفتارهای پرخطر نوجوانان ناشی از احساس درماندگی است</a:t>
            </a:r>
            <a:endParaRPr lang="fa-IR" dirty="0">
              <a:cs typeface="B Nazanin" pitchFamily="2" charset="-78"/>
            </a:endParaRPr>
          </a:p>
          <a:p>
            <a:pPr algn="just">
              <a:lnSpc>
                <a:spcPct val="150000"/>
              </a:lnSpc>
            </a:pPr>
            <a:r>
              <a:rPr lang="ar-SA" dirty="0">
                <a:cs typeface="B Nazanin" pitchFamily="2" charset="-78"/>
              </a:rPr>
              <a:t> و نوجوان شما انگار </a:t>
            </a:r>
            <a:r>
              <a:rPr lang="ar-SA" dirty="0">
                <a:solidFill>
                  <a:srgbClr val="FF0000"/>
                </a:solidFill>
                <a:cs typeface="B Nazanin" pitchFamily="2" charset="-78"/>
              </a:rPr>
              <a:t>راهکار دیگری </a:t>
            </a:r>
            <a:r>
              <a:rPr lang="ar-SA" dirty="0">
                <a:cs typeface="B Nazanin" pitchFamily="2" charset="-78"/>
              </a:rPr>
              <a:t>پیدا نکرده </a:t>
            </a:r>
            <a:r>
              <a:rPr lang="fa-IR" dirty="0">
                <a:cs typeface="B Nazanin" pitchFamily="2" charset="-78"/>
              </a:rPr>
              <a:t>به جز خودکشی </a:t>
            </a:r>
          </a:p>
          <a:p>
            <a:pPr algn="just">
              <a:lnSpc>
                <a:spcPct val="150000"/>
              </a:lnSpc>
            </a:pPr>
            <a:r>
              <a:rPr lang="ar-SA" dirty="0">
                <a:solidFill>
                  <a:srgbClr val="FF0000"/>
                </a:solidFill>
                <a:cs typeface="B Nazanin" pitchFamily="2" charset="-78"/>
              </a:rPr>
              <a:t>من و شما مثل تیم حمایتی هستیم</a:t>
            </a:r>
            <a:r>
              <a:rPr lang="fa-IR" dirty="0">
                <a:solidFill>
                  <a:srgbClr val="FF0000"/>
                </a:solidFill>
                <a:cs typeface="B Nazanin" pitchFamily="2" charset="-78"/>
              </a:rPr>
              <a:t>.</a:t>
            </a:r>
          </a:p>
          <a:p>
            <a:pPr algn="just">
              <a:lnSpc>
                <a:spcPct val="150000"/>
              </a:lnSpc>
            </a:pPr>
            <a:r>
              <a:rPr lang="fa-IR" dirty="0">
                <a:solidFill>
                  <a:srgbClr val="FF0000"/>
                </a:solidFill>
                <a:cs typeface="B Nazanin" pitchFamily="2" charset="-78"/>
              </a:rPr>
              <a:t>این دید </a:t>
            </a:r>
            <a:r>
              <a:rPr lang="ar-SA" dirty="0">
                <a:cs typeface="B Nazanin" pitchFamily="2" charset="-78"/>
              </a:rPr>
              <a:t>روی دید</a:t>
            </a:r>
            <a:r>
              <a:rPr lang="fa-IR" dirty="0">
                <a:solidFill>
                  <a:srgbClr val="FF0000"/>
                </a:solidFill>
                <a:cs typeface="B Nazanin" pitchFamily="2" charset="-78"/>
              </a:rPr>
              <a:t>گاه </a:t>
            </a:r>
            <a:r>
              <a:rPr lang="ar-SA" dirty="0">
                <a:cs typeface="B Nazanin" pitchFamily="2" charset="-78"/>
              </a:rPr>
              <a:t>روانشناس خیلی تاثیر می‌گذارد که اصلاً رفتار پرخطر یعنی چه</a:t>
            </a:r>
            <a:endParaRPr lang="fa-IR" dirty="0">
              <a:cs typeface="B Nazanin" pitchFamily="2" charset="-78"/>
            </a:endParaRPr>
          </a:p>
          <a:p>
            <a:pPr algn="just">
              <a:lnSpc>
                <a:spcPct val="150000"/>
              </a:lnSpc>
            </a:pPr>
            <a:r>
              <a:rPr lang="ar-SA" dirty="0">
                <a:cs typeface="B Nazanin" pitchFamily="2" charset="-78"/>
              </a:rPr>
              <a:t> وقتی این </a:t>
            </a:r>
            <a:r>
              <a:rPr lang="ar-SA" b="1" dirty="0">
                <a:solidFill>
                  <a:srgbClr val="FF0000"/>
                </a:solidFill>
                <a:cs typeface="B Nazanin" pitchFamily="2" charset="-78"/>
              </a:rPr>
              <a:t>نگاه تغییر کرد به والدین </a:t>
            </a:r>
            <a:r>
              <a:rPr lang="ar-SA" dirty="0">
                <a:cs typeface="B Nazanin" pitchFamily="2" charset="-78"/>
              </a:rPr>
              <a:t>هم القا می‌شود</a:t>
            </a:r>
            <a:endParaRPr lang="fa-IR" dirty="0">
              <a:cs typeface="B Nazanin"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a:cs typeface="B Nazanin" pitchFamily="2" charset="-78"/>
              </a:rPr>
              <a:t>نکات </a:t>
            </a:r>
          </a:p>
        </p:txBody>
      </p:sp>
      <p:sp>
        <p:nvSpPr>
          <p:cNvPr id="4" name="Title 1"/>
          <p:cNvSpPr>
            <a:spLocks noGrp="1"/>
          </p:cNvSpPr>
          <p:nvPr>
            <p:ph sz="quarter" idx="1"/>
          </p:nvPr>
        </p:nvSpPr>
        <p:spPr>
          <a:xfrm>
            <a:off x="457200" y="1600200"/>
            <a:ext cx="8075240" cy="4873752"/>
          </a:xfrm>
        </p:spPr>
        <p:txBody>
          <a:bodyPr>
            <a:normAutofit fontScale="92500"/>
          </a:bodyPr>
          <a:lstStyle/>
          <a:p>
            <a:r>
              <a:rPr lang="fa-IR" dirty="0">
                <a:cs typeface="B Nazanin" pitchFamily="2" charset="-78"/>
              </a:rPr>
              <a:t>1- </a:t>
            </a:r>
            <a:r>
              <a:rPr lang="ar-SA" dirty="0">
                <a:cs typeface="B Nazanin" pitchFamily="2" charset="-78"/>
              </a:rPr>
              <a:t>می‌توانیم در فاز بحرانی </a:t>
            </a:r>
            <a:r>
              <a:rPr lang="ar-SA" u="sng" dirty="0">
                <a:cs typeface="B Nazanin" pitchFamily="2" charset="-78"/>
              </a:rPr>
              <a:t>چند تکنیک </a:t>
            </a:r>
            <a:r>
              <a:rPr lang="ar-SA" dirty="0">
                <a:cs typeface="B Nazanin" pitchFamily="2" charset="-78"/>
              </a:rPr>
              <a:t>را با هم </a:t>
            </a:r>
            <a:r>
              <a:rPr lang="fa-IR" dirty="0">
                <a:cs typeface="B Nazanin" pitchFamily="2" charset="-78"/>
              </a:rPr>
              <a:t> و</a:t>
            </a:r>
            <a:r>
              <a:rPr lang="ar-SA" dirty="0">
                <a:cs typeface="B Nazanin" pitchFamily="2" charset="-78"/>
              </a:rPr>
              <a:t>همزمان انجام دهیم،</a:t>
            </a:r>
            <a:endParaRPr lang="fa-IR" dirty="0">
              <a:cs typeface="B Nazanin" pitchFamily="2" charset="-78"/>
            </a:endParaRPr>
          </a:p>
          <a:p>
            <a:pPr algn="just">
              <a:lnSpc>
                <a:spcPct val="160000"/>
              </a:lnSpc>
            </a:pPr>
            <a:r>
              <a:rPr lang="fa-IR" dirty="0">
                <a:cs typeface="B Nazanin" pitchFamily="2" charset="-78"/>
              </a:rPr>
              <a:t>2-</a:t>
            </a:r>
            <a:r>
              <a:rPr lang="ar-SA" dirty="0">
                <a:solidFill>
                  <a:srgbClr val="FF0000"/>
                </a:solidFill>
                <a:cs typeface="B Nazanin" pitchFamily="2" charset="-78"/>
              </a:rPr>
              <a:t>در تکنیک بخش ها </a:t>
            </a:r>
            <a:r>
              <a:rPr lang="ar-SA" dirty="0">
                <a:cs typeface="B Nazanin" pitchFamily="2" charset="-78"/>
              </a:rPr>
              <a:t>هنوز مراجع </a:t>
            </a:r>
            <a:r>
              <a:rPr lang="ar-SA" u="sng" dirty="0">
                <a:cs typeface="B Nazanin" pitchFamily="2" charset="-78"/>
              </a:rPr>
              <a:t>اقدامی نکرده </a:t>
            </a:r>
            <a:r>
              <a:rPr lang="ar-SA" dirty="0">
                <a:cs typeface="B Nazanin" pitchFamily="2" charset="-78"/>
              </a:rPr>
              <a:t>ولی به آن اقدام فکر می‌کند</a:t>
            </a:r>
            <a:endParaRPr lang="fa-IR" dirty="0">
              <a:cs typeface="B Nazanin" pitchFamily="2" charset="-78"/>
            </a:endParaRPr>
          </a:p>
          <a:p>
            <a:pPr algn="just">
              <a:lnSpc>
                <a:spcPct val="160000"/>
              </a:lnSpc>
            </a:pPr>
            <a:r>
              <a:rPr lang="ar-SA" dirty="0">
                <a:cs typeface="B Nazanin" pitchFamily="2" charset="-78"/>
              </a:rPr>
              <a:t> </a:t>
            </a:r>
            <a:r>
              <a:rPr lang="fa-IR" dirty="0">
                <a:cs typeface="B Nazanin" pitchFamily="2" charset="-78"/>
              </a:rPr>
              <a:t>از تکنیک </a:t>
            </a:r>
            <a:r>
              <a:rPr lang="ar-SA" dirty="0">
                <a:solidFill>
                  <a:srgbClr val="FF0000"/>
                </a:solidFill>
                <a:cs typeface="B Nazanin" pitchFamily="2" charset="-78"/>
              </a:rPr>
              <a:t> بخش ها </a:t>
            </a:r>
            <a:r>
              <a:rPr lang="fa-IR" dirty="0">
                <a:cs typeface="B Nazanin" pitchFamily="2" charset="-78"/>
              </a:rPr>
              <a:t> </a:t>
            </a:r>
            <a:r>
              <a:rPr lang="ar-SA" dirty="0">
                <a:cs typeface="B Nazanin" pitchFamily="2" charset="-78"/>
              </a:rPr>
              <a:t>تا زمانی که </a:t>
            </a:r>
            <a:r>
              <a:rPr lang="fa-IR" dirty="0">
                <a:cs typeface="B Nazanin" pitchFamily="2" charset="-78"/>
              </a:rPr>
              <a:t> خودکشی نکرده </a:t>
            </a:r>
            <a:r>
              <a:rPr lang="ar-SA" u="sng" dirty="0">
                <a:cs typeface="B Nazanin" pitchFamily="2" charset="-78"/>
              </a:rPr>
              <a:t>فرار نکرده </a:t>
            </a:r>
            <a:r>
              <a:rPr lang="ar-SA" dirty="0">
                <a:cs typeface="B Nazanin" pitchFamily="2" charset="-78"/>
              </a:rPr>
              <a:t>می توان استفاده کرد</a:t>
            </a:r>
            <a:r>
              <a:rPr lang="fa-IR" dirty="0">
                <a:cs typeface="B Nazanin" pitchFamily="2" charset="-78"/>
              </a:rPr>
              <a:t>.</a:t>
            </a:r>
          </a:p>
          <a:p>
            <a:pPr algn="just">
              <a:lnSpc>
                <a:spcPct val="160000"/>
              </a:lnSpc>
            </a:pPr>
            <a:r>
              <a:rPr lang="fa-IR" dirty="0">
                <a:cs typeface="B Nazanin" pitchFamily="2" charset="-78"/>
              </a:rPr>
              <a:t>3-</a:t>
            </a:r>
            <a:r>
              <a:rPr lang="ar-SA" dirty="0">
                <a:cs typeface="B Nazanin" pitchFamily="2" charset="-78"/>
              </a:rPr>
              <a:t>تمام تکنیک ها  برای </a:t>
            </a:r>
            <a:r>
              <a:rPr lang="ar-SA" u="sng" dirty="0">
                <a:solidFill>
                  <a:srgbClr val="FF0000"/>
                </a:solidFill>
                <a:cs typeface="B Nazanin" pitchFamily="2" charset="-78"/>
              </a:rPr>
              <a:t>هر مراجع و هر رفتار پرخطر قابل اجرا </a:t>
            </a:r>
            <a:r>
              <a:rPr lang="ar-SA" dirty="0">
                <a:cs typeface="B Nazanin" pitchFamily="2" charset="-78"/>
              </a:rPr>
              <a:t>است اما</a:t>
            </a:r>
            <a:r>
              <a:rPr lang="fa-IR" dirty="0">
                <a:cs typeface="B Nazanin" pitchFamily="2" charset="-78"/>
              </a:rPr>
              <a:t>:</a:t>
            </a:r>
          </a:p>
          <a:p>
            <a:pPr algn="just">
              <a:lnSpc>
                <a:spcPct val="160000"/>
              </a:lnSpc>
            </a:pPr>
            <a:r>
              <a:rPr lang="ar-SA" dirty="0">
                <a:cs typeface="B Nazanin" pitchFamily="2" charset="-78"/>
              </a:rPr>
              <a:t> با توجه به </a:t>
            </a:r>
            <a:r>
              <a:rPr lang="ar-SA" u="sng" dirty="0">
                <a:cs typeface="B Nazanin" pitchFamily="2" charset="-78"/>
              </a:rPr>
              <a:t>کیس خاص شما</a:t>
            </a:r>
            <a:endParaRPr lang="fa-IR" u="sng" dirty="0">
              <a:cs typeface="B Nazanin" pitchFamily="2" charset="-78"/>
            </a:endParaRPr>
          </a:p>
          <a:p>
            <a:pPr algn="just">
              <a:lnSpc>
                <a:spcPct val="160000"/>
              </a:lnSpc>
            </a:pPr>
            <a:r>
              <a:rPr lang="ar-SA" u="sng" dirty="0">
                <a:cs typeface="B Nazanin" pitchFamily="2" charset="-78"/>
              </a:rPr>
              <a:t> </a:t>
            </a:r>
            <a:r>
              <a:rPr lang="fa-IR" u="sng" dirty="0">
                <a:cs typeface="B Nazanin" pitchFamily="2" charset="-78"/>
              </a:rPr>
              <a:t>ارزیابی وسنجش </a:t>
            </a:r>
          </a:p>
          <a:p>
            <a:pPr algn="just">
              <a:lnSpc>
                <a:spcPct val="160000"/>
              </a:lnSpc>
            </a:pPr>
            <a:r>
              <a:rPr lang="ar-SA" u="sng" dirty="0">
                <a:cs typeface="B Nazanin" pitchFamily="2" charset="-78"/>
              </a:rPr>
              <a:t>محتوای صحبت مراجع</a:t>
            </a:r>
            <a:endParaRPr lang="fa-IR" u="sng" dirty="0">
              <a:cs typeface="B Nazanin" pitchFamily="2" charset="-78"/>
            </a:endParaRPr>
          </a:p>
          <a:p>
            <a:pPr algn="just">
              <a:lnSpc>
                <a:spcPct val="160000"/>
              </a:lnSpc>
            </a:pPr>
            <a:r>
              <a:rPr lang="ar-SA" dirty="0">
                <a:cs typeface="B Nazanin" pitchFamily="2" charset="-78"/>
              </a:rPr>
              <a:t> ببینید کدام تکنیک به درد او می خورد</a:t>
            </a:r>
            <a:endParaRPr lang="fa-I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fa-IR" dirty="0"/>
          </a:p>
        </p:txBody>
      </p:sp>
      <p:sp>
        <p:nvSpPr>
          <p:cNvPr id="3" name="Content Placeholder 2"/>
          <p:cNvSpPr>
            <a:spLocks noGrp="1"/>
          </p:cNvSpPr>
          <p:nvPr>
            <p:ph sz="quarter" idx="1"/>
          </p:nvPr>
        </p:nvSpPr>
        <p:spPr/>
        <p:txBody>
          <a:bodyPr>
            <a:normAutofit/>
          </a:bodyPr>
          <a:lstStyle/>
          <a:p>
            <a:pPr algn="just">
              <a:lnSpc>
                <a:spcPct val="160000"/>
              </a:lnSpc>
            </a:pPr>
            <a:r>
              <a:rPr lang="ar-SA" dirty="0">
                <a:cs typeface="B Nazanin" pitchFamily="2" charset="-78"/>
              </a:rPr>
              <a:t>ممکن است برای کی</a:t>
            </a:r>
            <a:r>
              <a:rPr lang="fa-IR" dirty="0">
                <a:cs typeface="B Nazanin" pitchFamily="2" charset="-78"/>
              </a:rPr>
              <a:t>س</a:t>
            </a:r>
            <a:r>
              <a:rPr lang="ar-SA" dirty="0">
                <a:cs typeface="B Nazanin" pitchFamily="2" charset="-78"/>
              </a:rPr>
              <a:t> خودکشی</a:t>
            </a:r>
            <a:r>
              <a:rPr lang="fa-IR" dirty="0">
                <a:cs typeface="B Nazanin" pitchFamily="2" charset="-78"/>
              </a:rPr>
              <a:t>:تکنیک </a:t>
            </a:r>
            <a:r>
              <a:rPr lang="ar-SA" b="1" u="sng" dirty="0">
                <a:solidFill>
                  <a:srgbClr val="FF0000"/>
                </a:solidFill>
                <a:cs typeface="B Nazanin" pitchFamily="2" charset="-78"/>
              </a:rPr>
              <a:t>تونل زمان </a:t>
            </a:r>
            <a:endParaRPr lang="fa-IR" b="1" u="sng" dirty="0">
              <a:solidFill>
                <a:srgbClr val="FF0000"/>
              </a:solidFill>
              <a:cs typeface="B Nazanin" pitchFamily="2" charset="-78"/>
            </a:endParaRPr>
          </a:p>
          <a:p>
            <a:pPr algn="just">
              <a:lnSpc>
                <a:spcPct val="160000"/>
              </a:lnSpc>
            </a:pPr>
            <a:r>
              <a:rPr lang="ar-SA" dirty="0">
                <a:cs typeface="B Nazanin" pitchFamily="2" charset="-78"/>
              </a:rPr>
              <a:t>برای کیس فرار از خانه </a:t>
            </a:r>
            <a:r>
              <a:rPr lang="fa-IR" dirty="0">
                <a:cs typeface="B Nazanin" pitchFamily="2" charset="-78"/>
              </a:rPr>
              <a:t>:</a:t>
            </a:r>
            <a:r>
              <a:rPr lang="ar-SA" u="sng" dirty="0">
                <a:cs typeface="B Nazanin" pitchFamily="2" charset="-78"/>
              </a:rPr>
              <a:t>تکنیک </a:t>
            </a:r>
            <a:r>
              <a:rPr lang="ar-SA" b="1" u="sng" dirty="0">
                <a:solidFill>
                  <a:srgbClr val="FF0000"/>
                </a:solidFill>
                <a:cs typeface="B Nazanin" pitchFamily="2" charset="-78"/>
              </a:rPr>
              <a:t>بخش ها </a:t>
            </a:r>
            <a:r>
              <a:rPr lang="ar-SA" dirty="0">
                <a:cs typeface="B Nazanin" pitchFamily="2" charset="-78"/>
              </a:rPr>
              <a:t>را استفاده کنید</a:t>
            </a:r>
            <a:endParaRPr lang="fa-IR" dirty="0">
              <a:cs typeface="B Nazanin" pitchFamily="2" charset="-78"/>
            </a:endParaRPr>
          </a:p>
          <a:p>
            <a:pPr algn="just">
              <a:lnSpc>
                <a:spcPct val="160000"/>
              </a:lnSpc>
            </a:pPr>
            <a:r>
              <a:rPr lang="ar-SA" dirty="0">
                <a:cs typeface="B Nazanin" pitchFamily="2" charset="-78"/>
              </a:rPr>
              <a:t>برای نوجوانی که سیگار می کشد </a:t>
            </a:r>
            <a:r>
              <a:rPr lang="ar-SA" b="1" dirty="0">
                <a:solidFill>
                  <a:srgbClr val="FF0000"/>
                </a:solidFill>
                <a:cs typeface="B Nazanin" pitchFamily="2" charset="-78"/>
              </a:rPr>
              <a:t>از </a:t>
            </a:r>
            <a:r>
              <a:rPr lang="ar-SA" b="1" u="sng" dirty="0">
                <a:solidFill>
                  <a:srgbClr val="FF0000"/>
                </a:solidFill>
                <a:cs typeface="B Nazanin" pitchFamily="2" charset="-78"/>
              </a:rPr>
              <a:t>حل مسئله </a:t>
            </a:r>
            <a:r>
              <a:rPr lang="ar-SA" dirty="0">
                <a:cs typeface="B Nazanin" pitchFamily="2" charset="-78"/>
              </a:rPr>
              <a:t>استفاده کنید</a:t>
            </a:r>
            <a:endParaRPr lang="fa-IR" dirty="0">
              <a:cs typeface="B Nazanin" pitchFamily="2" charset="-78"/>
            </a:endParaRPr>
          </a:p>
          <a:p>
            <a:pPr algn="just">
              <a:lnSpc>
                <a:spcPct val="160000"/>
              </a:lnSpc>
            </a:pPr>
            <a:r>
              <a:rPr lang="ar-SA" dirty="0">
                <a:cs typeface="B Nazanin" pitchFamily="2" charset="-78"/>
              </a:rPr>
              <a:t> باید به </a:t>
            </a:r>
            <a:r>
              <a:rPr lang="ar-SA" b="1" u="sng" dirty="0">
                <a:cs typeface="B Nazanin" pitchFamily="2" charset="-78"/>
              </a:rPr>
              <a:t>محتوای صحبت مراجع </a:t>
            </a:r>
            <a:r>
              <a:rPr lang="ar-SA" dirty="0">
                <a:cs typeface="B Nazanin" pitchFamily="2" charset="-78"/>
              </a:rPr>
              <a:t>گوش دهید </a:t>
            </a:r>
            <a:endParaRPr lang="fa-IR" dirty="0">
              <a:cs typeface="B Nazanin" pitchFamily="2" charset="-78"/>
            </a:endParaRPr>
          </a:p>
          <a:p>
            <a:pPr algn="just">
              <a:lnSpc>
                <a:spcPct val="160000"/>
              </a:lnSpc>
            </a:pPr>
            <a:r>
              <a:rPr lang="ar-SA" dirty="0">
                <a:cs typeface="B Nazanin" pitchFamily="2" charset="-78"/>
              </a:rPr>
              <a:t>و ببینید کدام تکنیک در آن لحظه می تواند به مراجع کمک کند</a:t>
            </a:r>
            <a:endParaRPr lang="en-US" dirty="0">
              <a:cs typeface="B Nazanin" pitchFamily="2" charset="-78"/>
            </a:endParaRPr>
          </a:p>
          <a:p>
            <a:pPr algn="just">
              <a:lnSpc>
                <a:spcPct val="160000"/>
              </a:lnSpc>
            </a:pPr>
            <a:endParaRPr lang="fa-IR" dirty="0">
              <a:cs typeface="B Nazanin" pitchFamily="2" charset="-78"/>
            </a:endParaRPr>
          </a:p>
          <a:p>
            <a:endParaRPr lang="fa-I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تکنیک ششم تکنیک شوخی</a:t>
            </a:r>
            <a:endParaRPr lang="fa-IR" dirty="0"/>
          </a:p>
        </p:txBody>
      </p:sp>
      <p:sp>
        <p:nvSpPr>
          <p:cNvPr id="3" name="Content Placeholder 2"/>
          <p:cNvSpPr>
            <a:spLocks noGrp="1"/>
          </p:cNvSpPr>
          <p:nvPr>
            <p:ph sz="quarter" idx="1"/>
          </p:nvPr>
        </p:nvSpPr>
        <p:spPr/>
        <p:txBody>
          <a:bodyPr>
            <a:normAutofit/>
          </a:bodyPr>
          <a:lstStyle/>
          <a:p>
            <a:pPr algn="just">
              <a:lnSpc>
                <a:spcPct val="160000"/>
              </a:lnSpc>
            </a:pPr>
            <a:r>
              <a:rPr lang="en-US" dirty="0">
                <a:cs typeface="B Nazanin" pitchFamily="2" charset="-78"/>
              </a:rPr>
              <a:t> </a:t>
            </a:r>
            <a:r>
              <a:rPr lang="ar-SA" dirty="0">
                <a:cs typeface="B Nazanin" pitchFamily="2" charset="-78"/>
              </a:rPr>
              <a:t>تکنیک ششم </a:t>
            </a:r>
            <a:r>
              <a:rPr lang="ar-SA" b="1" u="sng" dirty="0">
                <a:cs typeface="B Nazanin" pitchFamily="2" charset="-78"/>
              </a:rPr>
              <a:t>تکنیک شوخی</a:t>
            </a:r>
            <a:r>
              <a:rPr lang="ar-SA" dirty="0">
                <a:cs typeface="B Nazanin" pitchFamily="2" charset="-78"/>
              </a:rPr>
              <a:t>:</a:t>
            </a:r>
            <a:endParaRPr lang="en-US" dirty="0">
              <a:cs typeface="B Nazanin" pitchFamily="2" charset="-78"/>
            </a:endParaRPr>
          </a:p>
          <a:p>
            <a:pPr algn="just">
              <a:lnSpc>
                <a:spcPct val="160000"/>
              </a:lnSpc>
            </a:pPr>
            <a:r>
              <a:rPr lang="ar-SA" dirty="0">
                <a:cs typeface="B Nazanin" pitchFamily="2" charset="-78"/>
              </a:rPr>
              <a:t>تکنیک بسیار </a:t>
            </a:r>
            <a:r>
              <a:rPr lang="ar-SA" dirty="0">
                <a:solidFill>
                  <a:srgbClr val="FF0000"/>
                </a:solidFill>
                <a:cs typeface="B Nazanin" pitchFamily="2" charset="-78"/>
              </a:rPr>
              <a:t>خطرناک</a:t>
            </a:r>
            <a:endParaRPr lang="en-US" dirty="0">
              <a:cs typeface="B Nazanin" pitchFamily="2" charset="-78"/>
            </a:endParaRPr>
          </a:p>
          <a:p>
            <a:pPr algn="just">
              <a:lnSpc>
                <a:spcPct val="160000"/>
              </a:lnSpc>
            </a:pPr>
            <a:r>
              <a:rPr lang="fa-IR" dirty="0">
                <a:cs typeface="B Nazanin" pitchFamily="2" charset="-78"/>
              </a:rPr>
              <a:t>نیاز به </a:t>
            </a:r>
            <a:r>
              <a:rPr lang="ar-SA" dirty="0">
                <a:solidFill>
                  <a:srgbClr val="FF0000"/>
                </a:solidFill>
                <a:cs typeface="B Nazanin" pitchFamily="2" charset="-78"/>
              </a:rPr>
              <a:t>تسلط کامل </a:t>
            </a:r>
            <a:r>
              <a:rPr lang="fa-IR" dirty="0">
                <a:cs typeface="B Nazanin" pitchFamily="2" charset="-78"/>
              </a:rPr>
              <a:t> </a:t>
            </a:r>
          </a:p>
          <a:p>
            <a:pPr algn="just">
              <a:lnSpc>
                <a:spcPct val="160000"/>
              </a:lnSpc>
            </a:pPr>
            <a:r>
              <a:rPr lang="fa-IR" dirty="0">
                <a:cs typeface="B Nazanin" pitchFamily="2" charset="-78"/>
              </a:rPr>
              <a:t>و شناخت مراجع  </a:t>
            </a:r>
            <a:endParaRPr lang="en-US" dirty="0">
              <a:cs typeface="B Nazanin" pitchFamily="2" charset="-78"/>
            </a:endParaRPr>
          </a:p>
          <a:p>
            <a:pPr algn="just">
              <a:lnSpc>
                <a:spcPct val="160000"/>
              </a:lnSpc>
            </a:pPr>
            <a:r>
              <a:rPr lang="ar-SA" dirty="0">
                <a:cs typeface="B Nazanin" pitchFamily="2" charset="-78"/>
              </a:rPr>
              <a:t>و از </a:t>
            </a:r>
            <a:r>
              <a:rPr lang="ar-SA" dirty="0">
                <a:solidFill>
                  <a:srgbClr val="FF0000"/>
                </a:solidFill>
                <a:cs typeface="B Nazanin" pitchFamily="2" charset="-78"/>
              </a:rPr>
              <a:t>عهده انجام آن </a:t>
            </a:r>
            <a:r>
              <a:rPr lang="ar-SA" dirty="0">
                <a:cs typeface="B Nazanin" pitchFamily="2" charset="-78"/>
              </a:rPr>
              <a:t>بر خواهید آمد</a:t>
            </a:r>
            <a:endParaRPr lang="en-US" dirty="0">
              <a:cs typeface="B Nazanin" pitchFamily="2" charset="-78"/>
            </a:endParaRPr>
          </a:p>
          <a:p>
            <a:pPr algn="just">
              <a:lnSpc>
                <a:spcPct val="160000"/>
              </a:lnSpc>
            </a:pPr>
            <a:r>
              <a:rPr lang="ar-SA" dirty="0">
                <a:cs typeface="B Nazanin" pitchFamily="2" charset="-78"/>
              </a:rPr>
              <a:t>در</a:t>
            </a:r>
            <a:r>
              <a:rPr lang="fa-IR" dirty="0">
                <a:cs typeface="B Nazanin" pitchFamily="2" charset="-78"/>
              </a:rPr>
              <a:t>این </a:t>
            </a:r>
            <a:r>
              <a:rPr lang="ar-SA" dirty="0">
                <a:cs typeface="B Nazanin" pitchFamily="2" charset="-78"/>
              </a:rPr>
              <a:t>تکنیک </a:t>
            </a:r>
            <a:r>
              <a:rPr lang="ar-SA" dirty="0">
                <a:solidFill>
                  <a:srgbClr val="FF0000"/>
                </a:solidFill>
                <a:cs typeface="B Nazanin" pitchFamily="2" charset="-78"/>
              </a:rPr>
              <a:t>با </a:t>
            </a:r>
            <a:r>
              <a:rPr lang="ar-SA" u="sng" dirty="0">
                <a:solidFill>
                  <a:srgbClr val="FF0000"/>
                </a:solidFill>
                <a:cs typeface="B Nazanin" pitchFamily="2" charset="-78"/>
              </a:rPr>
              <a:t>میل به آن رفتار پرخطر نوجوان </a:t>
            </a:r>
            <a:r>
              <a:rPr lang="ar-SA" dirty="0">
                <a:cs typeface="B Nazanin" pitchFamily="2" charset="-78"/>
              </a:rPr>
              <a:t>شوخی می کنید </a:t>
            </a:r>
            <a:endParaRPr lang="en-US" dirty="0">
              <a:cs typeface="B Nazanin" pitchFamily="2" charset="-78"/>
            </a:endParaRPr>
          </a:p>
          <a:p>
            <a:pPr algn="just">
              <a:lnSpc>
                <a:spcPct val="160000"/>
              </a:lnSpc>
            </a:pPr>
            <a:r>
              <a:rPr lang="ar-SA" dirty="0">
                <a:solidFill>
                  <a:srgbClr val="FF0000"/>
                </a:solidFill>
                <a:cs typeface="B Nazanin" pitchFamily="2" charset="-78"/>
              </a:rPr>
              <a:t>هدف این است </a:t>
            </a:r>
            <a:r>
              <a:rPr lang="ar-SA" dirty="0">
                <a:cs typeface="B Nazanin" pitchFamily="2" charset="-78"/>
              </a:rPr>
              <a:t>که </a:t>
            </a:r>
            <a:r>
              <a:rPr lang="ar-SA" u="sng" dirty="0">
                <a:cs typeface="B Nazanin" pitchFamily="2" charset="-78"/>
              </a:rPr>
              <a:t>زهر هیجانی را بگیرید</a:t>
            </a:r>
            <a:endParaRPr lang="fa-IR" u="sng" dirty="0">
              <a:cs typeface="B Nazanin" pitchFamily="2" charset="-7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تکنیک ششم تکنیک شوخی</a:t>
            </a:r>
            <a:br>
              <a:rPr lang="fa-IR" dirty="0">
                <a:cs typeface="B Nazanin" pitchFamily="2" charset="-78"/>
              </a:rPr>
            </a:br>
            <a:r>
              <a:rPr lang="ar-SA" dirty="0">
                <a:cs typeface="B Nazanin" pitchFamily="2" charset="-78"/>
              </a:rPr>
              <a:t>مثال </a:t>
            </a:r>
            <a:r>
              <a:rPr lang="fa-IR" dirty="0"/>
              <a:t>کیس خودکشی</a:t>
            </a:r>
          </a:p>
        </p:txBody>
      </p:sp>
      <p:sp>
        <p:nvSpPr>
          <p:cNvPr id="3" name="Content Placeholder 2"/>
          <p:cNvSpPr>
            <a:spLocks noGrp="1"/>
          </p:cNvSpPr>
          <p:nvPr>
            <p:ph sz="quarter" idx="1"/>
          </p:nvPr>
        </p:nvSpPr>
        <p:spPr>
          <a:xfrm>
            <a:off x="457200" y="1600200"/>
            <a:ext cx="8075240" cy="5069160"/>
          </a:xfrm>
        </p:spPr>
        <p:txBody>
          <a:bodyPr>
            <a:normAutofit fontScale="92500"/>
          </a:bodyPr>
          <a:lstStyle/>
          <a:p>
            <a:pPr algn="just">
              <a:lnSpc>
                <a:spcPct val="160000"/>
              </a:lnSpc>
            </a:pPr>
            <a:r>
              <a:rPr lang="fa-IR" dirty="0">
                <a:cs typeface="B Nazanin" pitchFamily="2" charset="-78"/>
              </a:rPr>
              <a:t>مراجع : </a:t>
            </a:r>
            <a:r>
              <a:rPr lang="ar-SA" dirty="0">
                <a:solidFill>
                  <a:srgbClr val="FF0000"/>
                </a:solidFill>
                <a:cs typeface="B Nazanin" pitchFamily="2" charset="-78"/>
              </a:rPr>
              <a:t>می خواهم خودم را بکشم </a:t>
            </a:r>
            <a:r>
              <a:rPr lang="ar-SA" dirty="0">
                <a:cs typeface="B Nazanin" pitchFamily="2" charset="-78"/>
              </a:rPr>
              <a:t>خیلی به خودکشی </a:t>
            </a:r>
            <a:r>
              <a:rPr lang="ar-SA" dirty="0">
                <a:solidFill>
                  <a:srgbClr val="FF0000"/>
                </a:solidFill>
                <a:cs typeface="B Nazanin" pitchFamily="2" charset="-78"/>
              </a:rPr>
              <a:t>فکر </a:t>
            </a:r>
            <a:r>
              <a:rPr lang="ar-SA" dirty="0">
                <a:cs typeface="B Nazanin" pitchFamily="2" charset="-78"/>
              </a:rPr>
              <a:t>می‌کنم</a:t>
            </a:r>
            <a:r>
              <a:rPr lang="fa-IR" dirty="0">
                <a:cs typeface="B Nazanin" pitchFamily="2" charset="-78"/>
              </a:rPr>
              <a:t> </a:t>
            </a:r>
            <a:r>
              <a:rPr lang="ar-SA" dirty="0">
                <a:cs typeface="B Nazanin" pitchFamily="2" charset="-78"/>
              </a:rPr>
              <a:t> اگر</a:t>
            </a:r>
            <a:r>
              <a:rPr lang="ar-SA" dirty="0">
                <a:solidFill>
                  <a:srgbClr val="FF0000"/>
                </a:solidFill>
                <a:cs typeface="B Nazanin" pitchFamily="2" charset="-78"/>
              </a:rPr>
              <a:t> تفنگ </a:t>
            </a:r>
            <a:r>
              <a:rPr lang="ar-SA" dirty="0">
                <a:cs typeface="B Nazanin" pitchFamily="2" charset="-78"/>
              </a:rPr>
              <a:t>داشتم حتما خودم رو می کشتم . </a:t>
            </a:r>
            <a:endParaRPr lang="fa-IR" dirty="0">
              <a:cs typeface="B Nazanin" pitchFamily="2" charset="-78"/>
            </a:endParaRPr>
          </a:p>
          <a:p>
            <a:pPr algn="just">
              <a:lnSpc>
                <a:spcPct val="160000"/>
              </a:lnSpc>
            </a:pPr>
            <a:r>
              <a:rPr lang="fa-IR" dirty="0">
                <a:cs typeface="B Nazanin" pitchFamily="2" charset="-78"/>
              </a:rPr>
              <a:t>اجرای تکنیک :</a:t>
            </a:r>
          </a:p>
          <a:p>
            <a:pPr algn="just">
              <a:lnSpc>
                <a:spcPct val="160000"/>
              </a:lnSpc>
            </a:pPr>
            <a:r>
              <a:rPr lang="fa-IR" dirty="0">
                <a:cs typeface="B Nazanin" pitchFamily="2" charset="-78"/>
              </a:rPr>
              <a:t>روانشناس</a:t>
            </a:r>
            <a:r>
              <a:rPr lang="fa-IR" dirty="0">
                <a:solidFill>
                  <a:srgbClr val="FF0000"/>
                </a:solidFill>
                <a:cs typeface="B Nazanin" pitchFamily="2" charset="-78"/>
              </a:rPr>
              <a:t>: </a:t>
            </a:r>
            <a:r>
              <a:rPr lang="ar-SA" dirty="0">
                <a:solidFill>
                  <a:srgbClr val="FF0000"/>
                </a:solidFill>
                <a:cs typeface="B Nazanin" pitchFamily="2" charset="-78"/>
              </a:rPr>
              <a:t>تفنگ؟ </a:t>
            </a:r>
            <a:r>
              <a:rPr lang="ar-SA" dirty="0">
                <a:cs typeface="B Nazanin" pitchFamily="2" charset="-78"/>
              </a:rPr>
              <a:t>با تفنگ خونت می</a:t>
            </a:r>
            <a:r>
              <a:rPr lang="fa-IR" dirty="0">
                <a:cs typeface="B Nazanin" pitchFamily="2" charset="-78"/>
              </a:rPr>
              <a:t> </a:t>
            </a:r>
            <a:r>
              <a:rPr lang="ar-SA" dirty="0">
                <a:cs typeface="B Nazanin" pitchFamily="2" charset="-78"/>
              </a:rPr>
              <a:t>پاشه این </a:t>
            </a:r>
            <a:r>
              <a:rPr lang="fa-IR" dirty="0">
                <a:cs typeface="B Nazanin" pitchFamily="2" charset="-78"/>
              </a:rPr>
              <a:t>طرف </a:t>
            </a:r>
            <a:r>
              <a:rPr lang="ar-SA" dirty="0">
                <a:cs typeface="B Nazanin" pitchFamily="2" charset="-78"/>
              </a:rPr>
              <a:t> و </a:t>
            </a:r>
            <a:r>
              <a:rPr lang="fa-IR" dirty="0">
                <a:cs typeface="B Nazanin" pitchFamily="2" charset="-78"/>
              </a:rPr>
              <a:t>آن طرف </a:t>
            </a:r>
            <a:r>
              <a:rPr lang="ar-SA" dirty="0">
                <a:cs typeface="B Nazanin" pitchFamily="2" charset="-78"/>
              </a:rPr>
              <a:t> </a:t>
            </a:r>
            <a:r>
              <a:rPr lang="fa-IR" dirty="0">
                <a:cs typeface="B Nazanin" pitchFamily="2" charset="-78"/>
              </a:rPr>
              <a:t>.</a:t>
            </a:r>
          </a:p>
          <a:p>
            <a:pPr algn="just">
              <a:lnSpc>
                <a:spcPct val="160000"/>
              </a:lnSpc>
            </a:pPr>
            <a:r>
              <a:rPr lang="ar-SA" dirty="0">
                <a:cs typeface="B Nazanin" pitchFamily="2" charset="-78"/>
              </a:rPr>
              <a:t>اگ</a:t>
            </a:r>
            <a:r>
              <a:rPr lang="fa-IR" dirty="0">
                <a:cs typeface="B Nazanin" pitchFamily="2" charset="-78"/>
              </a:rPr>
              <a:t>ر</a:t>
            </a:r>
            <a:r>
              <a:rPr lang="ar-SA" dirty="0">
                <a:cs typeface="B Nazanin" pitchFamily="2" charset="-78"/>
              </a:rPr>
              <a:t> آدم می</a:t>
            </a:r>
            <a:r>
              <a:rPr lang="fa-IR" dirty="0">
                <a:cs typeface="B Nazanin" pitchFamily="2" charset="-78"/>
              </a:rPr>
              <a:t> </a:t>
            </a:r>
            <a:r>
              <a:rPr lang="ar-SA" dirty="0">
                <a:cs typeface="B Nazanin" pitchFamily="2" charset="-78"/>
              </a:rPr>
              <a:t>خوا</a:t>
            </a:r>
            <a:r>
              <a:rPr lang="fa-IR" dirty="0">
                <a:cs typeface="B Nazanin" pitchFamily="2" charset="-78"/>
              </a:rPr>
              <a:t>هد </a:t>
            </a:r>
            <a:r>
              <a:rPr lang="ar-SA" dirty="0">
                <a:cs typeface="B Nazanin" pitchFamily="2" charset="-78"/>
              </a:rPr>
              <a:t>خودکشی کن</a:t>
            </a:r>
            <a:r>
              <a:rPr lang="fa-IR" dirty="0">
                <a:cs typeface="B Nazanin" pitchFamily="2" charset="-78"/>
              </a:rPr>
              <a:t>ه</a:t>
            </a:r>
            <a:r>
              <a:rPr lang="ar-SA" dirty="0">
                <a:cs typeface="B Nazanin" pitchFamily="2" charset="-78"/>
              </a:rPr>
              <a:t> باید </a:t>
            </a:r>
            <a:r>
              <a:rPr lang="ar-SA" dirty="0">
                <a:solidFill>
                  <a:srgbClr val="FF0000"/>
                </a:solidFill>
                <a:cs typeface="B Nazanin" pitchFamily="2" charset="-78"/>
              </a:rPr>
              <a:t>تمیز خودکشی کن</a:t>
            </a:r>
            <a:r>
              <a:rPr lang="fa-IR" dirty="0">
                <a:solidFill>
                  <a:srgbClr val="FF0000"/>
                </a:solidFill>
                <a:cs typeface="B Nazanin" pitchFamily="2" charset="-78"/>
              </a:rPr>
              <a:t>د</a:t>
            </a:r>
            <a:r>
              <a:rPr lang="ar-SA" dirty="0">
                <a:cs typeface="B Nazanin" pitchFamily="2" charset="-78"/>
              </a:rPr>
              <a:t> این هم راهی که تو پیدا کردی</a:t>
            </a:r>
            <a:r>
              <a:rPr lang="fa-IR" dirty="0">
                <a:cs typeface="B Nazanin" pitchFamily="2" charset="-78"/>
              </a:rPr>
              <a:t>؟ </a:t>
            </a:r>
            <a:endParaRPr lang="en-US" dirty="0">
              <a:cs typeface="B Nazanin" pitchFamily="2" charset="-78"/>
            </a:endParaRPr>
          </a:p>
          <a:p>
            <a:pPr algn="just">
              <a:lnSpc>
                <a:spcPct val="160000"/>
              </a:lnSpc>
            </a:pPr>
            <a:r>
              <a:rPr lang="fa-IR" dirty="0">
                <a:cs typeface="B Nazanin" pitchFamily="2" charset="-78"/>
              </a:rPr>
              <a:t>مراجع</a:t>
            </a:r>
            <a:r>
              <a:rPr lang="ar-SA" dirty="0">
                <a:cs typeface="B Nazanin" pitchFamily="2" charset="-78"/>
              </a:rPr>
              <a:t> </a:t>
            </a:r>
            <a:r>
              <a:rPr lang="fa-IR" dirty="0">
                <a:cs typeface="B Nazanin" pitchFamily="2" charset="-78"/>
              </a:rPr>
              <a:t>:</a:t>
            </a:r>
            <a:r>
              <a:rPr lang="ar-SA" dirty="0">
                <a:cs typeface="B Nazanin" pitchFamily="2" charset="-78"/>
              </a:rPr>
              <a:t>  من را مسخره می</a:t>
            </a:r>
            <a:r>
              <a:rPr lang="fa-IR" dirty="0">
                <a:cs typeface="B Nazanin" pitchFamily="2" charset="-78"/>
              </a:rPr>
              <a:t> </a:t>
            </a:r>
            <a:r>
              <a:rPr lang="ar-SA" dirty="0">
                <a:cs typeface="B Nazanin" pitchFamily="2" charset="-78"/>
              </a:rPr>
              <a:t>کنید</a:t>
            </a:r>
            <a:endParaRPr lang="fa-IR" dirty="0">
              <a:cs typeface="B Nazanin" pitchFamily="2" charset="-78"/>
            </a:endParaRPr>
          </a:p>
          <a:p>
            <a:pPr algn="just">
              <a:lnSpc>
                <a:spcPct val="160000"/>
              </a:lnSpc>
            </a:pPr>
            <a:r>
              <a:rPr lang="ar-SA" dirty="0">
                <a:cs typeface="B Nazanin" pitchFamily="2" charset="-78"/>
              </a:rPr>
              <a:t> مشاور </a:t>
            </a:r>
            <a:r>
              <a:rPr lang="fa-IR" dirty="0">
                <a:cs typeface="B Nazanin" pitchFamily="2" charset="-78"/>
              </a:rPr>
              <a:t>: </a:t>
            </a:r>
            <a:r>
              <a:rPr lang="ar-SA" dirty="0">
                <a:cs typeface="B Nazanin" pitchFamily="2" charset="-78"/>
              </a:rPr>
              <a:t>نه اما معلومه داری </a:t>
            </a:r>
            <a:r>
              <a:rPr lang="ar-SA" dirty="0">
                <a:solidFill>
                  <a:srgbClr val="FF0000"/>
                </a:solidFill>
                <a:cs typeface="B Nazanin" pitchFamily="2" charset="-78"/>
              </a:rPr>
              <a:t>اذیت میشی </a:t>
            </a:r>
            <a:r>
              <a:rPr lang="ar-SA" dirty="0">
                <a:cs typeface="B Nazanin" pitchFamily="2" charset="-78"/>
              </a:rPr>
              <a:t>ولی خوب اگه می</a:t>
            </a:r>
            <a:r>
              <a:rPr lang="fa-IR" dirty="0">
                <a:cs typeface="B Nazanin" pitchFamily="2" charset="-78"/>
              </a:rPr>
              <a:t> </a:t>
            </a:r>
            <a:r>
              <a:rPr lang="ar-SA" dirty="0">
                <a:cs typeface="B Nazanin" pitchFamily="2" charset="-78"/>
              </a:rPr>
              <a:t>خوا</a:t>
            </a:r>
            <a:r>
              <a:rPr lang="fa-IR" dirty="0">
                <a:cs typeface="B Nazanin" pitchFamily="2" charset="-78"/>
              </a:rPr>
              <a:t>ه</a:t>
            </a:r>
            <a:r>
              <a:rPr lang="ar-SA" dirty="0">
                <a:cs typeface="B Nazanin" pitchFamily="2" charset="-78"/>
              </a:rPr>
              <a:t>ی خودکشی کنی </a:t>
            </a:r>
            <a:r>
              <a:rPr lang="ar-SA" dirty="0">
                <a:solidFill>
                  <a:srgbClr val="FF0000"/>
                </a:solidFill>
                <a:cs typeface="B Nazanin" pitchFamily="2" charset="-78"/>
              </a:rPr>
              <a:t>خوشگل خودکشی </a:t>
            </a:r>
            <a:r>
              <a:rPr lang="ar-SA" dirty="0">
                <a:cs typeface="B Nazanin" pitchFamily="2" charset="-78"/>
              </a:rPr>
              <a:t>کن</a:t>
            </a:r>
            <a:endParaRPr lang="fa-I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تکنیک ششم تکنیک شوخی</a:t>
            </a:r>
            <a:endParaRPr lang="fa-IR" dirty="0"/>
          </a:p>
        </p:txBody>
      </p:sp>
      <p:sp>
        <p:nvSpPr>
          <p:cNvPr id="3" name="Content Placeholder 2"/>
          <p:cNvSpPr>
            <a:spLocks noGrp="1"/>
          </p:cNvSpPr>
          <p:nvPr>
            <p:ph sz="quarter" idx="1"/>
          </p:nvPr>
        </p:nvSpPr>
        <p:spPr/>
        <p:txBody>
          <a:bodyPr/>
          <a:lstStyle/>
          <a:p>
            <a:pPr algn="just">
              <a:lnSpc>
                <a:spcPct val="150000"/>
              </a:lnSpc>
            </a:pPr>
            <a:r>
              <a:rPr lang="ar-SA" dirty="0">
                <a:cs typeface="B Nazanin" pitchFamily="2" charset="-78"/>
              </a:rPr>
              <a:t>این تکنیک یه جاهایی برای </a:t>
            </a:r>
            <a:r>
              <a:rPr lang="ar-SA" b="1" dirty="0">
                <a:solidFill>
                  <a:srgbClr val="FF0000"/>
                </a:solidFill>
                <a:cs typeface="B Nazanin" pitchFamily="2" charset="-78"/>
              </a:rPr>
              <a:t>برخی از مراجعین </a:t>
            </a:r>
            <a:r>
              <a:rPr lang="ar-SA" dirty="0">
                <a:cs typeface="B Nazanin" pitchFamily="2" charset="-78"/>
              </a:rPr>
              <a:t>جواب می‌دهد</a:t>
            </a:r>
            <a:r>
              <a:rPr lang="fa-IR" dirty="0">
                <a:cs typeface="B Nazanin" pitchFamily="2" charset="-78"/>
              </a:rPr>
              <a:t>:</a:t>
            </a:r>
          </a:p>
          <a:p>
            <a:pPr algn="just">
              <a:lnSpc>
                <a:spcPct val="150000"/>
              </a:lnSpc>
            </a:pPr>
            <a:r>
              <a:rPr lang="ar-SA" dirty="0">
                <a:cs typeface="B Nazanin" pitchFamily="2" charset="-78"/>
              </a:rPr>
              <a:t> برای مراجعین ای که </a:t>
            </a:r>
            <a:r>
              <a:rPr lang="ar-SA" dirty="0">
                <a:solidFill>
                  <a:srgbClr val="FF0000"/>
                </a:solidFill>
                <a:cs typeface="B Nazanin" pitchFamily="2" charset="-78"/>
              </a:rPr>
              <a:t>نیاز به</a:t>
            </a:r>
            <a:r>
              <a:rPr lang="ar-SA" u="sng" dirty="0">
                <a:solidFill>
                  <a:srgbClr val="FF0000"/>
                </a:solidFill>
                <a:cs typeface="B Nazanin" pitchFamily="2" charset="-78"/>
              </a:rPr>
              <a:t> شنیدن </a:t>
            </a:r>
            <a:endParaRPr lang="fa-IR" u="sng" dirty="0">
              <a:solidFill>
                <a:srgbClr val="FF0000"/>
              </a:solidFill>
              <a:cs typeface="B Nazanin" pitchFamily="2" charset="-78"/>
            </a:endParaRPr>
          </a:p>
          <a:p>
            <a:pPr algn="just">
              <a:lnSpc>
                <a:spcPct val="150000"/>
              </a:lnSpc>
            </a:pPr>
            <a:r>
              <a:rPr lang="ar-SA" dirty="0">
                <a:cs typeface="B Nazanin" pitchFamily="2" charset="-78"/>
              </a:rPr>
              <a:t>نیاز به </a:t>
            </a:r>
            <a:r>
              <a:rPr lang="ar-SA" u="sng" dirty="0">
                <a:solidFill>
                  <a:srgbClr val="FF0000"/>
                </a:solidFill>
                <a:cs typeface="B Nazanin" pitchFamily="2" charset="-78"/>
              </a:rPr>
              <a:t>حمایت </a:t>
            </a:r>
            <a:endParaRPr lang="fa-IR" u="sng" dirty="0">
              <a:solidFill>
                <a:srgbClr val="FF0000"/>
              </a:solidFill>
              <a:cs typeface="B Nazanin" pitchFamily="2" charset="-78"/>
            </a:endParaRPr>
          </a:p>
          <a:p>
            <a:pPr algn="just">
              <a:lnSpc>
                <a:spcPct val="150000"/>
              </a:lnSpc>
            </a:pPr>
            <a:r>
              <a:rPr lang="ar-SA" dirty="0">
                <a:cs typeface="B Nazanin" pitchFamily="2" charset="-78"/>
              </a:rPr>
              <a:t>و نیاز به</a:t>
            </a:r>
            <a:r>
              <a:rPr lang="ar-SA" dirty="0">
                <a:solidFill>
                  <a:srgbClr val="FF0000"/>
                </a:solidFill>
                <a:cs typeface="B Nazanin" pitchFamily="2" charset="-78"/>
              </a:rPr>
              <a:t> </a:t>
            </a:r>
            <a:r>
              <a:rPr lang="ar-SA" u="sng" dirty="0">
                <a:solidFill>
                  <a:srgbClr val="FF0000"/>
                </a:solidFill>
                <a:cs typeface="B Nazanin" pitchFamily="2" charset="-78"/>
              </a:rPr>
              <a:t>توجه</a:t>
            </a:r>
            <a:r>
              <a:rPr lang="ar-SA" dirty="0">
                <a:solidFill>
                  <a:srgbClr val="FF0000"/>
                </a:solidFill>
                <a:cs typeface="B Nazanin" pitchFamily="2" charset="-78"/>
              </a:rPr>
              <a:t> </a:t>
            </a:r>
            <a:r>
              <a:rPr lang="ar-SA" dirty="0">
                <a:cs typeface="B Nazanin" pitchFamily="2" charset="-78"/>
              </a:rPr>
              <a:t>دارند</a:t>
            </a:r>
            <a:endParaRPr lang="fa-IR" dirty="0">
              <a:cs typeface="B Nazanin" pitchFamily="2" charset="-78"/>
            </a:endParaRPr>
          </a:p>
          <a:p>
            <a:pPr algn="just">
              <a:lnSpc>
                <a:spcPct val="150000"/>
              </a:lnSpc>
            </a:pPr>
            <a:r>
              <a:rPr lang="ar-SA" dirty="0">
                <a:cs typeface="B Nazanin" pitchFamily="2" charset="-78"/>
              </a:rPr>
              <a:t> و رابطه مشاور و </a:t>
            </a:r>
            <a:r>
              <a:rPr lang="ar-SA" dirty="0">
                <a:solidFill>
                  <a:srgbClr val="FF0000"/>
                </a:solidFill>
                <a:cs typeface="B Nazanin" pitchFamily="2" charset="-78"/>
              </a:rPr>
              <a:t>مراجع صمیمی </a:t>
            </a:r>
            <a:r>
              <a:rPr lang="ar-SA" dirty="0">
                <a:cs typeface="B Nazanin" pitchFamily="2" charset="-78"/>
              </a:rPr>
              <a:t>است </a:t>
            </a:r>
            <a:endParaRPr lang="fa-IR" dirty="0">
              <a:cs typeface="B Nazanin" pitchFamily="2" charset="-78"/>
            </a:endParaRPr>
          </a:p>
          <a:p>
            <a:pPr algn="just">
              <a:lnSpc>
                <a:spcPct val="150000"/>
              </a:lnSpc>
            </a:pPr>
            <a:r>
              <a:rPr lang="ar-SA" dirty="0">
                <a:cs typeface="B Nazanin" pitchFamily="2" charset="-78"/>
              </a:rPr>
              <a:t>می </a:t>
            </a:r>
            <a:r>
              <a:rPr lang="fa-IR" dirty="0">
                <a:cs typeface="B Nazanin" pitchFamily="2" charset="-78"/>
              </a:rPr>
              <a:t>توان</a:t>
            </a:r>
            <a:r>
              <a:rPr lang="ar-SA" dirty="0">
                <a:cs typeface="B Nazanin" pitchFamily="2" charset="-78"/>
              </a:rPr>
              <a:t> از این تکنیک به عنوان یک </a:t>
            </a:r>
            <a:r>
              <a:rPr lang="ar-SA" dirty="0">
                <a:solidFill>
                  <a:srgbClr val="FF0000"/>
                </a:solidFill>
                <a:cs typeface="B Nazanin" pitchFamily="2" charset="-78"/>
              </a:rPr>
              <a:t>تکنیک مداخله در بحران </a:t>
            </a:r>
            <a:r>
              <a:rPr lang="ar-SA" dirty="0">
                <a:cs typeface="B Nazanin" pitchFamily="2" charset="-78"/>
              </a:rPr>
              <a:t>استفاده کرد</a:t>
            </a:r>
            <a:endParaRPr lang="en-US" dirty="0">
              <a:cs typeface="B Nazanin" pitchFamily="2" charset="-78"/>
            </a:endParaRPr>
          </a:p>
          <a:p>
            <a:pPr algn="just">
              <a:lnSpc>
                <a:spcPct val="150000"/>
              </a:lnSpc>
            </a:pPr>
            <a:endParaRPr lang="fa-IR" dirty="0">
              <a:cs typeface="B Nazanin" pitchFamily="2" charset="-7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تکنیک ششم تکنیک شوخی</a:t>
            </a:r>
            <a:endParaRPr lang="fa-IR" dirty="0"/>
          </a:p>
        </p:txBody>
      </p:sp>
      <p:sp>
        <p:nvSpPr>
          <p:cNvPr id="3" name="Content Placeholder 2"/>
          <p:cNvSpPr>
            <a:spLocks noGrp="1"/>
          </p:cNvSpPr>
          <p:nvPr>
            <p:ph sz="quarter" idx="1"/>
          </p:nvPr>
        </p:nvSpPr>
        <p:spPr/>
        <p:txBody>
          <a:bodyPr>
            <a:normAutofit fontScale="70000" lnSpcReduction="20000"/>
          </a:bodyPr>
          <a:lstStyle/>
          <a:p>
            <a:pPr algn="just">
              <a:lnSpc>
                <a:spcPct val="150000"/>
              </a:lnSpc>
            </a:pPr>
            <a:r>
              <a:rPr lang="en-US" dirty="0">
                <a:cs typeface="B Nazanin" panose="00000400000000000000" pitchFamily="2" charset="-78"/>
              </a:rPr>
              <a:t> </a:t>
            </a:r>
            <a:r>
              <a:rPr lang="ar-SA" dirty="0">
                <a:cs typeface="B Nazanin" panose="00000400000000000000" pitchFamily="2" charset="-78"/>
              </a:rPr>
              <a:t> مراجع </a:t>
            </a:r>
            <a:r>
              <a:rPr lang="fa-IR" dirty="0">
                <a:cs typeface="B Nazanin" panose="00000400000000000000" pitchFamily="2" charset="-78"/>
              </a:rPr>
              <a:t>: </a:t>
            </a:r>
            <a:r>
              <a:rPr lang="ar-SA" dirty="0">
                <a:cs typeface="B Nazanin" panose="00000400000000000000" pitchFamily="2" charset="-78"/>
              </a:rPr>
              <a:t>می خواهم از </a:t>
            </a:r>
            <a:r>
              <a:rPr lang="ar-SA" dirty="0">
                <a:solidFill>
                  <a:srgbClr val="FF0000"/>
                </a:solidFill>
                <a:cs typeface="B Nazanin" panose="00000400000000000000" pitchFamily="2" charset="-78"/>
              </a:rPr>
              <a:t>خانه فرار کنم </a:t>
            </a:r>
            <a:r>
              <a:rPr lang="ar-SA" dirty="0">
                <a:cs typeface="B Nazanin" panose="00000400000000000000" pitchFamily="2" charset="-78"/>
              </a:rPr>
              <a:t>می خواهم بروم </a:t>
            </a:r>
            <a:r>
              <a:rPr lang="ar-SA" dirty="0">
                <a:solidFill>
                  <a:srgbClr val="FF0000"/>
                </a:solidFill>
                <a:cs typeface="B Nazanin" panose="00000400000000000000" pitchFamily="2" charset="-78"/>
              </a:rPr>
              <a:t>کردستان </a:t>
            </a:r>
            <a:r>
              <a:rPr lang="fa-IR" dirty="0">
                <a:solidFill>
                  <a:srgbClr val="FF0000"/>
                </a:solidFill>
                <a:cs typeface="B Nazanin" panose="00000400000000000000" pitchFamily="2" charset="-78"/>
              </a:rPr>
              <a:t>.</a:t>
            </a:r>
          </a:p>
          <a:p>
            <a:pPr algn="just">
              <a:lnSpc>
                <a:spcPct val="150000"/>
              </a:lnSpc>
            </a:pPr>
            <a:r>
              <a:rPr lang="ar-SA" dirty="0">
                <a:cs typeface="B Nazanin" panose="00000400000000000000" pitchFamily="2" charset="-78"/>
              </a:rPr>
              <a:t>مشاور</a:t>
            </a:r>
            <a:r>
              <a:rPr lang="fa-IR" dirty="0">
                <a:cs typeface="B Nazanin" panose="00000400000000000000" pitchFamily="2" charset="-78"/>
              </a:rPr>
              <a:t>: </a:t>
            </a:r>
            <a:r>
              <a:rPr lang="ar-SA" dirty="0">
                <a:cs typeface="B Nazanin" panose="00000400000000000000" pitchFamily="2" charset="-78"/>
              </a:rPr>
              <a:t> این همه جا لااقل برو یه جای خوش آب و هوا حالش رو ببر برو شمال حالش رو ببر</a:t>
            </a:r>
            <a:endParaRPr lang="fa-IR" dirty="0">
              <a:cs typeface="B Nazanin" panose="00000400000000000000" pitchFamily="2" charset="-78"/>
            </a:endParaRPr>
          </a:p>
          <a:p>
            <a:pPr algn="just">
              <a:lnSpc>
                <a:spcPct val="150000"/>
              </a:lnSpc>
            </a:pPr>
            <a:r>
              <a:rPr lang="ar-SA" dirty="0">
                <a:cs typeface="B Nazanin" panose="00000400000000000000" pitchFamily="2" charset="-78"/>
              </a:rPr>
              <a:t> </a:t>
            </a:r>
            <a:r>
              <a:rPr lang="fa-IR" dirty="0">
                <a:cs typeface="B Nazanin" panose="00000400000000000000" pitchFamily="2" charset="-78"/>
              </a:rPr>
              <a:t>اینجا </a:t>
            </a:r>
            <a:r>
              <a:rPr lang="ar-SA" dirty="0">
                <a:solidFill>
                  <a:srgbClr val="FF0000"/>
                </a:solidFill>
                <a:cs typeface="B Nazanin" panose="00000400000000000000" pitchFamily="2" charset="-78"/>
              </a:rPr>
              <a:t>فضا برای گفتگو فراهم </a:t>
            </a:r>
            <a:r>
              <a:rPr lang="ar-SA" dirty="0">
                <a:cs typeface="B Nazanin" panose="00000400000000000000" pitchFamily="2" charset="-78"/>
              </a:rPr>
              <a:t>می‌کند</a:t>
            </a:r>
            <a:endParaRPr lang="fa-IR" dirty="0">
              <a:cs typeface="B Nazanin" panose="00000400000000000000" pitchFamily="2" charset="-78"/>
            </a:endParaRPr>
          </a:p>
          <a:p>
            <a:pPr algn="just">
              <a:lnSpc>
                <a:spcPct val="150000"/>
              </a:lnSpc>
            </a:pPr>
            <a:r>
              <a:rPr lang="ar-SA" dirty="0">
                <a:cs typeface="B Nazanin" panose="00000400000000000000" pitchFamily="2" charset="-78"/>
              </a:rPr>
              <a:t>مراجع </a:t>
            </a:r>
            <a:r>
              <a:rPr lang="fa-IR" dirty="0">
                <a:cs typeface="B Nazanin" panose="00000400000000000000" pitchFamily="2" charset="-78"/>
              </a:rPr>
              <a:t>: </a:t>
            </a:r>
            <a:r>
              <a:rPr lang="ar-SA" dirty="0">
                <a:cs typeface="B Nazanin" panose="00000400000000000000" pitchFamily="2" charset="-78"/>
              </a:rPr>
              <a:t>شما </a:t>
            </a:r>
            <a:r>
              <a:rPr lang="ar-SA" b="1" u="sng" dirty="0">
                <a:cs typeface="B Nazanin" panose="00000400000000000000" pitchFamily="2" charset="-78"/>
              </a:rPr>
              <a:t>می‌گویید من فرار </a:t>
            </a:r>
            <a:r>
              <a:rPr lang="ar-SA" dirty="0">
                <a:cs typeface="B Nazanin" panose="00000400000000000000" pitchFamily="2" charset="-78"/>
              </a:rPr>
              <a:t>کنم</a:t>
            </a:r>
            <a:endParaRPr lang="fa-IR" dirty="0">
              <a:cs typeface="B Nazanin" panose="00000400000000000000" pitchFamily="2" charset="-78"/>
            </a:endParaRPr>
          </a:p>
          <a:p>
            <a:pPr algn="just">
              <a:lnSpc>
                <a:spcPct val="150000"/>
              </a:lnSpc>
            </a:pPr>
            <a:r>
              <a:rPr lang="ar-SA" dirty="0">
                <a:cs typeface="B Nazanin" panose="00000400000000000000" pitchFamily="2" charset="-78"/>
              </a:rPr>
              <a:t> مشاور</a:t>
            </a:r>
            <a:r>
              <a:rPr lang="fa-IR" dirty="0">
                <a:cs typeface="B Nazanin" panose="00000400000000000000" pitchFamily="2" charset="-78"/>
              </a:rPr>
              <a:t>: </a:t>
            </a:r>
            <a:r>
              <a:rPr lang="ar-SA" dirty="0">
                <a:cs typeface="B Nazanin" panose="00000400000000000000" pitchFamily="2" charset="-78"/>
              </a:rPr>
              <a:t> نمی‌دانم اما اگر می</a:t>
            </a:r>
            <a:r>
              <a:rPr lang="fa-IR" dirty="0">
                <a:cs typeface="B Nazanin" panose="00000400000000000000" pitchFamily="2" charset="-78"/>
              </a:rPr>
              <a:t> </a:t>
            </a:r>
            <a:r>
              <a:rPr lang="ar-SA" dirty="0">
                <a:cs typeface="B Nazanin" panose="00000400000000000000" pitchFamily="2" charset="-78"/>
              </a:rPr>
              <a:t>خوا</a:t>
            </a:r>
            <a:r>
              <a:rPr lang="fa-IR" dirty="0">
                <a:cs typeface="B Nazanin" panose="00000400000000000000" pitchFamily="2" charset="-78"/>
              </a:rPr>
              <a:t>ه</a:t>
            </a:r>
            <a:r>
              <a:rPr lang="ar-SA" dirty="0">
                <a:cs typeface="B Nazanin" panose="00000400000000000000" pitchFamily="2" charset="-78"/>
              </a:rPr>
              <a:t>ی </a:t>
            </a:r>
            <a:r>
              <a:rPr lang="ar-SA" b="1" u="sng" dirty="0">
                <a:cs typeface="B Nazanin" panose="00000400000000000000" pitchFamily="2" charset="-78"/>
              </a:rPr>
              <a:t>فرار کنی یه جای خوش آب و هوا </a:t>
            </a:r>
            <a:r>
              <a:rPr lang="ar-SA" dirty="0">
                <a:cs typeface="B Nazanin" panose="00000400000000000000" pitchFamily="2" charset="-78"/>
              </a:rPr>
              <a:t>برو،</a:t>
            </a:r>
            <a:endParaRPr lang="fa-IR" dirty="0">
              <a:cs typeface="B Nazanin" panose="00000400000000000000" pitchFamily="2" charset="-78"/>
            </a:endParaRPr>
          </a:p>
          <a:p>
            <a:pPr algn="just">
              <a:lnSpc>
                <a:spcPct val="150000"/>
              </a:lnSpc>
            </a:pPr>
            <a:r>
              <a:rPr lang="fa-IR" dirty="0">
                <a:cs typeface="B Nazanin" panose="00000400000000000000" pitchFamily="2" charset="-78"/>
              </a:rPr>
              <a:t>حالا </a:t>
            </a:r>
            <a:r>
              <a:rPr lang="fa-IR" b="1" u="sng" dirty="0">
                <a:cs typeface="B Nazanin" panose="00000400000000000000" pitchFamily="2" charset="-78"/>
              </a:rPr>
              <a:t>چی شد به فرار فکر </a:t>
            </a:r>
            <a:r>
              <a:rPr lang="fa-IR" dirty="0">
                <a:cs typeface="B Nazanin" panose="00000400000000000000" pitchFamily="2" charset="-78"/>
              </a:rPr>
              <a:t>می کنی </a:t>
            </a:r>
          </a:p>
          <a:p>
            <a:pPr algn="just">
              <a:lnSpc>
                <a:spcPct val="150000"/>
              </a:lnSpc>
            </a:pPr>
            <a:r>
              <a:rPr lang="fa-IR" dirty="0">
                <a:cs typeface="B Nazanin" panose="00000400000000000000" pitchFamily="2" charset="-78"/>
              </a:rPr>
              <a:t>مراجع: مامان بابا </a:t>
            </a:r>
            <a:r>
              <a:rPr lang="fa-IR" b="1" u="sng" dirty="0">
                <a:cs typeface="B Nazanin" panose="00000400000000000000" pitchFamily="2" charset="-78"/>
              </a:rPr>
              <a:t>ناراحتم می کنند</a:t>
            </a:r>
          </a:p>
          <a:p>
            <a:pPr algn="just">
              <a:lnSpc>
                <a:spcPct val="150000"/>
              </a:lnSpc>
            </a:pPr>
            <a:r>
              <a:rPr lang="fa-IR" dirty="0">
                <a:cs typeface="B Nazanin" panose="00000400000000000000" pitchFamily="2" charset="-78"/>
              </a:rPr>
              <a:t>اینجا باب گفتگو بازشد</a:t>
            </a:r>
          </a:p>
          <a:p>
            <a:pPr algn="just">
              <a:lnSpc>
                <a:spcPct val="150000"/>
              </a:lnSpc>
            </a:pPr>
            <a:r>
              <a:rPr lang="ar-SA" dirty="0">
                <a:cs typeface="B Nazanin" panose="00000400000000000000" pitchFamily="2" charset="-78"/>
              </a:rPr>
              <a:t> </a:t>
            </a:r>
            <a:r>
              <a:rPr lang="ar-SA" b="1" u="sng" dirty="0">
                <a:solidFill>
                  <a:srgbClr val="FF0000"/>
                </a:solidFill>
                <a:cs typeface="B Nazanin" panose="00000400000000000000" pitchFamily="2" charset="-78"/>
              </a:rPr>
              <a:t>شوخی مرزش خیلی باریک است </a:t>
            </a:r>
            <a:r>
              <a:rPr lang="fa-IR" b="1" u="sng" dirty="0">
                <a:solidFill>
                  <a:srgbClr val="FF0000"/>
                </a:solidFill>
                <a:cs typeface="B Nazanin" panose="00000400000000000000" pitchFamily="2" charset="-78"/>
              </a:rPr>
              <a:t>زمانی که با مراجع </a:t>
            </a:r>
            <a:r>
              <a:rPr lang="fa-IR" b="1" u="sng" dirty="0">
                <a:cs typeface="B Nazanin" panose="00000400000000000000" pitchFamily="2" charset="-78"/>
              </a:rPr>
              <a:t>ارتباط خوبی </a:t>
            </a:r>
            <a:r>
              <a:rPr lang="fa-IR" b="1" u="sng" dirty="0">
                <a:solidFill>
                  <a:srgbClr val="FF0000"/>
                </a:solidFill>
                <a:cs typeface="B Nazanin" panose="00000400000000000000" pitchFamily="2" charset="-78"/>
              </a:rPr>
              <a:t>دارید ار این تکنیک استفاده کنید</a:t>
            </a:r>
          </a:p>
          <a:p>
            <a:pPr algn="just">
              <a:lnSpc>
                <a:spcPct val="150000"/>
              </a:lnSpc>
            </a:pPr>
            <a:r>
              <a:rPr lang="ar-SA" b="1" u="sng" dirty="0">
                <a:solidFill>
                  <a:srgbClr val="FF0000"/>
                </a:solidFill>
                <a:cs typeface="B Nazanin" panose="00000400000000000000" pitchFamily="2" charset="-78"/>
              </a:rPr>
              <a:t>باید مراقب باشید</a:t>
            </a:r>
            <a:endParaRPr lang="en-US" b="1" u="sng" dirty="0">
              <a:solidFill>
                <a:srgbClr val="FF0000"/>
              </a:solidFill>
              <a:cs typeface="B Nazanin" panose="00000400000000000000"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lstStyle/>
          <a:p>
            <a:pPr algn="ctr"/>
            <a:r>
              <a:rPr lang="ar-SA" dirty="0">
                <a:cs typeface="B Nazanin" panose="00000400000000000000" pitchFamily="2" charset="-78"/>
              </a:rPr>
              <a:t>تکنیک هفتم تکنیک استاندارد</a:t>
            </a:r>
            <a:r>
              <a:rPr lang="ar-SA" dirty="0">
                <a:solidFill>
                  <a:srgbClr val="FF0000"/>
                </a:solidFill>
                <a:cs typeface="B Nazanin" pitchFamily="2" charset="-78"/>
              </a:rPr>
              <a:t> دوگانه</a:t>
            </a:r>
            <a:endParaRPr lang="fa-IR" dirty="0">
              <a:cs typeface="B Nazanin" panose="00000400000000000000" pitchFamily="2" charset="-78"/>
            </a:endParaRPr>
          </a:p>
        </p:txBody>
      </p:sp>
      <p:sp>
        <p:nvSpPr>
          <p:cNvPr id="3" name="Content Placeholder 2"/>
          <p:cNvSpPr>
            <a:spLocks noGrp="1"/>
          </p:cNvSpPr>
          <p:nvPr>
            <p:ph sz="quarter" idx="1"/>
          </p:nvPr>
        </p:nvSpPr>
        <p:spPr>
          <a:xfrm>
            <a:off x="179512" y="1268760"/>
            <a:ext cx="8424936" cy="5472608"/>
          </a:xfrm>
        </p:spPr>
        <p:txBody>
          <a:bodyPr>
            <a:normAutofit fontScale="77500" lnSpcReduction="20000"/>
          </a:bodyPr>
          <a:lstStyle/>
          <a:p>
            <a:pPr algn="just">
              <a:lnSpc>
                <a:spcPct val="150000"/>
              </a:lnSpc>
            </a:pPr>
            <a:r>
              <a:rPr lang="en-US" dirty="0">
                <a:cs typeface="B Nazanin" pitchFamily="2" charset="-78"/>
              </a:rPr>
              <a:t> </a:t>
            </a:r>
            <a:r>
              <a:rPr lang="ar-SA" dirty="0">
                <a:cs typeface="B Nazanin" pitchFamily="2" charset="-78"/>
              </a:rPr>
              <a:t>تکنیک هفتم تکنیک </a:t>
            </a:r>
            <a:r>
              <a:rPr lang="ar-SA" dirty="0">
                <a:solidFill>
                  <a:srgbClr val="FF0000"/>
                </a:solidFill>
                <a:cs typeface="B Nazanin" pitchFamily="2" charset="-78"/>
              </a:rPr>
              <a:t>استاندارد دوگانه</a:t>
            </a:r>
            <a:r>
              <a:rPr lang="en-US" dirty="0">
                <a:solidFill>
                  <a:srgbClr val="FF0000"/>
                </a:solidFill>
                <a:cs typeface="B Nazanin" pitchFamily="2" charset="-78"/>
              </a:rPr>
              <a:t> </a:t>
            </a:r>
            <a:r>
              <a:rPr lang="fa-IR" dirty="0">
                <a:solidFill>
                  <a:srgbClr val="FF0000"/>
                </a:solidFill>
                <a:cs typeface="B Nazanin" pitchFamily="2" charset="-78"/>
              </a:rPr>
              <a:t>( معیار دوگانه ):</a:t>
            </a:r>
          </a:p>
          <a:p>
            <a:pPr algn="just">
              <a:lnSpc>
                <a:spcPct val="150000"/>
              </a:lnSpc>
            </a:pPr>
            <a:r>
              <a:rPr lang="ar-SA" dirty="0">
                <a:cs typeface="B Nazanin" pitchFamily="2" charset="-78"/>
              </a:rPr>
              <a:t>عموما انسانها برای خود </a:t>
            </a:r>
            <a:r>
              <a:rPr lang="fa-IR" dirty="0">
                <a:cs typeface="B Nazanin" pitchFamily="2" charset="-78"/>
              </a:rPr>
              <a:t>معیارها ، </a:t>
            </a:r>
            <a:r>
              <a:rPr lang="ar-SA" dirty="0">
                <a:solidFill>
                  <a:srgbClr val="FF0000"/>
                </a:solidFill>
                <a:cs typeface="B Nazanin" pitchFamily="2" charset="-78"/>
              </a:rPr>
              <a:t>راهکارها </a:t>
            </a:r>
            <a:r>
              <a:rPr lang="ar-SA" dirty="0">
                <a:cs typeface="B Nazanin" pitchFamily="2" charset="-78"/>
              </a:rPr>
              <a:t>و </a:t>
            </a:r>
            <a:r>
              <a:rPr lang="fa-IR" dirty="0">
                <a:cs typeface="B Nazanin" pitchFamily="2" charset="-78"/>
              </a:rPr>
              <a:t>مقاصدی </a:t>
            </a:r>
            <a:r>
              <a:rPr lang="ar-SA" dirty="0">
                <a:cs typeface="B Nazanin" pitchFamily="2" charset="-78"/>
              </a:rPr>
              <a:t> که دارند </a:t>
            </a:r>
            <a:r>
              <a:rPr lang="ar-SA" dirty="0">
                <a:solidFill>
                  <a:srgbClr val="FF0000"/>
                </a:solidFill>
                <a:cs typeface="B Nazanin" pitchFamily="2" charset="-78"/>
              </a:rPr>
              <a:t>به دیگران توصیه </a:t>
            </a:r>
            <a:r>
              <a:rPr lang="ar-SA" dirty="0">
                <a:cs typeface="B Nazanin" pitchFamily="2" charset="-78"/>
              </a:rPr>
              <a:t>نمی‌کند</a:t>
            </a:r>
            <a:endParaRPr lang="fa-IR" dirty="0">
              <a:cs typeface="B Nazanin" pitchFamily="2" charset="-78"/>
            </a:endParaRPr>
          </a:p>
          <a:p>
            <a:pPr algn="just">
              <a:lnSpc>
                <a:spcPct val="150000"/>
              </a:lnSpc>
            </a:pPr>
            <a:r>
              <a:rPr lang="ar-SA" dirty="0">
                <a:cs typeface="B Nazanin" pitchFamily="2" charset="-78"/>
              </a:rPr>
              <a:t> آدمها برای خودشون </a:t>
            </a:r>
            <a:r>
              <a:rPr lang="ar-SA" b="1" dirty="0">
                <a:solidFill>
                  <a:srgbClr val="FF0000"/>
                </a:solidFill>
                <a:cs typeface="B Nazanin" pitchFamily="2" charset="-78"/>
              </a:rPr>
              <a:t>خیلی سختگیر </a:t>
            </a:r>
            <a:r>
              <a:rPr lang="ar-SA" dirty="0">
                <a:cs typeface="B Nazanin" pitchFamily="2" charset="-78"/>
              </a:rPr>
              <a:t>هستند</a:t>
            </a:r>
            <a:endParaRPr lang="fa-IR" dirty="0">
              <a:cs typeface="B Nazanin" pitchFamily="2" charset="-78"/>
            </a:endParaRPr>
          </a:p>
          <a:p>
            <a:pPr algn="just">
              <a:lnSpc>
                <a:spcPct val="150000"/>
              </a:lnSpc>
            </a:pPr>
            <a:r>
              <a:rPr lang="ar-SA" dirty="0">
                <a:cs typeface="B Nazanin" pitchFamily="2" charset="-78"/>
              </a:rPr>
              <a:t> مثال اگر مادر باشید </a:t>
            </a:r>
            <a:r>
              <a:rPr lang="ar-SA" dirty="0">
                <a:solidFill>
                  <a:srgbClr val="FF0000"/>
                </a:solidFill>
                <a:cs typeface="B Nazanin" pitchFamily="2" charset="-78"/>
              </a:rPr>
              <a:t>خودتون </a:t>
            </a:r>
            <a:r>
              <a:rPr lang="ar-SA" b="1" dirty="0">
                <a:solidFill>
                  <a:srgbClr val="FF0000"/>
                </a:solidFill>
                <a:cs typeface="B Nazanin" pitchFamily="2" charset="-78"/>
              </a:rPr>
              <a:t>رو بیشتر سرزنش </a:t>
            </a:r>
            <a:r>
              <a:rPr lang="ar-SA" dirty="0">
                <a:cs typeface="B Nazanin" pitchFamily="2" charset="-78"/>
              </a:rPr>
              <a:t>می کنید تا </a:t>
            </a:r>
            <a:r>
              <a:rPr lang="ar-SA" b="1" dirty="0">
                <a:solidFill>
                  <a:srgbClr val="FF0000"/>
                </a:solidFill>
                <a:cs typeface="B Nazanin" pitchFamily="2" charset="-78"/>
              </a:rPr>
              <a:t>مادران دیگر را </a:t>
            </a:r>
            <a:endParaRPr lang="fa-IR" b="1" dirty="0">
              <a:solidFill>
                <a:srgbClr val="FF0000"/>
              </a:solidFill>
              <a:cs typeface="B Nazanin" pitchFamily="2" charset="-78"/>
            </a:endParaRPr>
          </a:p>
          <a:p>
            <a:pPr algn="just">
              <a:lnSpc>
                <a:spcPct val="150000"/>
              </a:lnSpc>
            </a:pPr>
            <a:r>
              <a:rPr lang="fa-IR" dirty="0">
                <a:cs typeface="B Nazanin" pitchFamily="2" charset="-78"/>
              </a:rPr>
              <a:t>مثال : </a:t>
            </a:r>
            <a:r>
              <a:rPr lang="fa-IR" dirty="0">
                <a:solidFill>
                  <a:srgbClr val="FF0000"/>
                </a:solidFill>
                <a:cs typeface="B Nazanin" pitchFamily="2" charset="-78"/>
                <a:sym typeface="Wingdings" pitchFamily="2" charset="2"/>
              </a:rPr>
              <a:t>( نوجوان پشت کنکوری با قصد خودکشی)</a:t>
            </a:r>
            <a:endParaRPr lang="fa-IR" dirty="0">
              <a:solidFill>
                <a:srgbClr val="FF0000"/>
              </a:solidFill>
              <a:cs typeface="B Nazanin" pitchFamily="2" charset="-78"/>
            </a:endParaRPr>
          </a:p>
          <a:p>
            <a:pPr algn="just">
              <a:lnSpc>
                <a:spcPct val="150000"/>
              </a:lnSpc>
            </a:pPr>
            <a:r>
              <a:rPr lang="ar-SA" dirty="0">
                <a:cs typeface="B Nazanin" pitchFamily="2" charset="-78"/>
              </a:rPr>
              <a:t>اگر خواهرت </a:t>
            </a:r>
            <a:r>
              <a:rPr lang="ar-SA" dirty="0">
                <a:solidFill>
                  <a:srgbClr val="FF0000"/>
                </a:solidFill>
                <a:cs typeface="B Nazanin" pitchFamily="2" charset="-78"/>
              </a:rPr>
              <a:t>پشت کنکور بماند </a:t>
            </a:r>
            <a:r>
              <a:rPr lang="ar-SA" b="1" dirty="0">
                <a:solidFill>
                  <a:srgbClr val="FF0000"/>
                </a:solidFill>
                <a:cs typeface="B Nazanin" pitchFamily="2" charset="-78"/>
              </a:rPr>
              <a:t>به او چه توصیه </a:t>
            </a:r>
            <a:r>
              <a:rPr lang="ar-SA" b="1" dirty="0">
                <a:cs typeface="B Nazanin" pitchFamily="2" charset="-78"/>
              </a:rPr>
              <a:t>می‌کنیم</a:t>
            </a:r>
            <a:endParaRPr lang="fa-IR" b="1" dirty="0">
              <a:cs typeface="B Nazanin" pitchFamily="2" charset="-78"/>
            </a:endParaRPr>
          </a:p>
          <a:p>
            <a:pPr algn="just">
              <a:lnSpc>
                <a:spcPct val="150000"/>
              </a:lnSpc>
            </a:pPr>
            <a:r>
              <a:rPr lang="ar-SA" dirty="0">
                <a:cs typeface="B Nazanin" pitchFamily="2" charset="-78"/>
              </a:rPr>
              <a:t> توصیه می کنید </a:t>
            </a:r>
            <a:r>
              <a:rPr lang="ar-SA" b="1" dirty="0">
                <a:solidFill>
                  <a:srgbClr val="FF0000"/>
                </a:solidFill>
                <a:cs typeface="B Nazanin" pitchFamily="2" charset="-78"/>
              </a:rPr>
              <a:t>خودش را بکشد</a:t>
            </a:r>
            <a:r>
              <a:rPr lang="fa-IR" dirty="0">
                <a:solidFill>
                  <a:srgbClr val="FF0000"/>
                </a:solidFill>
                <a:cs typeface="B Nazanin" pitchFamily="2" charset="-78"/>
              </a:rPr>
              <a:t>؟ </a:t>
            </a:r>
          </a:p>
          <a:p>
            <a:pPr algn="just">
              <a:lnSpc>
                <a:spcPct val="150000"/>
              </a:lnSpc>
            </a:pPr>
            <a:r>
              <a:rPr lang="ar-SA" dirty="0">
                <a:solidFill>
                  <a:srgbClr val="FF0000"/>
                </a:solidFill>
                <a:cs typeface="B Nazanin" pitchFamily="2" charset="-78"/>
              </a:rPr>
              <a:t> </a:t>
            </a:r>
            <a:r>
              <a:rPr lang="ar-SA" dirty="0">
                <a:cs typeface="B Nazanin" pitchFamily="2" charset="-78"/>
              </a:rPr>
              <a:t>نوجوان </a:t>
            </a:r>
            <a:r>
              <a:rPr lang="fa-IR" dirty="0">
                <a:cs typeface="B Nazanin" pitchFamily="2" charset="-78"/>
              </a:rPr>
              <a:t>:  </a:t>
            </a:r>
            <a:r>
              <a:rPr lang="ar-SA" dirty="0">
                <a:cs typeface="B Nazanin" pitchFamily="2" charset="-78"/>
              </a:rPr>
              <a:t>نه من به </a:t>
            </a:r>
            <a:r>
              <a:rPr lang="ar-SA" dirty="0">
                <a:solidFill>
                  <a:srgbClr val="FF0000"/>
                </a:solidFill>
                <a:cs typeface="B Nazanin" pitchFamily="2" charset="-78"/>
              </a:rPr>
              <a:t>خواهرم پیشنهاد نمی دهم </a:t>
            </a:r>
            <a:r>
              <a:rPr lang="ar-SA" dirty="0">
                <a:cs typeface="B Nazanin" pitchFamily="2" charset="-78"/>
              </a:rPr>
              <a:t>شاید </a:t>
            </a:r>
            <a:r>
              <a:rPr lang="fa-IR" dirty="0">
                <a:cs typeface="B Nazanin" pitchFamily="2" charset="-78"/>
              </a:rPr>
              <a:t>او بخواهد مجددکنکوربدهد</a:t>
            </a:r>
          </a:p>
          <a:p>
            <a:pPr algn="just">
              <a:lnSpc>
                <a:spcPct val="150000"/>
              </a:lnSpc>
            </a:pPr>
            <a:r>
              <a:rPr lang="fa-IR" dirty="0">
                <a:cs typeface="B Nazanin" pitchFamily="2" charset="-78"/>
              </a:rPr>
              <a:t>مشاور:  </a:t>
            </a:r>
            <a:r>
              <a:rPr lang="ar-SA" b="1" dirty="0">
                <a:cs typeface="B Nazanin" pitchFamily="2" charset="-78"/>
              </a:rPr>
              <a:t>پس چرا </a:t>
            </a:r>
            <a:r>
              <a:rPr lang="ar-SA" dirty="0">
                <a:cs typeface="B Nazanin" pitchFamily="2" charset="-78"/>
              </a:rPr>
              <a:t>این راه حل </a:t>
            </a:r>
            <a:r>
              <a:rPr lang="ar-SA" dirty="0">
                <a:solidFill>
                  <a:srgbClr val="FF0000"/>
                </a:solidFill>
                <a:cs typeface="B Nazanin" pitchFamily="2" charset="-78"/>
              </a:rPr>
              <a:t>را </a:t>
            </a:r>
            <a:r>
              <a:rPr lang="ar-SA" b="1" dirty="0">
                <a:solidFill>
                  <a:srgbClr val="FF0000"/>
                </a:solidFill>
                <a:cs typeface="B Nazanin" pitchFamily="2" charset="-78"/>
              </a:rPr>
              <a:t>به خود توصیه </a:t>
            </a:r>
            <a:r>
              <a:rPr lang="ar-SA" dirty="0">
                <a:cs typeface="B Nazanin" pitchFamily="2" charset="-78"/>
              </a:rPr>
              <a:t>نمی</a:t>
            </a:r>
            <a:r>
              <a:rPr lang="fa-IR" dirty="0">
                <a:cs typeface="B Nazanin" pitchFamily="2" charset="-78"/>
              </a:rPr>
              <a:t> </a:t>
            </a:r>
            <a:r>
              <a:rPr lang="ar-SA" dirty="0">
                <a:cs typeface="B Nazanin" pitchFamily="2" charset="-78"/>
              </a:rPr>
              <a:t>کنید </a:t>
            </a:r>
            <a:endParaRPr lang="fa-IR" dirty="0">
              <a:cs typeface="B Nazanin" pitchFamily="2" charset="-78"/>
            </a:endParaRPr>
          </a:p>
          <a:p>
            <a:pPr algn="just">
              <a:lnSpc>
                <a:spcPct val="150000"/>
              </a:lnSpc>
            </a:pPr>
            <a:r>
              <a:rPr lang="ar-SA" dirty="0">
                <a:cs typeface="B Nazanin" pitchFamily="2" charset="-78"/>
              </a:rPr>
              <a:t>چرا به خود می گوی</a:t>
            </a:r>
            <a:r>
              <a:rPr lang="fa-IR" dirty="0">
                <a:cs typeface="B Nazanin" pitchFamily="2" charset="-78"/>
              </a:rPr>
              <a:t>ی</a:t>
            </a:r>
            <a:r>
              <a:rPr lang="ar-SA" dirty="0">
                <a:cs typeface="B Nazanin" pitchFamily="2" charset="-78"/>
              </a:rPr>
              <a:t>د </a:t>
            </a:r>
            <a:r>
              <a:rPr lang="ar-SA" b="1" dirty="0">
                <a:solidFill>
                  <a:srgbClr val="FF0000"/>
                </a:solidFill>
                <a:cs typeface="B Nazanin" pitchFamily="2" charset="-78"/>
              </a:rPr>
              <a:t>من راه‌حل دیگری </a:t>
            </a:r>
            <a:r>
              <a:rPr lang="ar-SA" dirty="0">
                <a:solidFill>
                  <a:srgbClr val="FF0000"/>
                </a:solidFill>
                <a:cs typeface="B Nazanin" pitchFamily="2" charset="-78"/>
              </a:rPr>
              <a:t>ندارم</a:t>
            </a:r>
            <a:endParaRPr lang="fa-IR" dirty="0">
              <a:solidFill>
                <a:srgbClr val="FF0000"/>
              </a:solidFill>
              <a:cs typeface="B Nazanin" pitchFamily="2" charset="-78"/>
            </a:endParaRPr>
          </a:p>
          <a:p>
            <a:pPr algn="just">
              <a:lnSpc>
                <a:spcPct val="150000"/>
              </a:lnSpc>
            </a:pPr>
            <a:r>
              <a:rPr lang="ar-SA" dirty="0">
                <a:solidFill>
                  <a:srgbClr val="FF0000"/>
                </a:solidFill>
                <a:cs typeface="B Nazanin" pitchFamily="2" charset="-78"/>
              </a:rPr>
              <a:t> </a:t>
            </a:r>
            <a:r>
              <a:rPr lang="fa-IR" dirty="0">
                <a:cs typeface="B Nazanin" pitchFamily="2" charset="-78"/>
              </a:rPr>
              <a:t>چرا </a:t>
            </a:r>
            <a:r>
              <a:rPr lang="ar-SA" dirty="0">
                <a:cs typeface="B Nazanin" pitchFamily="2" charset="-78"/>
              </a:rPr>
              <a:t> این راه را </a:t>
            </a:r>
            <a:r>
              <a:rPr lang="ar-SA" b="1" dirty="0">
                <a:cs typeface="B Nazanin" pitchFamily="2" charset="-78"/>
              </a:rPr>
              <a:t>برای </a:t>
            </a:r>
            <a:r>
              <a:rPr lang="ar-SA" b="1" dirty="0">
                <a:solidFill>
                  <a:srgbClr val="FF0000"/>
                </a:solidFill>
                <a:cs typeface="B Nazanin" pitchFamily="2" charset="-78"/>
              </a:rPr>
              <a:t>بقیه توصیه نمی</a:t>
            </a:r>
            <a:r>
              <a:rPr lang="fa-IR" b="1" dirty="0">
                <a:solidFill>
                  <a:srgbClr val="FF0000"/>
                </a:solidFill>
                <a:cs typeface="B Nazanin" pitchFamily="2" charset="-78"/>
              </a:rPr>
              <a:t> </a:t>
            </a:r>
            <a:r>
              <a:rPr lang="ar-SA" b="1" dirty="0">
                <a:solidFill>
                  <a:srgbClr val="FF0000"/>
                </a:solidFill>
                <a:cs typeface="B Nazanin" pitchFamily="2" charset="-78"/>
              </a:rPr>
              <a:t>کن</a:t>
            </a:r>
            <a:r>
              <a:rPr lang="fa-IR" b="1" dirty="0">
                <a:solidFill>
                  <a:srgbClr val="FF0000"/>
                </a:solidFill>
                <a:cs typeface="B Nazanin" pitchFamily="2" charset="-78"/>
              </a:rPr>
              <a:t>ید</a:t>
            </a:r>
          </a:p>
          <a:p>
            <a:pPr algn="just">
              <a:lnSpc>
                <a:spcPct val="150000"/>
              </a:lnSpc>
            </a:pPr>
            <a:r>
              <a:rPr lang="ar-SA" dirty="0">
                <a:solidFill>
                  <a:srgbClr val="FF0000"/>
                </a:solidFill>
                <a:cs typeface="B Nazanin" pitchFamily="2" charset="-78"/>
              </a:rPr>
              <a:t> </a:t>
            </a:r>
            <a:r>
              <a:rPr lang="ar-SA" dirty="0">
                <a:cs typeface="B Nazanin" pitchFamily="2" charset="-78"/>
              </a:rPr>
              <a:t>چرا خودکشی را برای دیگران </a:t>
            </a:r>
            <a:r>
              <a:rPr lang="ar-SA" b="1" dirty="0">
                <a:solidFill>
                  <a:srgbClr val="FF0000"/>
                </a:solidFill>
                <a:cs typeface="B Nazanin" pitchFamily="2" charset="-78"/>
              </a:rPr>
              <a:t>توصیه نمی</a:t>
            </a:r>
            <a:r>
              <a:rPr lang="fa-IR" b="1" dirty="0">
                <a:solidFill>
                  <a:srgbClr val="FF0000"/>
                </a:solidFill>
                <a:cs typeface="B Nazanin" pitchFamily="2" charset="-78"/>
              </a:rPr>
              <a:t> </a:t>
            </a:r>
            <a:r>
              <a:rPr lang="ar-SA" b="1" dirty="0">
                <a:solidFill>
                  <a:srgbClr val="FF0000"/>
                </a:solidFill>
                <a:cs typeface="B Nazanin" pitchFamily="2" charset="-78"/>
              </a:rPr>
              <a:t>کنید</a:t>
            </a:r>
            <a:endParaRPr lang="en-US" b="1" dirty="0">
              <a:solidFill>
                <a:srgbClr val="FF0000"/>
              </a:solidFill>
              <a:cs typeface="B Nazanin" pitchFamily="2" charset="-78"/>
            </a:endParaRPr>
          </a:p>
          <a:p>
            <a:pPr algn="just">
              <a:lnSpc>
                <a:spcPct val="150000"/>
              </a:lnSpc>
            </a:pPr>
            <a:endParaRPr lang="fa-IR" dirty="0">
              <a:cs typeface="B Nazanin" pitchFamily="2" charset="-7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تکنیک هفتم تکنیک استاندارد</a:t>
            </a:r>
            <a:r>
              <a:rPr lang="ar-SA" dirty="0">
                <a:solidFill>
                  <a:srgbClr val="FF0000"/>
                </a:solidFill>
                <a:cs typeface="B Nazanin" pitchFamily="2" charset="-78"/>
              </a:rPr>
              <a:t> دوگانه</a:t>
            </a:r>
            <a:endParaRPr lang="fa-IR" dirty="0"/>
          </a:p>
        </p:txBody>
      </p:sp>
      <p:sp>
        <p:nvSpPr>
          <p:cNvPr id="3" name="Content Placeholder 2"/>
          <p:cNvSpPr>
            <a:spLocks noGrp="1"/>
          </p:cNvSpPr>
          <p:nvPr>
            <p:ph sz="quarter" idx="1"/>
          </p:nvPr>
        </p:nvSpPr>
        <p:spPr/>
        <p:txBody>
          <a:bodyPr>
            <a:normAutofit/>
          </a:bodyPr>
          <a:lstStyle/>
          <a:p>
            <a:pPr algn="just">
              <a:lnSpc>
                <a:spcPct val="150000"/>
              </a:lnSpc>
            </a:pPr>
            <a:r>
              <a:rPr lang="ar-SA" dirty="0">
                <a:cs typeface="B Nazanin" pitchFamily="2" charset="-78"/>
              </a:rPr>
              <a:t>اگر مراجع گفت بله </a:t>
            </a:r>
            <a:r>
              <a:rPr lang="ar-SA" dirty="0">
                <a:solidFill>
                  <a:srgbClr val="FF0000"/>
                </a:solidFill>
                <a:cs typeface="B Nazanin" pitchFamily="2" charset="-78"/>
              </a:rPr>
              <a:t>به خواهرم توصیه می‌کنم </a:t>
            </a:r>
            <a:r>
              <a:rPr lang="ar-SA" dirty="0">
                <a:cs typeface="B Nazanin" pitchFamily="2" charset="-78"/>
              </a:rPr>
              <a:t>و می‌گویم آدمی که تو کنکور قبول نشه باید خودش رو بکشه</a:t>
            </a:r>
            <a:endParaRPr lang="fa-IR" dirty="0">
              <a:cs typeface="B Nazanin" pitchFamily="2" charset="-78"/>
            </a:endParaRPr>
          </a:p>
          <a:p>
            <a:pPr algn="just">
              <a:lnSpc>
                <a:spcPct val="150000"/>
              </a:lnSpc>
            </a:pPr>
            <a:r>
              <a:rPr lang="ar-SA" dirty="0">
                <a:cs typeface="B Nazanin" pitchFamily="2" charset="-78"/>
              </a:rPr>
              <a:t> اگر این </a:t>
            </a:r>
            <a:r>
              <a:rPr lang="ar-SA" dirty="0">
                <a:solidFill>
                  <a:srgbClr val="FF0000"/>
                </a:solidFill>
                <a:cs typeface="B Nazanin" pitchFamily="2" charset="-78"/>
              </a:rPr>
              <a:t>مطلب را به شما گفت</a:t>
            </a:r>
            <a:r>
              <a:rPr lang="fa-IR" dirty="0">
                <a:solidFill>
                  <a:srgbClr val="FF0000"/>
                </a:solidFill>
                <a:cs typeface="B Nazanin" pitchFamily="2" charset="-78"/>
              </a:rPr>
              <a:t> :</a:t>
            </a:r>
          </a:p>
          <a:p>
            <a:pPr algn="just">
              <a:lnSpc>
                <a:spcPct val="150000"/>
              </a:lnSpc>
            </a:pPr>
            <a:r>
              <a:rPr lang="ar-SA" dirty="0">
                <a:solidFill>
                  <a:srgbClr val="FF0000"/>
                </a:solidFill>
                <a:cs typeface="B Nazanin" pitchFamily="2" charset="-78"/>
              </a:rPr>
              <a:t> </a:t>
            </a:r>
            <a:r>
              <a:rPr lang="ar-SA" dirty="0">
                <a:cs typeface="B Nazanin" pitchFamily="2" charset="-78"/>
              </a:rPr>
              <a:t>شاید شما </a:t>
            </a:r>
            <a:r>
              <a:rPr lang="ar-SA" u="sng" dirty="0">
                <a:cs typeface="B Nazanin" pitchFamily="2" charset="-78"/>
              </a:rPr>
              <a:t>درست ا</a:t>
            </a:r>
            <a:r>
              <a:rPr lang="ar-SA" u="sng" dirty="0">
                <a:solidFill>
                  <a:srgbClr val="FF0000"/>
                </a:solidFill>
                <a:cs typeface="B Nazanin" pitchFamily="2" charset="-78"/>
              </a:rPr>
              <a:t>رزیابی</a:t>
            </a:r>
            <a:r>
              <a:rPr lang="ar-SA" u="sng" dirty="0">
                <a:cs typeface="B Nazanin" pitchFamily="2" charset="-78"/>
              </a:rPr>
              <a:t> </a:t>
            </a:r>
            <a:r>
              <a:rPr lang="ar-SA" dirty="0">
                <a:cs typeface="B Nazanin" pitchFamily="2" charset="-78"/>
              </a:rPr>
              <a:t>نکردید</a:t>
            </a:r>
            <a:r>
              <a:rPr lang="fa-IR" dirty="0">
                <a:cs typeface="B Nazanin" pitchFamily="2" charset="-78"/>
              </a:rPr>
              <a:t> واین سوال روپرسیدید</a:t>
            </a:r>
          </a:p>
          <a:p>
            <a:pPr algn="just">
              <a:lnSpc>
                <a:spcPct val="150000"/>
              </a:lnSpc>
            </a:pPr>
            <a:r>
              <a:rPr lang="ar-SA" u="sng" dirty="0">
                <a:cs typeface="B Nazanin" pitchFamily="2" charset="-78"/>
              </a:rPr>
              <a:t>اینجا </a:t>
            </a:r>
            <a:r>
              <a:rPr lang="ar-SA" dirty="0">
                <a:solidFill>
                  <a:srgbClr val="FF0000"/>
                </a:solidFill>
                <a:cs typeface="B Nazanin" pitchFamily="2" charset="-78"/>
              </a:rPr>
              <a:t>جهت مصاحبه را </a:t>
            </a:r>
            <a:r>
              <a:rPr lang="fa-IR" dirty="0">
                <a:solidFill>
                  <a:srgbClr val="FF0000"/>
                </a:solidFill>
                <a:cs typeface="B Nazanin" pitchFamily="2" charset="-78"/>
              </a:rPr>
              <a:t>سریع </a:t>
            </a:r>
            <a:r>
              <a:rPr lang="ar-SA" dirty="0">
                <a:cs typeface="B Nazanin" pitchFamily="2" charset="-78"/>
              </a:rPr>
              <a:t>عو</a:t>
            </a:r>
            <a:r>
              <a:rPr lang="fa-IR" dirty="0">
                <a:cs typeface="B Nazanin" pitchFamily="2" charset="-78"/>
              </a:rPr>
              <a:t> </a:t>
            </a:r>
            <a:r>
              <a:rPr lang="ar-SA" dirty="0">
                <a:cs typeface="B Nazanin" pitchFamily="2" charset="-78"/>
              </a:rPr>
              <a:t>ض کنید از او بپرسید این </a:t>
            </a:r>
            <a:r>
              <a:rPr lang="ar-SA" dirty="0">
                <a:solidFill>
                  <a:srgbClr val="FF0000"/>
                </a:solidFill>
                <a:cs typeface="B Nazanin" pitchFamily="2" charset="-78"/>
              </a:rPr>
              <a:t>رفتار خود آسیب رسان چه کمکی </a:t>
            </a:r>
            <a:r>
              <a:rPr lang="ar-SA" dirty="0">
                <a:cs typeface="B Nazanin" pitchFamily="2" charset="-78"/>
              </a:rPr>
              <a:t>به شما می کند   و سریع تکنیک را عوض کنید </a:t>
            </a:r>
            <a:endParaRPr lang="fa-IR" dirty="0">
              <a:cs typeface="B Nazanin" pitchFamily="2" charset="-78"/>
            </a:endParaRPr>
          </a:p>
          <a:p>
            <a:pPr algn="just">
              <a:lnSpc>
                <a:spcPct val="150000"/>
              </a:lnSpc>
            </a:pPr>
            <a:r>
              <a:rPr lang="ar-SA" dirty="0">
                <a:cs typeface="B Nazanin" pitchFamily="2" charset="-78"/>
              </a:rPr>
              <a:t>پس از آدم ها </a:t>
            </a:r>
            <a:r>
              <a:rPr lang="ar-SA" dirty="0">
                <a:solidFill>
                  <a:srgbClr val="FF0000"/>
                </a:solidFill>
                <a:cs typeface="B Nazanin" pitchFamily="2" charset="-78"/>
              </a:rPr>
              <a:t>عموماً راهکارهایی که انجام می‌دهند به دیگران </a:t>
            </a:r>
            <a:r>
              <a:rPr lang="ar-SA" dirty="0">
                <a:cs typeface="B Nazanin" pitchFamily="2" charset="-78"/>
              </a:rPr>
              <a:t>توصیه نمی‌کند</a:t>
            </a:r>
            <a:endParaRPr lang="fa-IR" dirty="0">
              <a:cs typeface="B Nazanin" pitchFamily="2" charset="-7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67600" cy="652934"/>
          </a:xfrm>
        </p:spPr>
        <p:txBody>
          <a:bodyPr/>
          <a:lstStyle/>
          <a:p>
            <a:pPr algn="ctr"/>
            <a:r>
              <a:rPr lang="ar-SA" dirty="0">
                <a:cs typeface="B Nazanin" panose="00000400000000000000" pitchFamily="2" charset="-78"/>
              </a:rPr>
              <a:t>تکنیک هفتم تکنیک استاندارد</a:t>
            </a:r>
            <a:r>
              <a:rPr lang="ar-SA" dirty="0">
                <a:solidFill>
                  <a:srgbClr val="FF0000"/>
                </a:solidFill>
                <a:cs typeface="B Nazanin" pitchFamily="2" charset="-78"/>
              </a:rPr>
              <a:t> دوگانه</a:t>
            </a:r>
            <a:endParaRPr lang="fa-IR" dirty="0">
              <a:cs typeface="B Nazanin" panose="00000400000000000000" pitchFamily="2" charset="-78"/>
            </a:endParaRPr>
          </a:p>
        </p:txBody>
      </p:sp>
      <p:sp>
        <p:nvSpPr>
          <p:cNvPr id="3" name="Content Placeholder 2"/>
          <p:cNvSpPr>
            <a:spLocks noGrp="1"/>
          </p:cNvSpPr>
          <p:nvPr>
            <p:ph sz="quarter" idx="1"/>
          </p:nvPr>
        </p:nvSpPr>
        <p:spPr>
          <a:xfrm>
            <a:off x="467544" y="980728"/>
            <a:ext cx="8147248" cy="5616624"/>
          </a:xfrm>
        </p:spPr>
        <p:txBody>
          <a:bodyPr>
            <a:normAutofit fontScale="77500" lnSpcReduction="20000"/>
          </a:bodyPr>
          <a:lstStyle/>
          <a:p>
            <a:pPr algn="just">
              <a:lnSpc>
                <a:spcPct val="150000"/>
              </a:lnSpc>
            </a:pPr>
            <a:r>
              <a:rPr lang="fa-IR" dirty="0">
                <a:cs typeface="B Nazanin" pitchFamily="2" charset="-78"/>
              </a:rPr>
              <a:t>مشاور: </a:t>
            </a:r>
            <a:r>
              <a:rPr lang="ar-SA" dirty="0">
                <a:cs typeface="B Nazanin" pitchFamily="2" charset="-78"/>
              </a:rPr>
              <a:t> اگر دوستت امیر بگه والدینم دارند </a:t>
            </a:r>
            <a:r>
              <a:rPr lang="ar-SA" b="1" u="sng" dirty="0">
                <a:cs typeface="B Nazanin" pitchFamily="2" charset="-78"/>
              </a:rPr>
              <a:t>طلاق می گیرند و هیچ کدام من </a:t>
            </a:r>
            <a:r>
              <a:rPr lang="fa-IR" b="1" u="sng" dirty="0">
                <a:cs typeface="B Nazanin" pitchFamily="2" charset="-78"/>
              </a:rPr>
              <a:t>وخواهرم </a:t>
            </a:r>
            <a:r>
              <a:rPr lang="ar-SA" dirty="0">
                <a:cs typeface="B Nazanin" pitchFamily="2" charset="-78"/>
              </a:rPr>
              <a:t>را نگه نمی دارند</a:t>
            </a:r>
            <a:r>
              <a:rPr lang="fa-IR" dirty="0">
                <a:cs typeface="B Nazanin" pitchFamily="2" charset="-78"/>
              </a:rPr>
              <a:t> و می گویند </a:t>
            </a:r>
            <a:r>
              <a:rPr lang="ar-SA" dirty="0">
                <a:cs typeface="B Nazanin" pitchFamily="2" charset="-78"/>
              </a:rPr>
              <a:t> باید بروید پیش مادر بزرگ و پدربزرگ زندگی کنی</a:t>
            </a:r>
            <a:r>
              <a:rPr lang="fa-IR" dirty="0">
                <a:cs typeface="B Nazanin" pitchFamily="2" charset="-78"/>
              </a:rPr>
              <a:t>د</a:t>
            </a:r>
            <a:r>
              <a:rPr lang="ar-SA" dirty="0">
                <a:cs typeface="B Nazanin" pitchFamily="2" charset="-78"/>
              </a:rPr>
              <a:t> </a:t>
            </a:r>
            <a:r>
              <a:rPr lang="ar-SA" dirty="0">
                <a:solidFill>
                  <a:srgbClr val="FF0000"/>
                </a:solidFill>
                <a:cs typeface="B Nazanin" pitchFamily="2" charset="-78"/>
              </a:rPr>
              <a:t>تو</a:t>
            </a:r>
            <a:r>
              <a:rPr lang="fa-IR" dirty="0">
                <a:solidFill>
                  <a:srgbClr val="FF0000"/>
                </a:solidFill>
                <a:cs typeface="B Nazanin" pitchFamily="2" charset="-78"/>
              </a:rPr>
              <a:t> </a:t>
            </a:r>
            <a:r>
              <a:rPr lang="ar-SA" dirty="0">
                <a:solidFill>
                  <a:srgbClr val="FF0000"/>
                </a:solidFill>
                <a:cs typeface="B Nazanin" pitchFamily="2" charset="-78"/>
              </a:rPr>
              <a:t>به امیر چه توصیه ای می کنی</a:t>
            </a:r>
            <a:r>
              <a:rPr lang="fa-IR" dirty="0">
                <a:solidFill>
                  <a:srgbClr val="FF0000"/>
                </a:solidFill>
                <a:cs typeface="B Nazanin" pitchFamily="2" charset="-78"/>
              </a:rPr>
              <a:t>؟</a:t>
            </a:r>
          </a:p>
          <a:p>
            <a:pPr algn="just">
              <a:lnSpc>
                <a:spcPct val="150000"/>
              </a:lnSpc>
            </a:pPr>
            <a:r>
              <a:rPr lang="ar-SA" dirty="0">
                <a:solidFill>
                  <a:srgbClr val="FF0000"/>
                </a:solidFill>
                <a:cs typeface="B Nazanin" pitchFamily="2" charset="-78"/>
              </a:rPr>
              <a:t> </a:t>
            </a:r>
            <a:r>
              <a:rPr lang="ar-SA" dirty="0">
                <a:cs typeface="B Nazanin" pitchFamily="2" charset="-78"/>
              </a:rPr>
              <a:t>آیا به او توصیه می</a:t>
            </a:r>
            <a:r>
              <a:rPr lang="fa-IR" dirty="0">
                <a:cs typeface="B Nazanin" pitchFamily="2" charset="-78"/>
              </a:rPr>
              <a:t> </a:t>
            </a:r>
            <a:r>
              <a:rPr lang="ar-SA" dirty="0">
                <a:cs typeface="B Nazanin" pitchFamily="2" charset="-78"/>
              </a:rPr>
              <a:t>کنید</a:t>
            </a:r>
            <a:r>
              <a:rPr lang="fa-IR" dirty="0">
                <a:cs typeface="B Nazanin" pitchFamily="2" charset="-78"/>
              </a:rPr>
              <a:t>:</a:t>
            </a:r>
          </a:p>
          <a:p>
            <a:pPr algn="just">
              <a:lnSpc>
                <a:spcPct val="150000"/>
              </a:lnSpc>
            </a:pPr>
            <a:r>
              <a:rPr lang="ar-SA" dirty="0">
                <a:cs typeface="B Nazanin" pitchFamily="2" charset="-78"/>
              </a:rPr>
              <a:t> </a:t>
            </a:r>
            <a:r>
              <a:rPr lang="fa-IR" dirty="0">
                <a:solidFill>
                  <a:srgbClr val="FF0000"/>
                </a:solidFill>
                <a:cs typeface="B Nazanin" pitchFamily="2" charset="-78"/>
              </a:rPr>
              <a:t>خودکشی کند</a:t>
            </a:r>
          </a:p>
          <a:p>
            <a:pPr algn="just">
              <a:lnSpc>
                <a:spcPct val="150000"/>
              </a:lnSpc>
            </a:pPr>
            <a:r>
              <a:rPr lang="fa-IR" dirty="0">
                <a:solidFill>
                  <a:srgbClr val="FF0000"/>
                </a:solidFill>
                <a:cs typeface="B Nazanin" pitchFamily="2" charset="-78"/>
              </a:rPr>
              <a:t> یا </a:t>
            </a:r>
            <a:r>
              <a:rPr lang="ar-SA" dirty="0">
                <a:solidFill>
                  <a:srgbClr val="FF0000"/>
                </a:solidFill>
                <a:cs typeface="B Nazanin" pitchFamily="2" charset="-78"/>
              </a:rPr>
              <a:t>ترک تحصیل </a:t>
            </a:r>
            <a:endParaRPr lang="fa-IR" dirty="0">
              <a:solidFill>
                <a:srgbClr val="FF0000"/>
              </a:solidFill>
              <a:cs typeface="B Nazanin" pitchFamily="2" charset="-78"/>
            </a:endParaRPr>
          </a:p>
          <a:p>
            <a:pPr algn="just">
              <a:lnSpc>
                <a:spcPct val="150000"/>
              </a:lnSpc>
            </a:pPr>
            <a:r>
              <a:rPr lang="fa-IR" dirty="0">
                <a:solidFill>
                  <a:srgbClr val="FF0000"/>
                </a:solidFill>
                <a:cs typeface="B Nazanin" pitchFamily="2" charset="-78"/>
              </a:rPr>
              <a:t>یا فرار کند </a:t>
            </a:r>
          </a:p>
          <a:p>
            <a:pPr algn="just">
              <a:lnSpc>
                <a:spcPct val="150000"/>
              </a:lnSpc>
            </a:pPr>
            <a:r>
              <a:rPr lang="fa-IR" dirty="0">
                <a:solidFill>
                  <a:srgbClr val="FF0000"/>
                </a:solidFill>
                <a:cs typeface="B Nazanin" pitchFamily="2" charset="-78"/>
              </a:rPr>
              <a:t>یا مواد مصرف کند</a:t>
            </a:r>
          </a:p>
          <a:p>
            <a:pPr algn="just">
              <a:lnSpc>
                <a:spcPct val="150000"/>
              </a:lnSpc>
            </a:pPr>
            <a:r>
              <a:rPr lang="fa-IR" dirty="0">
                <a:solidFill>
                  <a:srgbClr val="FF0000"/>
                </a:solidFill>
                <a:cs typeface="B Nazanin" pitchFamily="2" charset="-78"/>
              </a:rPr>
              <a:t> </a:t>
            </a:r>
            <a:r>
              <a:rPr lang="ar-SA" dirty="0">
                <a:cs typeface="B Nazanin" pitchFamily="2" charset="-78"/>
              </a:rPr>
              <a:t>موقعیتی که </a:t>
            </a:r>
            <a:r>
              <a:rPr lang="ar-SA" b="1" u="sng" dirty="0">
                <a:solidFill>
                  <a:srgbClr val="FF0000"/>
                </a:solidFill>
                <a:cs typeface="B Nazanin" pitchFamily="2" charset="-78"/>
              </a:rPr>
              <a:t>نزدیک </a:t>
            </a:r>
            <a:r>
              <a:rPr lang="fa-IR" b="1" u="sng" dirty="0">
                <a:solidFill>
                  <a:srgbClr val="FF0000"/>
                </a:solidFill>
                <a:cs typeface="B Nazanin" pitchFamily="2" charset="-78"/>
              </a:rPr>
              <a:t>به </a:t>
            </a:r>
            <a:r>
              <a:rPr lang="ar-SA" b="1" u="sng" dirty="0">
                <a:solidFill>
                  <a:srgbClr val="FF0000"/>
                </a:solidFill>
                <a:cs typeface="B Nazanin" pitchFamily="2" charset="-78"/>
              </a:rPr>
              <a:t>موقعیت مراجع </a:t>
            </a:r>
            <a:r>
              <a:rPr lang="fa-IR" b="1" u="sng" dirty="0">
                <a:solidFill>
                  <a:srgbClr val="FF0000"/>
                </a:solidFill>
                <a:cs typeface="B Nazanin" pitchFamily="2" charset="-78"/>
              </a:rPr>
              <a:t>است </a:t>
            </a:r>
            <a:r>
              <a:rPr lang="ar-SA" b="1" u="sng" dirty="0">
                <a:solidFill>
                  <a:srgbClr val="FF0000"/>
                </a:solidFill>
                <a:cs typeface="B Nazanin" pitchFamily="2" charset="-78"/>
              </a:rPr>
              <a:t>را مثال بزنی</a:t>
            </a:r>
            <a:r>
              <a:rPr lang="fa-IR" b="1" u="sng" dirty="0">
                <a:solidFill>
                  <a:srgbClr val="FF0000"/>
                </a:solidFill>
                <a:cs typeface="B Nazanin" pitchFamily="2" charset="-78"/>
              </a:rPr>
              <a:t>د</a:t>
            </a:r>
            <a:r>
              <a:rPr lang="fa-IR" dirty="0">
                <a:cs typeface="B Nazanin" pitchFamily="2" charset="-78"/>
              </a:rPr>
              <a:t> </a:t>
            </a:r>
          </a:p>
          <a:p>
            <a:pPr algn="just">
              <a:lnSpc>
                <a:spcPct val="150000"/>
              </a:lnSpc>
            </a:pPr>
            <a:r>
              <a:rPr lang="ar-SA" dirty="0">
                <a:cs typeface="B Nazanin" pitchFamily="2" charset="-78"/>
              </a:rPr>
              <a:t> و عموماً وقتی مراجع برای دیگران </a:t>
            </a:r>
            <a:r>
              <a:rPr lang="ar-SA" b="1" u="sng" dirty="0">
                <a:cs typeface="B Nazanin" pitchFamily="2" charset="-78"/>
              </a:rPr>
              <a:t>نسخه می‌پیچد نسخه ای که برای دیگران می پیچد با </a:t>
            </a:r>
            <a:r>
              <a:rPr lang="ar-SA" dirty="0">
                <a:cs typeface="B Nazanin" pitchFamily="2" charset="-78"/>
              </a:rPr>
              <a:t>نسخه ای که برای خودش می پیچد بسیار متفاوت است</a:t>
            </a:r>
            <a:endParaRPr lang="fa-IR" dirty="0">
              <a:cs typeface="B Nazanin" pitchFamily="2" charset="-78"/>
            </a:endParaRPr>
          </a:p>
          <a:p>
            <a:pPr algn="just">
              <a:lnSpc>
                <a:spcPct val="150000"/>
              </a:lnSpc>
            </a:pPr>
            <a:r>
              <a:rPr lang="ar-SA" dirty="0">
                <a:cs typeface="B Nazanin" pitchFamily="2" charset="-78"/>
              </a:rPr>
              <a:t> به این تکنیک </a:t>
            </a:r>
            <a:r>
              <a:rPr lang="ar-SA" b="1" u="sng" dirty="0">
                <a:cs typeface="B Nazanin" pitchFamily="2" charset="-78"/>
              </a:rPr>
              <a:t>استاندارد دوگانه </a:t>
            </a:r>
            <a:r>
              <a:rPr lang="ar-SA" dirty="0">
                <a:cs typeface="B Nazanin" pitchFamily="2" charset="-78"/>
              </a:rPr>
              <a:t>می‌گویند به او می‌گویم</a:t>
            </a:r>
            <a:endParaRPr lang="fa-IR" dirty="0">
              <a:cs typeface="B Nazanin" pitchFamily="2" charset="-78"/>
            </a:endParaRPr>
          </a:p>
          <a:p>
            <a:pPr algn="just">
              <a:lnSpc>
                <a:spcPct val="150000"/>
              </a:lnSpc>
            </a:pPr>
            <a:r>
              <a:rPr lang="fa-IR" b="1" u="sng" dirty="0">
                <a:solidFill>
                  <a:srgbClr val="FF0000"/>
                </a:solidFill>
                <a:cs typeface="B Nazanin" pitchFamily="2" charset="-78"/>
              </a:rPr>
              <a:t>    مشاور : </a:t>
            </a:r>
            <a:r>
              <a:rPr lang="ar-SA" dirty="0">
                <a:cs typeface="B Nazanin" pitchFamily="2" charset="-78"/>
              </a:rPr>
              <a:t>چرا برای خودت این نسخه را می پیچید برای دیگران نسخه های دیگر</a:t>
            </a:r>
            <a:endParaRPr lang="en-US" dirty="0">
              <a:cs typeface="B Nazanin" pitchFamily="2" charset="-78"/>
            </a:endParaRPr>
          </a:p>
          <a:p>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jeihoon.net/Media/Thumbs/0058/0058886.jpg">
            <a:extLst>
              <a:ext uri="{FF2B5EF4-FFF2-40B4-BE49-F238E27FC236}">
                <a16:creationId xmlns:a16="http://schemas.microsoft.com/office/drawing/2014/main" id="{23E46D34-C082-4648-B4CF-E9E77608424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7776864" cy="6552728"/>
          </a:xfrm>
          <a:prstGeom prst="rect">
            <a:avLst/>
          </a:prstGeom>
          <a:noFill/>
          <a:ln>
            <a:noFill/>
          </a:ln>
        </p:spPr>
      </p:pic>
    </p:spTree>
    <p:extLst>
      <p:ext uri="{BB962C8B-B14F-4D97-AF65-F5344CB8AC3E}">
        <p14:creationId xmlns:p14="http://schemas.microsoft.com/office/powerpoint/2010/main" val="15600090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467600" cy="652934"/>
          </a:xfrm>
        </p:spPr>
        <p:txBody>
          <a:bodyPr/>
          <a:lstStyle/>
          <a:p>
            <a:pPr algn="ctr"/>
            <a:r>
              <a:rPr lang="ar-SA" dirty="0"/>
              <a:t>تکنیک هشتم تکنیک درگیری هیجانی</a:t>
            </a:r>
            <a:endParaRPr lang="fa-IR" dirty="0"/>
          </a:p>
        </p:txBody>
      </p:sp>
      <p:sp>
        <p:nvSpPr>
          <p:cNvPr id="3" name="Content Placeholder 2"/>
          <p:cNvSpPr>
            <a:spLocks noGrp="1"/>
          </p:cNvSpPr>
          <p:nvPr>
            <p:ph sz="quarter" idx="1"/>
          </p:nvPr>
        </p:nvSpPr>
        <p:spPr>
          <a:xfrm>
            <a:off x="683568" y="980728"/>
            <a:ext cx="7920880" cy="5112568"/>
          </a:xfrm>
        </p:spPr>
        <p:txBody>
          <a:bodyPr>
            <a:normAutofit fontScale="85000" lnSpcReduction="10000"/>
          </a:bodyPr>
          <a:lstStyle/>
          <a:p>
            <a:pPr algn="just">
              <a:lnSpc>
                <a:spcPct val="150000"/>
              </a:lnSpc>
            </a:pPr>
            <a:r>
              <a:rPr lang="en-US" dirty="0">
                <a:cs typeface="B Nazanin" pitchFamily="2" charset="-78"/>
              </a:rPr>
              <a:t> </a:t>
            </a:r>
            <a:r>
              <a:rPr lang="ar-SA" dirty="0">
                <a:cs typeface="B Nazanin" pitchFamily="2" charset="-78"/>
              </a:rPr>
              <a:t>تکنیک هشتم تکنیک درگیری هیجانی </a:t>
            </a:r>
            <a:r>
              <a:rPr lang="fa-IR" dirty="0">
                <a:cs typeface="B Nazanin" pitchFamily="2" charset="-78"/>
              </a:rPr>
              <a:t>:</a:t>
            </a:r>
          </a:p>
          <a:p>
            <a:pPr algn="just">
              <a:lnSpc>
                <a:spcPct val="150000"/>
              </a:lnSpc>
            </a:pPr>
            <a:r>
              <a:rPr lang="ar-SA" dirty="0">
                <a:cs typeface="B Nazanin" pitchFamily="2" charset="-78"/>
              </a:rPr>
              <a:t>در این تکنیک </a:t>
            </a:r>
            <a:r>
              <a:rPr lang="ar-SA" dirty="0">
                <a:solidFill>
                  <a:srgbClr val="FF0000"/>
                </a:solidFill>
                <a:cs typeface="B Nazanin" pitchFamily="2" charset="-78"/>
              </a:rPr>
              <a:t>از نظر هیجانی </a:t>
            </a:r>
            <a:r>
              <a:rPr lang="ar-SA" u="sng" dirty="0">
                <a:solidFill>
                  <a:srgbClr val="FF0000"/>
                </a:solidFill>
                <a:cs typeface="B Nazanin" pitchFamily="2" charset="-78"/>
              </a:rPr>
              <a:t>احساسی عاطفی </a:t>
            </a:r>
            <a:r>
              <a:rPr lang="ar-SA" dirty="0">
                <a:cs typeface="B Nazanin" pitchFamily="2" charset="-78"/>
              </a:rPr>
              <a:t>مراجع را درگیر می کنیم</a:t>
            </a:r>
            <a:endParaRPr lang="fa-IR" dirty="0">
              <a:cs typeface="B Nazanin" pitchFamily="2" charset="-78"/>
            </a:endParaRPr>
          </a:p>
          <a:p>
            <a:pPr algn="just">
              <a:lnSpc>
                <a:spcPct val="150000"/>
              </a:lnSpc>
            </a:pPr>
            <a:r>
              <a:rPr lang="fa-IR" dirty="0">
                <a:cs typeface="B Nazanin" pitchFamily="2" charset="-78"/>
              </a:rPr>
              <a:t>مشاور: </a:t>
            </a:r>
            <a:r>
              <a:rPr lang="ar-SA" dirty="0">
                <a:cs typeface="B Nazanin" pitchFamily="2" charset="-78"/>
              </a:rPr>
              <a:t>اگر خودت را بکشی </a:t>
            </a:r>
            <a:r>
              <a:rPr lang="ar-SA" dirty="0">
                <a:solidFill>
                  <a:srgbClr val="FF0000"/>
                </a:solidFill>
                <a:cs typeface="B Nazanin" pitchFamily="2" charset="-78"/>
              </a:rPr>
              <a:t>فکر می کنی </a:t>
            </a:r>
            <a:r>
              <a:rPr lang="ar-SA" b="1" dirty="0">
                <a:solidFill>
                  <a:srgbClr val="FF0000"/>
                </a:solidFill>
                <a:cs typeface="B Nazanin" pitchFamily="2" charset="-78"/>
              </a:rPr>
              <a:t>چه اتفاقی </a:t>
            </a:r>
            <a:r>
              <a:rPr lang="ar-SA" dirty="0">
                <a:solidFill>
                  <a:srgbClr val="FF0000"/>
                </a:solidFill>
                <a:cs typeface="B Nazanin" pitchFamily="2" charset="-78"/>
              </a:rPr>
              <a:t>برای مادرت </a:t>
            </a:r>
            <a:r>
              <a:rPr lang="ar-SA" dirty="0">
                <a:cs typeface="B Nazanin" pitchFamily="2" charset="-78"/>
              </a:rPr>
              <a:t>می افتد</a:t>
            </a:r>
            <a:r>
              <a:rPr lang="fa-IR" dirty="0">
                <a:cs typeface="B Nazanin" pitchFamily="2" charset="-78"/>
              </a:rPr>
              <a:t>؟</a:t>
            </a:r>
          </a:p>
          <a:p>
            <a:pPr algn="just">
              <a:lnSpc>
                <a:spcPct val="150000"/>
              </a:lnSpc>
            </a:pPr>
            <a:r>
              <a:rPr lang="ar-SA" dirty="0">
                <a:cs typeface="B Nazanin" pitchFamily="2" charset="-78"/>
              </a:rPr>
              <a:t> </a:t>
            </a:r>
            <a:r>
              <a:rPr lang="ar-SA" dirty="0">
                <a:solidFill>
                  <a:srgbClr val="FF0000"/>
                </a:solidFill>
                <a:cs typeface="B Nazanin" pitchFamily="2" charset="-78"/>
              </a:rPr>
              <a:t>مادرت </a:t>
            </a:r>
            <a:r>
              <a:rPr lang="ar-SA" b="1" u="sng" dirty="0">
                <a:solidFill>
                  <a:srgbClr val="FF0000"/>
                </a:solidFill>
                <a:cs typeface="B Nazanin" pitchFamily="2" charset="-78"/>
              </a:rPr>
              <a:t>چه حسی </a:t>
            </a:r>
            <a:r>
              <a:rPr lang="ar-SA" dirty="0">
                <a:solidFill>
                  <a:srgbClr val="FF0000"/>
                </a:solidFill>
                <a:cs typeface="B Nazanin" pitchFamily="2" charset="-78"/>
              </a:rPr>
              <a:t>نسبت به این موضوع پیدا </a:t>
            </a:r>
            <a:r>
              <a:rPr lang="ar-SA" dirty="0">
                <a:cs typeface="B Nazanin" pitchFamily="2" charset="-78"/>
              </a:rPr>
              <a:t>می‌کند</a:t>
            </a:r>
            <a:r>
              <a:rPr lang="fa-IR" dirty="0">
                <a:cs typeface="B Nazanin" pitchFamily="2" charset="-78"/>
              </a:rPr>
              <a:t>؟</a:t>
            </a:r>
          </a:p>
          <a:p>
            <a:pPr algn="just">
              <a:lnSpc>
                <a:spcPct val="150000"/>
              </a:lnSpc>
            </a:pPr>
            <a:r>
              <a:rPr lang="ar-SA" dirty="0">
                <a:cs typeface="B Nazanin" pitchFamily="2" charset="-78"/>
              </a:rPr>
              <a:t> </a:t>
            </a:r>
            <a:r>
              <a:rPr lang="ar-SA" dirty="0">
                <a:solidFill>
                  <a:srgbClr val="FF0000"/>
                </a:solidFill>
                <a:cs typeface="B Nazanin" pitchFamily="2" charset="-78"/>
              </a:rPr>
              <a:t>برادرت بعد </a:t>
            </a:r>
            <a:r>
              <a:rPr lang="ar-SA" dirty="0">
                <a:cs typeface="B Nazanin" pitchFamily="2" charset="-78"/>
              </a:rPr>
              <a:t>از تو قرار است </a:t>
            </a:r>
            <a:r>
              <a:rPr lang="ar-SA" b="1" dirty="0">
                <a:cs typeface="B Nazanin" pitchFamily="2" charset="-78"/>
              </a:rPr>
              <a:t>چه کار </a:t>
            </a:r>
            <a:r>
              <a:rPr lang="ar-SA" dirty="0">
                <a:cs typeface="B Nazanin" pitchFamily="2" charset="-78"/>
              </a:rPr>
              <a:t>کند</a:t>
            </a:r>
            <a:r>
              <a:rPr lang="fa-IR" dirty="0">
                <a:cs typeface="B Nazanin" pitchFamily="2" charset="-78"/>
              </a:rPr>
              <a:t>؟ </a:t>
            </a:r>
            <a:r>
              <a:rPr lang="ar-SA" dirty="0">
                <a:cs typeface="B Nazanin" pitchFamily="2" charset="-78"/>
              </a:rPr>
              <a:t> تا حالا به این موضوع </a:t>
            </a:r>
            <a:r>
              <a:rPr lang="ar-SA" b="1" dirty="0">
                <a:cs typeface="B Nazanin" pitchFamily="2" charset="-78"/>
              </a:rPr>
              <a:t>فکر کردی </a:t>
            </a:r>
            <a:endParaRPr lang="fa-IR" b="1" dirty="0">
              <a:cs typeface="B Nazanin" pitchFamily="2" charset="-78"/>
            </a:endParaRPr>
          </a:p>
          <a:p>
            <a:pPr algn="just">
              <a:lnSpc>
                <a:spcPct val="150000"/>
              </a:lnSpc>
            </a:pPr>
            <a:r>
              <a:rPr lang="fa-IR" dirty="0">
                <a:solidFill>
                  <a:srgbClr val="FF0000"/>
                </a:solidFill>
                <a:cs typeface="B Nazanin" pitchFamily="2" charset="-78"/>
              </a:rPr>
              <a:t>نکته :</a:t>
            </a:r>
          </a:p>
          <a:p>
            <a:pPr algn="ctr">
              <a:lnSpc>
                <a:spcPct val="150000"/>
              </a:lnSpc>
            </a:pPr>
            <a:r>
              <a:rPr lang="ar-SA" dirty="0">
                <a:cs typeface="B Nazanin" pitchFamily="2" charset="-78"/>
              </a:rPr>
              <a:t>می‌خواهیم </a:t>
            </a:r>
            <a:r>
              <a:rPr lang="ar-SA" dirty="0">
                <a:solidFill>
                  <a:srgbClr val="FF0000"/>
                </a:solidFill>
                <a:cs typeface="B Nazanin" pitchFamily="2" charset="-78"/>
              </a:rPr>
              <a:t>احساسات و </a:t>
            </a:r>
            <a:r>
              <a:rPr lang="ar-SA" u="sng" dirty="0">
                <a:solidFill>
                  <a:srgbClr val="FF0000"/>
                </a:solidFill>
                <a:cs typeface="B Nazanin" pitchFamily="2" charset="-78"/>
              </a:rPr>
              <a:t>عواطف او را</a:t>
            </a:r>
            <a:r>
              <a:rPr lang="ar-SA" b="1" u="sng" dirty="0">
                <a:solidFill>
                  <a:srgbClr val="FF0000"/>
                </a:solidFill>
                <a:cs typeface="B Nazanin" pitchFamily="2" charset="-78"/>
              </a:rPr>
              <a:t> تحریک </a:t>
            </a:r>
            <a:r>
              <a:rPr lang="ar-SA" dirty="0">
                <a:cs typeface="B Nazanin" pitchFamily="2" charset="-78"/>
              </a:rPr>
              <a:t>کنیم</a:t>
            </a:r>
            <a:endParaRPr lang="fa-IR" dirty="0">
              <a:cs typeface="B Nazanin" pitchFamily="2" charset="-78"/>
            </a:endParaRPr>
          </a:p>
          <a:p>
            <a:pPr algn="just">
              <a:lnSpc>
                <a:spcPct val="150000"/>
              </a:lnSpc>
            </a:pPr>
            <a:r>
              <a:rPr lang="ar-SA" dirty="0">
                <a:cs typeface="B Nazanin" pitchFamily="2" charset="-78"/>
              </a:rPr>
              <a:t> اگر مراجع گفت به </a:t>
            </a:r>
            <a:r>
              <a:rPr lang="ar-SA" dirty="0">
                <a:solidFill>
                  <a:srgbClr val="FF0000"/>
                </a:solidFill>
                <a:cs typeface="B Nazanin" pitchFamily="2" charset="-78"/>
              </a:rPr>
              <a:t>درک می‌خواهم مامانم غصه </a:t>
            </a:r>
            <a:r>
              <a:rPr lang="ar-SA" dirty="0">
                <a:cs typeface="B Nazanin" pitchFamily="2" charset="-78"/>
              </a:rPr>
              <a:t>بخوره</a:t>
            </a:r>
            <a:endParaRPr lang="fa-IR" dirty="0">
              <a:cs typeface="B Nazanin" pitchFamily="2" charset="-78"/>
            </a:endParaRPr>
          </a:p>
          <a:p>
            <a:pPr algn="just">
              <a:lnSpc>
                <a:spcPct val="150000"/>
              </a:lnSpc>
            </a:pPr>
            <a:r>
              <a:rPr lang="ar-SA" dirty="0">
                <a:cs typeface="B Nazanin" pitchFamily="2" charset="-78"/>
              </a:rPr>
              <a:t> </a:t>
            </a:r>
            <a:r>
              <a:rPr lang="ar-SA" dirty="0">
                <a:solidFill>
                  <a:srgbClr val="FF0000"/>
                </a:solidFill>
                <a:cs typeface="B Nazanin" pitchFamily="2" charset="-78"/>
              </a:rPr>
              <a:t>تقصیر مامانم </a:t>
            </a:r>
            <a:r>
              <a:rPr lang="ar-SA" dirty="0">
                <a:cs typeface="B Nazanin" pitchFamily="2" charset="-78"/>
              </a:rPr>
              <a:t>که خودکشی می کنم اگر مراجع را می شناسید این تکنیک را به کار نبرید </a:t>
            </a:r>
            <a:endParaRPr lang="fa-IR" dirty="0">
              <a:cs typeface="B Nazanin" pitchFamily="2" charset="-78"/>
            </a:endParaRPr>
          </a:p>
          <a:p>
            <a:pPr algn="just">
              <a:lnSpc>
                <a:spcPct val="150000"/>
              </a:lnSpc>
            </a:pPr>
            <a:r>
              <a:rPr lang="ar-SA" dirty="0">
                <a:cs typeface="B Nazanin" pitchFamily="2" charset="-78"/>
              </a:rPr>
              <a:t>پس اگر با </a:t>
            </a:r>
            <a:r>
              <a:rPr lang="ar-SA" dirty="0">
                <a:solidFill>
                  <a:srgbClr val="FF0000"/>
                </a:solidFill>
                <a:cs typeface="B Nazanin" pitchFamily="2" charset="-78"/>
              </a:rPr>
              <a:t>مادرش مشکل داره احساساتش </a:t>
            </a:r>
            <a:r>
              <a:rPr lang="ar-SA" dirty="0">
                <a:cs typeface="B Nazanin" pitchFamily="2" charset="-78"/>
              </a:rPr>
              <a:t>را </a:t>
            </a:r>
            <a:r>
              <a:rPr lang="ar-SA" u="sng" dirty="0">
                <a:cs typeface="B Nazanin" pitchFamily="2" charset="-78"/>
              </a:rPr>
              <a:t>نسبت به خواهرش تحریک</a:t>
            </a:r>
            <a:r>
              <a:rPr lang="ar-SA" dirty="0">
                <a:cs typeface="B Nazanin" pitchFamily="2" charset="-78"/>
              </a:rPr>
              <a:t> کنیم</a:t>
            </a:r>
            <a:endParaRPr lang="en-US" dirty="0">
              <a:cs typeface="B Nazanin" pitchFamily="2" charset="-78"/>
            </a:endParaRPr>
          </a:p>
          <a:p>
            <a:pPr algn="just">
              <a:lnSpc>
                <a:spcPct val="150000"/>
              </a:lnSpc>
            </a:pPr>
            <a:endParaRPr lang="fa-IR" dirty="0">
              <a:cs typeface="B Nazanin" pitchFamily="2" charset="-7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ctr"/>
            <a:r>
              <a:rPr lang="ar-SA" dirty="0"/>
              <a:t>تکنیک جداسازی هدف از وسیله</a:t>
            </a:r>
            <a:endParaRPr lang="fa-IR" dirty="0"/>
          </a:p>
        </p:txBody>
      </p:sp>
      <p:sp>
        <p:nvSpPr>
          <p:cNvPr id="3" name="Content Placeholder 2"/>
          <p:cNvSpPr>
            <a:spLocks noGrp="1"/>
          </p:cNvSpPr>
          <p:nvPr>
            <p:ph sz="quarter" idx="1"/>
          </p:nvPr>
        </p:nvSpPr>
        <p:spPr>
          <a:xfrm>
            <a:off x="457200" y="908720"/>
            <a:ext cx="8147248" cy="5565232"/>
          </a:xfrm>
        </p:spPr>
        <p:txBody>
          <a:bodyPr>
            <a:normAutofit/>
          </a:bodyPr>
          <a:lstStyle/>
          <a:p>
            <a:pPr algn="just">
              <a:lnSpc>
                <a:spcPct val="150000"/>
              </a:lnSpc>
            </a:pPr>
            <a:r>
              <a:rPr lang="en-US" dirty="0">
                <a:cs typeface="B Nazanin" pitchFamily="2" charset="-78"/>
              </a:rPr>
              <a:t> </a:t>
            </a:r>
            <a:r>
              <a:rPr lang="ar-SA" dirty="0">
                <a:cs typeface="B Nazanin" pitchFamily="2" charset="-78"/>
              </a:rPr>
              <a:t>تکنیک نهم تکنیک جداسازی هدف از وسیله</a:t>
            </a:r>
            <a:r>
              <a:rPr lang="fa-IR" dirty="0">
                <a:cs typeface="B Nazanin" pitchFamily="2" charset="-78"/>
              </a:rPr>
              <a:t>:</a:t>
            </a:r>
          </a:p>
          <a:p>
            <a:pPr algn="just">
              <a:lnSpc>
                <a:spcPct val="150000"/>
              </a:lnSpc>
            </a:pPr>
            <a:r>
              <a:rPr lang="ar-SA" dirty="0">
                <a:cs typeface="B Nazanin" pitchFamily="2" charset="-78"/>
              </a:rPr>
              <a:t> تکنیک </a:t>
            </a:r>
            <a:r>
              <a:rPr lang="ar-SA" dirty="0">
                <a:solidFill>
                  <a:srgbClr val="FF0000"/>
                </a:solidFill>
                <a:cs typeface="B Nazanin" pitchFamily="2" charset="-78"/>
              </a:rPr>
              <a:t>سختی است اما قشنگ </a:t>
            </a:r>
            <a:r>
              <a:rPr lang="ar-SA" dirty="0">
                <a:cs typeface="B Nazanin" pitchFamily="2" charset="-78"/>
              </a:rPr>
              <a:t>است </a:t>
            </a:r>
            <a:endParaRPr lang="fa-IR" dirty="0">
              <a:cs typeface="B Nazanin" pitchFamily="2" charset="-78"/>
            </a:endParaRPr>
          </a:p>
          <a:p>
            <a:pPr algn="just">
              <a:lnSpc>
                <a:spcPct val="150000"/>
              </a:lnSpc>
            </a:pPr>
            <a:r>
              <a:rPr lang="ar-SA" dirty="0">
                <a:cs typeface="B Nazanin" pitchFamily="2" charset="-78"/>
              </a:rPr>
              <a:t>مراجعین ما وقتی</a:t>
            </a:r>
            <a:r>
              <a:rPr lang="fa-IR" dirty="0">
                <a:cs typeface="B Nazanin" pitchFamily="2" charset="-78"/>
              </a:rPr>
              <a:t> </a:t>
            </a:r>
            <a:r>
              <a:rPr lang="ar-SA" dirty="0">
                <a:solidFill>
                  <a:srgbClr val="FF0000"/>
                </a:solidFill>
                <a:cs typeface="B Nazanin" pitchFamily="2" charset="-78"/>
              </a:rPr>
              <a:t>به </a:t>
            </a:r>
            <a:r>
              <a:rPr lang="ar-SA" b="1" u="sng" dirty="0">
                <a:solidFill>
                  <a:srgbClr val="FF0000"/>
                </a:solidFill>
                <a:cs typeface="B Nazanin" pitchFamily="2" charset="-78"/>
              </a:rPr>
              <a:t>هدف شان نرسیدند</a:t>
            </a:r>
            <a:r>
              <a:rPr lang="ar-SA" b="1" u="sng" dirty="0">
                <a:cs typeface="B Nazanin" pitchFamily="2" charset="-78"/>
              </a:rPr>
              <a:t> </a:t>
            </a:r>
            <a:r>
              <a:rPr lang="ar-SA" dirty="0">
                <a:cs typeface="B Nazanin" pitchFamily="2" charset="-78"/>
              </a:rPr>
              <a:t> </a:t>
            </a:r>
            <a:r>
              <a:rPr lang="ar-SA" u="sng" dirty="0">
                <a:solidFill>
                  <a:srgbClr val="FF0000"/>
                </a:solidFill>
                <a:cs typeface="B Nazanin" pitchFamily="2" charset="-78"/>
              </a:rPr>
              <a:t>تمایل به رفتارهای پرخطر </a:t>
            </a:r>
            <a:r>
              <a:rPr lang="ar-SA" dirty="0">
                <a:cs typeface="B Nazanin" pitchFamily="2" charset="-78"/>
              </a:rPr>
              <a:t>دارند</a:t>
            </a:r>
            <a:endParaRPr lang="fa-IR" dirty="0">
              <a:cs typeface="B Nazanin" pitchFamily="2" charset="-78"/>
            </a:endParaRPr>
          </a:p>
          <a:p>
            <a:pPr algn="just">
              <a:lnSpc>
                <a:spcPct val="150000"/>
              </a:lnSpc>
            </a:pPr>
            <a:r>
              <a:rPr lang="ar-SA" dirty="0">
                <a:cs typeface="B Nazanin" pitchFamily="2" charset="-78"/>
              </a:rPr>
              <a:t>می‌خواهند</a:t>
            </a:r>
            <a:r>
              <a:rPr lang="ar-SA" u="sng" dirty="0">
                <a:cs typeface="B Nazanin" pitchFamily="2" charset="-78"/>
              </a:rPr>
              <a:t> </a:t>
            </a:r>
            <a:r>
              <a:rPr lang="ar-SA" u="sng" dirty="0">
                <a:solidFill>
                  <a:srgbClr val="FF0000"/>
                </a:solidFill>
                <a:cs typeface="B Nazanin" pitchFamily="2" charset="-78"/>
              </a:rPr>
              <a:t>خودکشی</a:t>
            </a:r>
            <a:r>
              <a:rPr lang="ar-SA" u="sng" dirty="0">
                <a:cs typeface="B Nazanin" pitchFamily="2" charset="-78"/>
              </a:rPr>
              <a:t> </a:t>
            </a:r>
            <a:r>
              <a:rPr lang="ar-SA" dirty="0">
                <a:cs typeface="B Nazanin" pitchFamily="2" charset="-78"/>
              </a:rPr>
              <a:t>کنند</a:t>
            </a:r>
            <a:endParaRPr lang="fa-IR" dirty="0">
              <a:cs typeface="B Nazanin" pitchFamily="2" charset="-78"/>
            </a:endParaRPr>
          </a:p>
          <a:p>
            <a:pPr algn="just">
              <a:lnSpc>
                <a:spcPct val="150000"/>
              </a:lnSpc>
            </a:pPr>
            <a:r>
              <a:rPr lang="fa-IR" dirty="0">
                <a:cs typeface="B Nazanin" pitchFamily="2" charset="-78"/>
              </a:rPr>
              <a:t>یا</a:t>
            </a:r>
            <a:r>
              <a:rPr lang="ar-SA" dirty="0">
                <a:cs typeface="B Nazanin" pitchFamily="2" charset="-78"/>
              </a:rPr>
              <a:t> از </a:t>
            </a:r>
            <a:r>
              <a:rPr lang="ar-SA" u="sng" dirty="0">
                <a:cs typeface="B Nazanin" pitchFamily="2" charset="-78"/>
              </a:rPr>
              <a:t>خانه فرار </a:t>
            </a:r>
            <a:r>
              <a:rPr lang="ar-SA" dirty="0">
                <a:cs typeface="B Nazanin" pitchFamily="2" charset="-78"/>
              </a:rPr>
              <a:t>کنند </a:t>
            </a:r>
            <a:endParaRPr lang="fa-IR" dirty="0">
              <a:cs typeface="B Nazanin" pitchFamily="2" charset="-78"/>
            </a:endParaRPr>
          </a:p>
          <a:p>
            <a:pPr algn="just">
              <a:lnSpc>
                <a:spcPct val="150000"/>
              </a:lnSpc>
            </a:pPr>
            <a:r>
              <a:rPr lang="ar-SA" dirty="0">
                <a:cs typeface="B Nazanin" pitchFamily="2" charset="-78"/>
              </a:rPr>
              <a:t>می خواهند</a:t>
            </a:r>
            <a:r>
              <a:rPr lang="ar-SA" u="sng" dirty="0">
                <a:cs typeface="B Nazanin" pitchFamily="2" charset="-78"/>
              </a:rPr>
              <a:t> خودزنی </a:t>
            </a:r>
            <a:r>
              <a:rPr lang="ar-SA" dirty="0">
                <a:cs typeface="B Nazanin" pitchFamily="2" charset="-78"/>
              </a:rPr>
              <a:t>کنند</a:t>
            </a:r>
            <a:r>
              <a:rPr lang="fa-IR" dirty="0">
                <a:cs typeface="B Nazanin" pitchFamily="2" charset="-78"/>
              </a:rPr>
              <a:t> یا هرکار دیگر</a:t>
            </a:r>
          </a:p>
          <a:p>
            <a:pPr algn="just">
              <a:lnSpc>
                <a:spcPct val="150000"/>
              </a:lnSpc>
            </a:pPr>
            <a:r>
              <a:rPr lang="ar-SA" dirty="0">
                <a:cs typeface="B Nazanin" pitchFamily="2" charset="-78"/>
              </a:rPr>
              <a:t> </a:t>
            </a:r>
            <a:r>
              <a:rPr lang="fa-IR" dirty="0">
                <a:cs typeface="B Nazanin" pitchFamily="2" charset="-78"/>
              </a:rPr>
              <a:t>نکته : </a:t>
            </a:r>
            <a:r>
              <a:rPr lang="ar-SA" dirty="0">
                <a:cs typeface="B Nazanin" pitchFamily="2" charset="-78"/>
              </a:rPr>
              <a:t>اما اشتباه آنها کجاست </a:t>
            </a:r>
            <a:r>
              <a:rPr lang="fa-IR" dirty="0">
                <a:cs typeface="B Nazanin" pitchFamily="2" charset="-78"/>
              </a:rPr>
              <a:t>؟ </a:t>
            </a:r>
            <a:r>
              <a:rPr lang="ar-SA" dirty="0">
                <a:cs typeface="B Nazanin" pitchFamily="2" charset="-78"/>
              </a:rPr>
              <a:t>اشتباه آنها اینجاست که </a:t>
            </a:r>
            <a:r>
              <a:rPr lang="ar-SA" dirty="0">
                <a:solidFill>
                  <a:srgbClr val="FF0000"/>
                </a:solidFill>
                <a:cs typeface="B Nazanin" pitchFamily="2" charset="-78"/>
              </a:rPr>
              <a:t>اینها فکر می کنند راه رسیدن به آن هدف </a:t>
            </a:r>
            <a:r>
              <a:rPr lang="ar-SA" b="1" u="sng" dirty="0">
                <a:solidFill>
                  <a:srgbClr val="FF0000"/>
                </a:solidFill>
                <a:cs typeface="B Nazanin" pitchFamily="2" charset="-78"/>
              </a:rPr>
              <a:t>فقط یک مسیر </a:t>
            </a:r>
            <a:r>
              <a:rPr lang="ar-SA" dirty="0">
                <a:solidFill>
                  <a:srgbClr val="FF0000"/>
                </a:solidFill>
                <a:cs typeface="B Nazanin" pitchFamily="2" charset="-78"/>
              </a:rPr>
              <a:t>است </a:t>
            </a:r>
            <a:r>
              <a:rPr lang="ar-SA" dirty="0">
                <a:cs typeface="B Nazanin" pitchFamily="2" charset="-78"/>
              </a:rPr>
              <a:t>و چون نمی‌توانند از </a:t>
            </a:r>
            <a:r>
              <a:rPr lang="ar-SA" dirty="0">
                <a:solidFill>
                  <a:srgbClr val="FF0000"/>
                </a:solidFill>
                <a:cs typeface="B Nazanin" pitchFamily="2" charset="-78"/>
              </a:rPr>
              <a:t>آن مسیر بروند </a:t>
            </a:r>
            <a:r>
              <a:rPr lang="ar-SA" b="1" u="sng" dirty="0">
                <a:solidFill>
                  <a:srgbClr val="FF0000"/>
                </a:solidFill>
                <a:cs typeface="B Nazanin" pitchFamily="2" charset="-78"/>
              </a:rPr>
              <a:t>می‌گویند پس من به این مسیر </a:t>
            </a:r>
            <a:r>
              <a:rPr lang="ar-SA" b="1" u="sng" dirty="0">
                <a:cs typeface="B Nazanin" pitchFamily="2" charset="-78"/>
              </a:rPr>
              <a:t>نمی</a:t>
            </a:r>
            <a:r>
              <a:rPr lang="fa-IR" b="1" u="sng" dirty="0">
                <a:cs typeface="B Nazanin" pitchFamily="2" charset="-78"/>
              </a:rPr>
              <a:t> </a:t>
            </a:r>
            <a:r>
              <a:rPr lang="ar-SA" b="1" u="sng" dirty="0">
                <a:cs typeface="B Nazanin" pitchFamily="2" charset="-78"/>
              </a:rPr>
              <a:t>رسم</a:t>
            </a:r>
            <a:endParaRPr lang="fa-IR" b="1" u="sng" dirty="0">
              <a:cs typeface="B Nazanin" pitchFamily="2" charset="-7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90066"/>
          </a:xfrm>
        </p:spPr>
        <p:txBody>
          <a:bodyPr>
            <a:normAutofit fontScale="90000"/>
          </a:bodyPr>
          <a:lstStyle/>
          <a:p>
            <a:pPr algn="ctr"/>
            <a:r>
              <a:rPr lang="ar-SA" dirty="0"/>
              <a:t>تکنیک جداسازی هدف از وسیله</a:t>
            </a:r>
            <a:endParaRPr lang="fa-IR" dirty="0"/>
          </a:p>
        </p:txBody>
      </p:sp>
      <p:sp>
        <p:nvSpPr>
          <p:cNvPr id="3" name="Content Placeholder 2"/>
          <p:cNvSpPr>
            <a:spLocks noGrp="1"/>
          </p:cNvSpPr>
          <p:nvPr>
            <p:ph sz="quarter" idx="1"/>
          </p:nvPr>
        </p:nvSpPr>
        <p:spPr>
          <a:xfrm>
            <a:off x="457200" y="908720"/>
            <a:ext cx="8291264" cy="5565232"/>
          </a:xfrm>
        </p:spPr>
        <p:txBody>
          <a:bodyPr>
            <a:normAutofit/>
          </a:bodyPr>
          <a:lstStyle/>
          <a:p>
            <a:pPr algn="just">
              <a:lnSpc>
                <a:spcPct val="150000"/>
              </a:lnSpc>
            </a:pPr>
            <a:r>
              <a:rPr lang="ar-SA" dirty="0">
                <a:cs typeface="B Nazanin" pitchFamily="2" charset="-78"/>
              </a:rPr>
              <a:t>مثال </a:t>
            </a:r>
            <a:r>
              <a:rPr lang="ar-SA" dirty="0">
                <a:solidFill>
                  <a:srgbClr val="FF0000"/>
                </a:solidFill>
                <a:cs typeface="B Nazanin" pitchFamily="2" charset="-78"/>
              </a:rPr>
              <a:t>نوجوان کنکورداده است و نتیجه خوبی نگرفته </a:t>
            </a:r>
            <a:r>
              <a:rPr lang="ar-SA" dirty="0">
                <a:cs typeface="B Nazanin" pitchFamily="2" charset="-78"/>
              </a:rPr>
              <a:t>است و می خواهد </a:t>
            </a:r>
            <a:r>
              <a:rPr lang="ar-SA" dirty="0">
                <a:solidFill>
                  <a:srgbClr val="FF0000"/>
                </a:solidFill>
                <a:cs typeface="B Nazanin" pitchFamily="2" charset="-78"/>
              </a:rPr>
              <a:t>خودکشی کند</a:t>
            </a:r>
            <a:endParaRPr lang="fa-IR" dirty="0">
              <a:solidFill>
                <a:srgbClr val="FF0000"/>
              </a:solidFill>
              <a:cs typeface="B Nazanin" pitchFamily="2" charset="-78"/>
            </a:endParaRPr>
          </a:p>
          <a:p>
            <a:pPr algn="just">
              <a:lnSpc>
                <a:spcPct val="150000"/>
              </a:lnSpc>
            </a:pPr>
            <a:r>
              <a:rPr lang="ar-SA" dirty="0">
                <a:solidFill>
                  <a:srgbClr val="FF0000"/>
                </a:solidFill>
                <a:cs typeface="B Nazanin" pitchFamily="2" charset="-78"/>
              </a:rPr>
              <a:t> </a:t>
            </a:r>
            <a:r>
              <a:rPr lang="fa-IR" dirty="0">
                <a:cs typeface="B Nazanin" pitchFamily="2" charset="-78"/>
              </a:rPr>
              <a:t>مشاور : دلیل و قصد خودکشی تو چیست ؟</a:t>
            </a:r>
          </a:p>
          <a:p>
            <a:pPr algn="just">
              <a:lnSpc>
                <a:spcPct val="150000"/>
              </a:lnSpc>
            </a:pPr>
            <a:r>
              <a:rPr lang="fa-IR" dirty="0">
                <a:cs typeface="B Nazanin" pitchFamily="2" charset="-78"/>
              </a:rPr>
              <a:t>مراجع : </a:t>
            </a:r>
            <a:r>
              <a:rPr lang="ar-SA" dirty="0">
                <a:cs typeface="B Nazanin" pitchFamily="2" charset="-78"/>
              </a:rPr>
              <a:t>رتبه خوبی نگرفته‌ام و رتبه خیلی پایین شد </a:t>
            </a:r>
            <a:endParaRPr lang="fa-IR" dirty="0">
              <a:cs typeface="B Nazanin" pitchFamily="2" charset="-78"/>
            </a:endParaRPr>
          </a:p>
          <a:p>
            <a:pPr algn="just">
              <a:lnSpc>
                <a:spcPct val="150000"/>
              </a:lnSpc>
            </a:pPr>
            <a:r>
              <a:rPr lang="fa-IR" dirty="0">
                <a:cs typeface="B Nazanin" pitchFamily="2" charset="-78"/>
              </a:rPr>
              <a:t>مشاور : </a:t>
            </a:r>
            <a:r>
              <a:rPr lang="ar-SA" dirty="0">
                <a:cs typeface="B Nazanin" pitchFamily="2" charset="-78"/>
              </a:rPr>
              <a:t>چه چیزی از این </a:t>
            </a:r>
            <a:r>
              <a:rPr lang="ar-SA" b="1" u="sng" dirty="0">
                <a:cs typeface="B Nazanin" pitchFamily="2" charset="-78"/>
              </a:rPr>
              <a:t>موضوع تو را اذیت </a:t>
            </a:r>
            <a:r>
              <a:rPr lang="ar-SA" dirty="0">
                <a:cs typeface="B Nazanin" pitchFamily="2" charset="-78"/>
              </a:rPr>
              <a:t>می‌کند </a:t>
            </a:r>
            <a:endParaRPr lang="fa-IR" dirty="0">
              <a:cs typeface="B Nazanin" pitchFamily="2" charset="-78"/>
            </a:endParaRPr>
          </a:p>
          <a:p>
            <a:pPr algn="just">
              <a:lnSpc>
                <a:spcPct val="150000"/>
              </a:lnSpc>
            </a:pPr>
            <a:r>
              <a:rPr lang="fa-IR" dirty="0">
                <a:cs typeface="B Nazanin" pitchFamily="2" charset="-78"/>
              </a:rPr>
              <a:t>مراجع :</a:t>
            </a:r>
            <a:r>
              <a:rPr lang="ar-SA" dirty="0">
                <a:cs typeface="B Nazanin" pitchFamily="2" charset="-78"/>
              </a:rPr>
              <a:t> می‌خواستم </a:t>
            </a:r>
            <a:r>
              <a:rPr lang="ar-SA" b="1" u="sng" dirty="0">
                <a:cs typeface="B Nazanin" pitchFamily="2" charset="-78"/>
              </a:rPr>
              <a:t>پزشکی قبول بشوم می</a:t>
            </a:r>
            <a:r>
              <a:rPr lang="fa-IR" b="1" u="sng" dirty="0">
                <a:cs typeface="B Nazanin" pitchFamily="2" charset="-78"/>
              </a:rPr>
              <a:t> </a:t>
            </a:r>
            <a:r>
              <a:rPr lang="ar-SA" b="1" u="sng" dirty="0">
                <a:cs typeface="B Nazanin" pitchFamily="2" charset="-78"/>
              </a:rPr>
              <a:t>خواستم </a:t>
            </a:r>
            <a:r>
              <a:rPr lang="ar-SA" dirty="0">
                <a:cs typeface="B Nazanin" pitchFamily="2" charset="-78"/>
              </a:rPr>
              <a:t>دانشگاه بهتر قبول بشوم روی رتبه تک رقمی فکر می کردم الان </a:t>
            </a:r>
            <a:r>
              <a:rPr lang="ar-SA" b="1" dirty="0">
                <a:solidFill>
                  <a:srgbClr val="FF0000"/>
                </a:solidFill>
                <a:cs typeface="B Nazanin" pitchFamily="2" charset="-78"/>
              </a:rPr>
              <a:t>آبرویم پیش دیگران </a:t>
            </a:r>
            <a:r>
              <a:rPr lang="ar-SA" dirty="0">
                <a:cs typeface="B Nazanin" pitchFamily="2" charset="-78"/>
              </a:rPr>
              <a:t>رفته است </a:t>
            </a:r>
            <a:endParaRPr lang="fa-IR" dirty="0">
              <a:cs typeface="B Nazanin" pitchFamily="2" charset="-78"/>
            </a:endParaRPr>
          </a:p>
          <a:p>
            <a:pPr algn="just">
              <a:lnSpc>
                <a:spcPct val="150000"/>
              </a:lnSpc>
            </a:pPr>
            <a:r>
              <a:rPr lang="fa-IR" dirty="0">
                <a:cs typeface="B Nazanin" pitchFamily="2" charset="-78"/>
              </a:rPr>
              <a:t>مشاور :  </a:t>
            </a:r>
            <a:r>
              <a:rPr lang="ar-SA" dirty="0">
                <a:cs typeface="B Nazanin" pitchFamily="2" charset="-78"/>
              </a:rPr>
              <a:t>برای چه چیزی می</a:t>
            </a:r>
            <a:r>
              <a:rPr lang="fa-IR" dirty="0">
                <a:cs typeface="B Nazanin" pitchFamily="2" charset="-78"/>
              </a:rPr>
              <a:t> </a:t>
            </a:r>
            <a:r>
              <a:rPr lang="ar-SA" dirty="0">
                <a:cs typeface="B Nazanin" pitchFamily="2" charset="-78"/>
              </a:rPr>
              <a:t>خواستی </a:t>
            </a:r>
            <a:r>
              <a:rPr lang="ar-SA" b="1" u="sng" dirty="0">
                <a:cs typeface="B Nazanin" pitchFamily="2" charset="-78"/>
              </a:rPr>
              <a:t>دکتر بشوی</a:t>
            </a:r>
            <a:endParaRPr lang="fa-IR" b="1" u="sng" dirty="0">
              <a:cs typeface="B Nazanin" pitchFamily="2" charset="-78"/>
            </a:endParaRPr>
          </a:p>
          <a:p>
            <a:pPr algn="just">
              <a:lnSpc>
                <a:spcPct val="150000"/>
              </a:lnSpc>
            </a:pPr>
            <a:r>
              <a:rPr lang="ar-SA" dirty="0">
                <a:cs typeface="B Nazanin" pitchFamily="2" charset="-78"/>
              </a:rPr>
              <a:t> </a:t>
            </a:r>
            <a:r>
              <a:rPr lang="fa-IR" dirty="0">
                <a:cs typeface="B Nazanin" pitchFamily="2" charset="-78"/>
              </a:rPr>
              <a:t>مراجع :</a:t>
            </a:r>
            <a:r>
              <a:rPr lang="ar-SA" dirty="0">
                <a:cs typeface="B Nazanin" pitchFamily="2" charset="-78"/>
              </a:rPr>
              <a:t> </a:t>
            </a:r>
            <a:r>
              <a:rPr lang="fa-IR" dirty="0">
                <a:cs typeface="B Nazanin" pitchFamily="2" charset="-78"/>
              </a:rPr>
              <a:t> </a:t>
            </a:r>
            <a:r>
              <a:rPr lang="ar-SA" dirty="0">
                <a:cs typeface="B Nazanin" pitchFamily="2" charset="-78"/>
              </a:rPr>
              <a:t>می خواهم </a:t>
            </a:r>
            <a:r>
              <a:rPr lang="ar-SA" b="1" u="sng" dirty="0">
                <a:solidFill>
                  <a:srgbClr val="FF0000"/>
                </a:solidFill>
                <a:cs typeface="B Nazanin" pitchFamily="2" charset="-78"/>
              </a:rPr>
              <a:t>موفق</a:t>
            </a:r>
            <a:r>
              <a:rPr lang="ar-SA" b="1" u="sng" dirty="0">
                <a:cs typeface="B Nazanin" pitchFamily="2" charset="-78"/>
              </a:rPr>
              <a:t> شوم </a:t>
            </a:r>
            <a:r>
              <a:rPr lang="ar-SA" b="1" u="sng" dirty="0">
                <a:solidFill>
                  <a:srgbClr val="FF0000"/>
                </a:solidFill>
                <a:cs typeface="B Nazanin" pitchFamily="2" charset="-78"/>
              </a:rPr>
              <a:t>اعتبار</a:t>
            </a:r>
            <a:r>
              <a:rPr lang="ar-SA" dirty="0">
                <a:cs typeface="B Nazanin" pitchFamily="2" charset="-78"/>
              </a:rPr>
              <a:t> پیدا کنم </a:t>
            </a:r>
            <a:endParaRPr lang="fa-IR" dirty="0">
              <a:cs typeface="B Nazanin" pitchFamily="2" charset="-78"/>
            </a:endParaRPr>
          </a:p>
          <a:p>
            <a:pPr algn="just">
              <a:lnSpc>
                <a:spcPct val="150000"/>
              </a:lnSpc>
            </a:pPr>
            <a:r>
              <a:rPr lang="ar-SA" dirty="0">
                <a:cs typeface="B Nazanin" pitchFamily="2" charset="-78"/>
              </a:rPr>
              <a:t>جواب </a:t>
            </a:r>
            <a:r>
              <a:rPr lang="fa-IR" dirty="0">
                <a:cs typeface="B Nazanin" pitchFamily="2" charset="-78"/>
              </a:rPr>
              <a:t>زحمات </a:t>
            </a:r>
            <a:r>
              <a:rPr lang="ar-SA" dirty="0">
                <a:cs typeface="B Nazanin" pitchFamily="2" charset="-78"/>
              </a:rPr>
              <a:t>پدر و مادرم را بدهم احساس کنم آدم </a:t>
            </a:r>
            <a:r>
              <a:rPr lang="ar-SA" dirty="0">
                <a:solidFill>
                  <a:srgbClr val="FF0000"/>
                </a:solidFill>
                <a:cs typeface="B Nazanin" pitchFamily="2" charset="-78"/>
              </a:rPr>
              <a:t>مهمی</a:t>
            </a:r>
            <a:r>
              <a:rPr lang="ar-SA" dirty="0">
                <a:cs typeface="B Nazanin" pitchFamily="2" charset="-78"/>
              </a:rPr>
              <a:t> هستم</a:t>
            </a:r>
            <a:endParaRPr lang="fa-IR" dirty="0">
              <a:cs typeface="B Nazanin" pitchFamily="2" charset="-7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DAE51-5F46-4173-9DEA-3709BAD4FE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6BD545-89B9-4667-9BE1-DA1163180214}"/>
              </a:ext>
            </a:extLst>
          </p:cNvPr>
          <p:cNvSpPr>
            <a:spLocks noGrp="1"/>
          </p:cNvSpPr>
          <p:nvPr>
            <p:ph sz="quarter" idx="1"/>
          </p:nvPr>
        </p:nvSpPr>
        <p:spPr/>
        <p:txBody>
          <a:bodyPr/>
          <a:lstStyle/>
          <a:p>
            <a:pPr algn="just">
              <a:lnSpc>
                <a:spcPct val="150000"/>
              </a:lnSpc>
            </a:pPr>
            <a:r>
              <a:rPr lang="fa-IR" dirty="0">
                <a:cs typeface="B Nazanin" pitchFamily="2" charset="-78"/>
              </a:rPr>
              <a:t>مشاور : </a:t>
            </a:r>
            <a:r>
              <a:rPr lang="ar-SA" dirty="0">
                <a:cs typeface="B Nazanin" pitchFamily="2" charset="-78"/>
              </a:rPr>
              <a:t>پس تو می‌خواستی به اینها برسی به جایگاه </a:t>
            </a:r>
            <a:r>
              <a:rPr lang="ar-SA" dirty="0">
                <a:solidFill>
                  <a:srgbClr val="FF0000"/>
                </a:solidFill>
                <a:cs typeface="B Nazanin" pitchFamily="2" charset="-78"/>
              </a:rPr>
              <a:t>مهم</a:t>
            </a:r>
            <a:r>
              <a:rPr lang="ar-SA" dirty="0">
                <a:cs typeface="B Nazanin" pitchFamily="2" charset="-78"/>
              </a:rPr>
              <a:t> و </a:t>
            </a:r>
            <a:r>
              <a:rPr lang="ar-SA" dirty="0">
                <a:solidFill>
                  <a:srgbClr val="FF0000"/>
                </a:solidFill>
                <a:cs typeface="B Nazanin" pitchFamily="2" charset="-78"/>
              </a:rPr>
              <a:t>ارزشمندی</a:t>
            </a:r>
            <a:r>
              <a:rPr lang="ar-SA" dirty="0">
                <a:cs typeface="B Nazanin" pitchFamily="2" charset="-78"/>
              </a:rPr>
              <a:t> برسید اما آیا رسیدن به این اهداف فقط از طریق قبولی در دانشگاه تهران این اتفاق می‌افتد</a:t>
            </a:r>
            <a:r>
              <a:rPr lang="fa-IR" dirty="0">
                <a:cs typeface="B Nazanin" pitchFamily="2" charset="-78"/>
              </a:rPr>
              <a:t>؟</a:t>
            </a:r>
          </a:p>
          <a:p>
            <a:pPr algn="just">
              <a:lnSpc>
                <a:spcPct val="150000"/>
              </a:lnSpc>
            </a:pPr>
            <a:r>
              <a:rPr lang="ar-SA" dirty="0">
                <a:cs typeface="B Nazanin" pitchFamily="2" charset="-78"/>
              </a:rPr>
              <a:t> از مسیر دیگری نمی‌توان بروی</a:t>
            </a:r>
            <a:r>
              <a:rPr lang="fa-IR" dirty="0">
                <a:cs typeface="B Nazanin" pitchFamily="2" charset="-78"/>
              </a:rPr>
              <a:t>؟</a:t>
            </a:r>
          </a:p>
          <a:p>
            <a:pPr algn="just">
              <a:lnSpc>
                <a:spcPct val="150000"/>
              </a:lnSpc>
            </a:pPr>
            <a:r>
              <a:rPr lang="fa-IR" dirty="0">
                <a:cs typeface="B Nazanin" pitchFamily="2" charset="-78"/>
              </a:rPr>
              <a:t> </a:t>
            </a:r>
            <a:r>
              <a:rPr lang="ar-SA" dirty="0">
                <a:cs typeface="B Nazanin" pitchFamily="2" charset="-78"/>
              </a:rPr>
              <a:t> چون از این مسیر رتبه تک رقمی دانشگاه تهران نمی توانم به این هدف برسم </a:t>
            </a:r>
            <a:r>
              <a:rPr lang="ar-SA" b="1" u="sng" dirty="0">
                <a:solidFill>
                  <a:srgbClr val="FF0000"/>
                </a:solidFill>
                <a:cs typeface="B Nazanin" pitchFamily="2" charset="-78"/>
              </a:rPr>
              <a:t>پس</a:t>
            </a:r>
            <a:r>
              <a:rPr lang="ar-SA" dirty="0">
                <a:cs typeface="B Nazanin" pitchFamily="2" charset="-78"/>
              </a:rPr>
              <a:t> خودم را بکشم </a:t>
            </a:r>
            <a:r>
              <a:rPr lang="fa-IR" dirty="0">
                <a:cs typeface="B Nazanin" pitchFamily="2" charset="-78"/>
              </a:rPr>
              <a:t>.</a:t>
            </a:r>
            <a:r>
              <a:rPr lang="ar-SA" dirty="0">
                <a:solidFill>
                  <a:srgbClr val="FF0000"/>
                </a:solidFill>
                <a:cs typeface="B Nazanin" pitchFamily="2" charset="-78"/>
              </a:rPr>
              <a:t>می‌گوییم مسیر</a:t>
            </a:r>
            <a:r>
              <a:rPr lang="fa-IR" dirty="0">
                <a:solidFill>
                  <a:srgbClr val="FF0000"/>
                </a:solidFill>
                <a:cs typeface="B Nazanin" pitchFamily="2" charset="-78"/>
              </a:rPr>
              <a:t>ت</a:t>
            </a:r>
            <a:r>
              <a:rPr lang="ar-SA" dirty="0">
                <a:solidFill>
                  <a:srgbClr val="FF0000"/>
                </a:solidFill>
                <a:cs typeface="B Nazanin" pitchFamily="2" charset="-78"/>
              </a:rPr>
              <a:t> را عوض کن</a:t>
            </a:r>
            <a:endParaRPr lang="fa-IR" dirty="0">
              <a:solidFill>
                <a:srgbClr val="FF0000"/>
              </a:solidFill>
              <a:cs typeface="B Nazanin" pitchFamily="2" charset="-78"/>
            </a:endParaRPr>
          </a:p>
          <a:p>
            <a:endParaRPr lang="en-US" dirty="0"/>
          </a:p>
        </p:txBody>
      </p:sp>
    </p:spTree>
    <p:extLst>
      <p:ext uri="{BB962C8B-B14F-4D97-AF65-F5344CB8AC3E}">
        <p14:creationId xmlns:p14="http://schemas.microsoft.com/office/powerpoint/2010/main" val="41621742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467600" cy="652934"/>
          </a:xfrm>
        </p:spPr>
        <p:txBody>
          <a:bodyPr/>
          <a:lstStyle/>
          <a:p>
            <a:pPr algn="ctr"/>
            <a:r>
              <a:rPr lang="ar-SA" dirty="0"/>
              <a:t>تکنیک جداسازی هدف از وسیله</a:t>
            </a:r>
            <a:endParaRPr lang="fa-IR" dirty="0"/>
          </a:p>
        </p:txBody>
      </p:sp>
      <p:sp>
        <p:nvSpPr>
          <p:cNvPr id="3" name="Content Placeholder 2"/>
          <p:cNvSpPr>
            <a:spLocks noGrp="1"/>
          </p:cNvSpPr>
          <p:nvPr>
            <p:ph sz="quarter" idx="1"/>
          </p:nvPr>
        </p:nvSpPr>
        <p:spPr/>
        <p:txBody>
          <a:bodyPr>
            <a:normAutofit fontScale="85000" lnSpcReduction="10000"/>
          </a:bodyPr>
          <a:lstStyle/>
          <a:p>
            <a:pPr algn="just">
              <a:lnSpc>
                <a:spcPct val="150000"/>
              </a:lnSpc>
            </a:pPr>
            <a:r>
              <a:rPr lang="fa-IR" dirty="0">
                <a:cs typeface="B Nazanin" pitchFamily="2" charset="-78"/>
              </a:rPr>
              <a:t>مثال : </a:t>
            </a:r>
          </a:p>
          <a:p>
            <a:pPr algn="just">
              <a:lnSpc>
                <a:spcPct val="150000"/>
              </a:lnSpc>
            </a:pPr>
            <a:r>
              <a:rPr lang="fa-IR" dirty="0">
                <a:cs typeface="B Nazanin" pitchFamily="2" charset="-78"/>
              </a:rPr>
              <a:t>مشاور : </a:t>
            </a:r>
            <a:r>
              <a:rPr lang="ar-SA" dirty="0">
                <a:cs typeface="B Nazanin" pitchFamily="2" charset="-78"/>
              </a:rPr>
              <a:t>به مراجع می گوییم تو می گویی </a:t>
            </a:r>
            <a:r>
              <a:rPr lang="ar-SA" dirty="0">
                <a:solidFill>
                  <a:srgbClr val="FF0000"/>
                </a:solidFill>
                <a:cs typeface="B Nazanin" pitchFamily="2" charset="-78"/>
              </a:rPr>
              <a:t>من آدم خوبی نبودم </a:t>
            </a:r>
            <a:r>
              <a:rPr lang="ar-SA" dirty="0">
                <a:cs typeface="B Nazanin" pitchFamily="2" charset="-78"/>
              </a:rPr>
              <a:t>کارهای </a:t>
            </a:r>
            <a:r>
              <a:rPr lang="ar-SA" dirty="0">
                <a:solidFill>
                  <a:srgbClr val="FF0000"/>
                </a:solidFill>
                <a:cs typeface="B Nazanin" pitchFamily="2" charset="-78"/>
              </a:rPr>
              <a:t>اشتباهی </a:t>
            </a:r>
            <a:r>
              <a:rPr lang="ar-SA" dirty="0">
                <a:cs typeface="B Nazanin" pitchFamily="2" charset="-78"/>
              </a:rPr>
              <a:t>کردم</a:t>
            </a:r>
            <a:r>
              <a:rPr lang="fa-IR" dirty="0">
                <a:cs typeface="B Nazanin" pitchFamily="2" charset="-78"/>
              </a:rPr>
              <a:t>. می خواهم خودم رو بکشم </a:t>
            </a:r>
          </a:p>
          <a:p>
            <a:pPr algn="just">
              <a:lnSpc>
                <a:spcPct val="150000"/>
              </a:lnSpc>
            </a:pPr>
            <a:r>
              <a:rPr lang="fa-IR" dirty="0">
                <a:cs typeface="B Nazanin" pitchFamily="2" charset="-78"/>
              </a:rPr>
              <a:t>روانشناس :</a:t>
            </a:r>
            <a:r>
              <a:rPr lang="ar-SA" dirty="0">
                <a:cs typeface="B Nazanin" pitchFamily="2" charset="-78"/>
              </a:rPr>
              <a:t>چرا </a:t>
            </a:r>
            <a:r>
              <a:rPr lang="fa-IR" dirty="0">
                <a:cs typeface="B Nazanin" pitchFamily="2" charset="-78"/>
              </a:rPr>
              <a:t>؟</a:t>
            </a:r>
          </a:p>
          <a:p>
            <a:pPr algn="just">
              <a:lnSpc>
                <a:spcPct val="150000"/>
              </a:lnSpc>
            </a:pPr>
            <a:r>
              <a:rPr lang="fa-IR" dirty="0">
                <a:cs typeface="B Nazanin" pitchFamily="2" charset="-78"/>
              </a:rPr>
              <a:t>مراجع : </a:t>
            </a:r>
            <a:r>
              <a:rPr lang="ar-SA" dirty="0">
                <a:cs typeface="B Nazanin" pitchFamily="2" charset="-78"/>
              </a:rPr>
              <a:t>می خواهم خودم را بکشم چون بابت اون رفتارها </a:t>
            </a:r>
            <a:r>
              <a:rPr lang="ar-SA" dirty="0">
                <a:solidFill>
                  <a:srgbClr val="FF0000"/>
                </a:solidFill>
                <a:cs typeface="B Nazanin" pitchFamily="2" charset="-78"/>
              </a:rPr>
              <a:t>عذاب می</a:t>
            </a:r>
            <a:r>
              <a:rPr lang="fa-IR" dirty="0">
                <a:solidFill>
                  <a:srgbClr val="FF0000"/>
                </a:solidFill>
                <a:cs typeface="B Nazanin" pitchFamily="2" charset="-78"/>
              </a:rPr>
              <a:t> </a:t>
            </a:r>
            <a:r>
              <a:rPr lang="ar-SA" dirty="0">
                <a:solidFill>
                  <a:srgbClr val="FF0000"/>
                </a:solidFill>
                <a:cs typeface="B Nazanin" pitchFamily="2" charset="-78"/>
              </a:rPr>
              <a:t>کشم </a:t>
            </a:r>
            <a:r>
              <a:rPr lang="ar-SA" dirty="0">
                <a:cs typeface="B Nazanin" pitchFamily="2" charset="-78"/>
              </a:rPr>
              <a:t>عذاب وجدان  </a:t>
            </a:r>
            <a:endParaRPr lang="fa-IR" dirty="0">
              <a:cs typeface="B Nazanin" pitchFamily="2" charset="-78"/>
            </a:endParaRPr>
          </a:p>
          <a:p>
            <a:pPr algn="just">
              <a:lnSpc>
                <a:spcPct val="150000"/>
              </a:lnSpc>
            </a:pPr>
            <a:r>
              <a:rPr lang="fa-IR" dirty="0">
                <a:cs typeface="B Nazanin" pitchFamily="2" charset="-78"/>
              </a:rPr>
              <a:t>مشاور : </a:t>
            </a:r>
            <a:r>
              <a:rPr lang="ar-SA" dirty="0">
                <a:cs typeface="B Nazanin" pitchFamily="2" charset="-78"/>
              </a:rPr>
              <a:t>اگر آن </a:t>
            </a:r>
            <a:r>
              <a:rPr lang="ar-SA" dirty="0">
                <a:solidFill>
                  <a:srgbClr val="FF0000"/>
                </a:solidFill>
                <a:cs typeface="B Nazanin" pitchFamily="2" charset="-78"/>
              </a:rPr>
              <a:t>رفتارها اتفاق نمی افتاد چی می</a:t>
            </a:r>
            <a:r>
              <a:rPr lang="fa-IR" dirty="0">
                <a:solidFill>
                  <a:srgbClr val="FF0000"/>
                </a:solidFill>
                <a:cs typeface="B Nazanin" pitchFamily="2" charset="-78"/>
              </a:rPr>
              <a:t> </a:t>
            </a:r>
            <a:r>
              <a:rPr lang="ar-SA" dirty="0">
                <a:solidFill>
                  <a:srgbClr val="FF0000"/>
                </a:solidFill>
                <a:cs typeface="B Nazanin" pitchFamily="2" charset="-78"/>
              </a:rPr>
              <a:t>شد </a:t>
            </a:r>
            <a:endParaRPr lang="fa-IR" dirty="0">
              <a:solidFill>
                <a:srgbClr val="FF0000"/>
              </a:solidFill>
              <a:cs typeface="B Nazanin" pitchFamily="2" charset="-78"/>
            </a:endParaRPr>
          </a:p>
          <a:p>
            <a:pPr algn="just">
              <a:lnSpc>
                <a:spcPct val="150000"/>
              </a:lnSpc>
            </a:pPr>
            <a:r>
              <a:rPr lang="fa-IR" dirty="0">
                <a:cs typeface="B Nazanin" pitchFamily="2" charset="-78"/>
              </a:rPr>
              <a:t>مراجع :  </a:t>
            </a:r>
            <a:r>
              <a:rPr lang="ar-SA" dirty="0">
                <a:cs typeface="B Nazanin" pitchFamily="2" charset="-78"/>
              </a:rPr>
              <a:t>می</a:t>
            </a:r>
            <a:r>
              <a:rPr lang="fa-IR" dirty="0">
                <a:cs typeface="B Nazanin" pitchFamily="2" charset="-78"/>
              </a:rPr>
              <a:t> </a:t>
            </a:r>
            <a:r>
              <a:rPr lang="ar-SA" dirty="0">
                <a:cs typeface="B Nazanin" pitchFamily="2" charset="-78"/>
              </a:rPr>
              <a:t>گفت پیش دیگران </a:t>
            </a:r>
            <a:r>
              <a:rPr lang="ar-SA" dirty="0">
                <a:solidFill>
                  <a:srgbClr val="FF0000"/>
                </a:solidFill>
                <a:cs typeface="B Nazanin" pitchFamily="2" charset="-78"/>
              </a:rPr>
              <a:t>اعتبار داشتم </a:t>
            </a:r>
            <a:r>
              <a:rPr lang="fa-IR" dirty="0">
                <a:cs typeface="B Nazanin" pitchFamily="2" charset="-78"/>
              </a:rPr>
              <a:t>.</a:t>
            </a:r>
          </a:p>
          <a:p>
            <a:pPr algn="just">
              <a:lnSpc>
                <a:spcPct val="150000"/>
              </a:lnSpc>
            </a:pPr>
            <a:r>
              <a:rPr lang="ar-SA" dirty="0">
                <a:cs typeface="B Nazanin" pitchFamily="2" charset="-78"/>
              </a:rPr>
              <a:t> </a:t>
            </a:r>
            <a:r>
              <a:rPr lang="fa-IR" dirty="0">
                <a:cs typeface="B Nazanin" pitchFamily="2" charset="-78"/>
              </a:rPr>
              <a:t>مشاور : </a:t>
            </a:r>
            <a:r>
              <a:rPr lang="ar-SA" dirty="0">
                <a:cs typeface="B Nazanin" pitchFamily="2" charset="-78"/>
              </a:rPr>
              <a:t>می‌توانیداین </a:t>
            </a:r>
            <a:r>
              <a:rPr lang="ar-SA" b="1" u="sng" dirty="0">
                <a:cs typeface="B Nazanin" pitchFamily="2" charset="-78"/>
              </a:rPr>
              <a:t>اعتبار را جور دیگر نیز </a:t>
            </a:r>
            <a:r>
              <a:rPr lang="ar-SA" dirty="0">
                <a:cs typeface="B Nazanin" pitchFamily="2" charset="-78"/>
              </a:rPr>
              <a:t>به دست آورید آیا از </a:t>
            </a:r>
            <a:r>
              <a:rPr lang="ar-SA" b="1" u="sng" dirty="0">
                <a:cs typeface="B Nazanin" pitchFamily="2" charset="-78"/>
              </a:rPr>
              <a:t>طریق خودکشی می توانید اعتبار</a:t>
            </a:r>
            <a:r>
              <a:rPr lang="ar-SA" dirty="0">
                <a:cs typeface="B Nazanin" pitchFamily="2" charset="-78"/>
              </a:rPr>
              <a:t> به دست آورید</a:t>
            </a:r>
            <a:endParaRPr lang="fa-IR" dirty="0">
              <a:cs typeface="B Nazanin" pitchFamily="2" charset="-7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تکنیک جداسازی هدف از وسیله</a:t>
            </a:r>
            <a:endParaRPr lang="fa-IR" dirty="0"/>
          </a:p>
        </p:txBody>
      </p:sp>
      <p:sp>
        <p:nvSpPr>
          <p:cNvPr id="3" name="Content Placeholder 2"/>
          <p:cNvSpPr>
            <a:spLocks noGrp="1"/>
          </p:cNvSpPr>
          <p:nvPr>
            <p:ph sz="quarter" idx="1"/>
          </p:nvPr>
        </p:nvSpPr>
        <p:spPr>
          <a:xfrm>
            <a:off x="457200" y="1600200"/>
            <a:ext cx="8147248" cy="5141168"/>
          </a:xfrm>
        </p:spPr>
        <p:txBody>
          <a:bodyPr>
            <a:normAutofit/>
          </a:bodyPr>
          <a:lstStyle/>
          <a:p>
            <a:pPr algn="just">
              <a:lnSpc>
                <a:spcPct val="150000"/>
              </a:lnSpc>
            </a:pPr>
            <a:r>
              <a:rPr lang="ar-SA" dirty="0">
                <a:cs typeface="B Nazanin" pitchFamily="2" charset="-78"/>
              </a:rPr>
              <a:t>جمله زیبا از یکی از مراجعینم مراجع</a:t>
            </a:r>
            <a:r>
              <a:rPr lang="fa-IR" dirty="0">
                <a:cs typeface="B Nazanin" pitchFamily="2" charset="-78"/>
              </a:rPr>
              <a:t> </a:t>
            </a:r>
            <a:r>
              <a:rPr lang="ar-SA" dirty="0">
                <a:cs typeface="B Nazanin" pitchFamily="2" charset="-78"/>
              </a:rPr>
              <a:t>  </a:t>
            </a:r>
            <a:r>
              <a:rPr lang="ar-SA" dirty="0">
                <a:solidFill>
                  <a:srgbClr val="FF0000"/>
                </a:solidFill>
                <a:cs typeface="B Nazanin" pitchFamily="2" charset="-78"/>
              </a:rPr>
              <a:t>قد کوتاه </a:t>
            </a:r>
            <a:r>
              <a:rPr lang="ar-SA" dirty="0">
                <a:cs typeface="B Nazanin" pitchFamily="2" charset="-78"/>
              </a:rPr>
              <a:t>داشتم </a:t>
            </a:r>
            <a:endParaRPr lang="fa-IR" dirty="0">
              <a:cs typeface="B Nazanin" pitchFamily="2" charset="-78"/>
            </a:endParaRPr>
          </a:p>
          <a:p>
            <a:pPr algn="just">
              <a:lnSpc>
                <a:spcPct val="150000"/>
              </a:lnSpc>
            </a:pPr>
            <a:r>
              <a:rPr lang="ar-SA" dirty="0">
                <a:cs typeface="B Nazanin" pitchFamily="2" charset="-78"/>
              </a:rPr>
              <a:t>و مشکلات </a:t>
            </a:r>
            <a:r>
              <a:rPr lang="ar-SA" dirty="0">
                <a:solidFill>
                  <a:srgbClr val="FF0000"/>
                </a:solidFill>
                <a:cs typeface="B Nazanin" pitchFamily="2" charset="-78"/>
              </a:rPr>
              <a:t>ماه گرفتگی </a:t>
            </a:r>
            <a:r>
              <a:rPr lang="ar-SA" dirty="0">
                <a:cs typeface="B Nazanin" pitchFamily="2" charset="-78"/>
              </a:rPr>
              <a:t>در صورت داشت </a:t>
            </a:r>
            <a:endParaRPr lang="fa-IR" dirty="0">
              <a:cs typeface="B Nazanin" pitchFamily="2" charset="-78"/>
            </a:endParaRPr>
          </a:p>
          <a:p>
            <a:pPr algn="just">
              <a:lnSpc>
                <a:spcPct val="150000"/>
              </a:lnSpc>
            </a:pPr>
            <a:r>
              <a:rPr lang="ar-SA" dirty="0">
                <a:solidFill>
                  <a:srgbClr val="FF0000"/>
                </a:solidFill>
                <a:cs typeface="B Nazanin" pitchFamily="2" charset="-78"/>
              </a:rPr>
              <a:t>زندگی سختی </a:t>
            </a:r>
            <a:r>
              <a:rPr lang="ar-SA" dirty="0">
                <a:cs typeface="B Nazanin" pitchFamily="2" charset="-78"/>
              </a:rPr>
              <a:t>هم به خاطر فقر داشت </a:t>
            </a:r>
            <a:endParaRPr lang="fa-IR" dirty="0">
              <a:cs typeface="B Nazanin" pitchFamily="2" charset="-78"/>
            </a:endParaRPr>
          </a:p>
          <a:p>
            <a:pPr algn="just">
              <a:lnSpc>
                <a:spcPct val="150000"/>
              </a:lnSpc>
            </a:pPr>
            <a:r>
              <a:rPr lang="ar-SA" dirty="0">
                <a:cs typeface="B Nazanin" pitchFamily="2" charset="-78"/>
              </a:rPr>
              <a:t>و در تاریخچه متوجه شدم خیلی هم </a:t>
            </a:r>
            <a:r>
              <a:rPr lang="ar-SA" dirty="0">
                <a:solidFill>
                  <a:srgbClr val="FF0000"/>
                </a:solidFill>
                <a:cs typeface="B Nazanin" pitchFamily="2" charset="-78"/>
              </a:rPr>
              <a:t>تحقیر</a:t>
            </a:r>
            <a:r>
              <a:rPr lang="ar-SA" dirty="0">
                <a:cs typeface="B Nazanin" pitchFamily="2" charset="-78"/>
              </a:rPr>
              <a:t> شده است</a:t>
            </a:r>
            <a:endParaRPr lang="fa-IR" dirty="0">
              <a:cs typeface="B Nazanin" pitchFamily="2" charset="-78"/>
            </a:endParaRPr>
          </a:p>
          <a:p>
            <a:pPr algn="just">
              <a:lnSpc>
                <a:spcPct val="150000"/>
              </a:lnSpc>
            </a:pPr>
            <a:r>
              <a:rPr lang="ar-SA" dirty="0">
                <a:cs typeface="B Nazanin" pitchFamily="2" charset="-78"/>
              </a:rPr>
              <a:t> توسط همسالان مورد اذیت و آزار و قلدری قرار گرفته</a:t>
            </a:r>
            <a:endParaRPr lang="fa-IR" dirty="0">
              <a:cs typeface="B Nazanin" pitchFamily="2" charset="-7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تکنیک جداسازی هدف از وسیله</a:t>
            </a:r>
            <a:endParaRPr lang="fa-IR" dirty="0"/>
          </a:p>
        </p:txBody>
      </p:sp>
      <p:sp>
        <p:nvSpPr>
          <p:cNvPr id="3" name="Content Placeholder 2"/>
          <p:cNvSpPr>
            <a:spLocks noGrp="1"/>
          </p:cNvSpPr>
          <p:nvPr>
            <p:ph sz="quarter" idx="1"/>
          </p:nvPr>
        </p:nvSpPr>
        <p:spPr/>
        <p:txBody>
          <a:bodyPr>
            <a:normAutofit fontScale="92500" lnSpcReduction="20000"/>
          </a:bodyPr>
          <a:lstStyle/>
          <a:p>
            <a:pPr algn="just">
              <a:lnSpc>
                <a:spcPct val="150000"/>
              </a:lnSpc>
            </a:pPr>
            <a:r>
              <a:rPr lang="ar-SA" dirty="0">
                <a:cs typeface="B Nazanin" pitchFamily="2" charset="-78"/>
              </a:rPr>
              <a:t> به او گفتم چی شد تو  این مدت ۱۹ سال </a:t>
            </a:r>
            <a:r>
              <a:rPr lang="ar-SA" dirty="0">
                <a:solidFill>
                  <a:srgbClr val="FF0000"/>
                </a:solidFill>
                <a:cs typeface="B Nazanin" pitchFamily="2" charset="-78"/>
              </a:rPr>
              <a:t>ناامید نشد</a:t>
            </a:r>
            <a:r>
              <a:rPr lang="fa-IR" dirty="0">
                <a:solidFill>
                  <a:srgbClr val="FF0000"/>
                </a:solidFill>
                <a:cs typeface="B Nazanin" pitchFamily="2" charset="-78"/>
              </a:rPr>
              <a:t>ی </a:t>
            </a:r>
            <a:r>
              <a:rPr lang="ar-SA" dirty="0">
                <a:solidFill>
                  <a:srgbClr val="FF0000"/>
                </a:solidFill>
                <a:cs typeface="B Nazanin" pitchFamily="2" charset="-78"/>
              </a:rPr>
              <a:t>به خودکشی فکر نکردی </a:t>
            </a:r>
            <a:endParaRPr lang="fa-IR" dirty="0">
              <a:solidFill>
                <a:srgbClr val="FF0000"/>
              </a:solidFill>
              <a:cs typeface="B Nazanin" pitchFamily="2" charset="-78"/>
            </a:endParaRPr>
          </a:p>
          <a:p>
            <a:pPr algn="just">
              <a:lnSpc>
                <a:spcPct val="150000"/>
              </a:lnSpc>
            </a:pPr>
            <a:r>
              <a:rPr lang="ar-SA" dirty="0">
                <a:cs typeface="B Nazanin" pitchFamily="2" charset="-78"/>
              </a:rPr>
              <a:t>گفت آنها </a:t>
            </a:r>
            <a:r>
              <a:rPr lang="ar-SA" dirty="0">
                <a:solidFill>
                  <a:srgbClr val="FF0000"/>
                </a:solidFill>
                <a:cs typeface="B Nazanin" pitchFamily="2" charset="-78"/>
              </a:rPr>
              <a:t>مشکل داشت</a:t>
            </a:r>
            <a:r>
              <a:rPr lang="ar-SA" dirty="0">
                <a:cs typeface="B Nazanin" pitchFamily="2" charset="-78"/>
              </a:rPr>
              <a:t>ند </a:t>
            </a:r>
            <a:endParaRPr lang="fa-IR" dirty="0">
              <a:cs typeface="B Nazanin" pitchFamily="2" charset="-78"/>
            </a:endParaRPr>
          </a:p>
          <a:p>
            <a:pPr algn="just">
              <a:lnSpc>
                <a:spcPct val="150000"/>
              </a:lnSpc>
            </a:pPr>
            <a:r>
              <a:rPr lang="ar-SA" dirty="0">
                <a:cs typeface="B Nazanin" pitchFamily="2" charset="-78"/>
              </a:rPr>
              <a:t>گفت آنها آدم</a:t>
            </a:r>
            <a:r>
              <a:rPr lang="fa-IR" dirty="0">
                <a:cs typeface="B Nazanin" pitchFamily="2" charset="-78"/>
              </a:rPr>
              <a:t> </a:t>
            </a:r>
            <a:r>
              <a:rPr lang="ar-SA" dirty="0">
                <a:cs typeface="B Nazanin" pitchFamily="2" charset="-78"/>
              </a:rPr>
              <a:t>های </a:t>
            </a:r>
            <a:r>
              <a:rPr lang="ar-SA" dirty="0">
                <a:solidFill>
                  <a:srgbClr val="FF0000"/>
                </a:solidFill>
                <a:cs typeface="B Nazanin" pitchFamily="2" charset="-78"/>
              </a:rPr>
              <a:t>مریضی بودن </a:t>
            </a:r>
            <a:r>
              <a:rPr lang="ar-SA" dirty="0">
                <a:cs typeface="B Nazanin" pitchFamily="2" charset="-78"/>
              </a:rPr>
              <a:t>من به خاطر آنها باید به خودم آسیب برسونم</a:t>
            </a:r>
            <a:endParaRPr lang="fa-IR" dirty="0">
              <a:cs typeface="B Nazanin" pitchFamily="2" charset="-78"/>
            </a:endParaRPr>
          </a:p>
          <a:p>
            <a:pPr algn="just">
              <a:lnSpc>
                <a:spcPct val="150000"/>
              </a:lnSpc>
            </a:pPr>
            <a:r>
              <a:rPr lang="ar-SA" dirty="0">
                <a:cs typeface="B Nazanin" pitchFamily="2" charset="-78"/>
              </a:rPr>
              <a:t> اونها درکش رو نداشتن مشکل آنها بود نه من که به خودم آسیب برس</a:t>
            </a:r>
            <a:r>
              <a:rPr lang="fa-IR" dirty="0">
                <a:cs typeface="B Nazanin" pitchFamily="2" charset="-78"/>
              </a:rPr>
              <a:t>ا</a:t>
            </a:r>
            <a:r>
              <a:rPr lang="ar-SA" dirty="0">
                <a:cs typeface="B Nazanin" pitchFamily="2" charset="-78"/>
              </a:rPr>
              <a:t>نم </a:t>
            </a:r>
            <a:endParaRPr lang="fa-IR" dirty="0">
              <a:cs typeface="B Nazanin" pitchFamily="2" charset="-78"/>
            </a:endParaRPr>
          </a:p>
          <a:p>
            <a:pPr algn="just">
              <a:lnSpc>
                <a:spcPct val="150000"/>
              </a:lnSpc>
            </a:pPr>
            <a:r>
              <a:rPr lang="ar-SA" dirty="0">
                <a:solidFill>
                  <a:srgbClr val="FF0000"/>
                </a:solidFill>
                <a:cs typeface="B Nazanin" pitchFamily="2" charset="-78"/>
              </a:rPr>
              <a:t>نکته مهم </a:t>
            </a:r>
            <a:r>
              <a:rPr lang="fa-IR" dirty="0">
                <a:solidFill>
                  <a:srgbClr val="FF0000"/>
                </a:solidFill>
                <a:cs typeface="B Nazanin" pitchFamily="2" charset="-78"/>
              </a:rPr>
              <a:t>:  </a:t>
            </a:r>
            <a:r>
              <a:rPr lang="ar-SA" dirty="0">
                <a:cs typeface="B Nazanin" pitchFamily="2" charset="-78"/>
              </a:rPr>
              <a:t>دقیقاً این همان است که </a:t>
            </a:r>
            <a:r>
              <a:rPr lang="ar-SA" dirty="0">
                <a:solidFill>
                  <a:srgbClr val="FF0000"/>
                </a:solidFill>
                <a:cs typeface="B Nazanin" pitchFamily="2" charset="-78"/>
              </a:rPr>
              <a:t>چرا خودت را درگیر میکنی</a:t>
            </a:r>
            <a:endParaRPr lang="fa-IR" dirty="0">
              <a:solidFill>
                <a:srgbClr val="FF0000"/>
              </a:solidFill>
              <a:cs typeface="B Nazanin" pitchFamily="2" charset="-78"/>
            </a:endParaRPr>
          </a:p>
          <a:p>
            <a:pPr algn="just">
              <a:lnSpc>
                <a:spcPct val="150000"/>
              </a:lnSpc>
            </a:pPr>
            <a:r>
              <a:rPr lang="ar-SA" dirty="0">
                <a:solidFill>
                  <a:srgbClr val="FF0000"/>
                </a:solidFill>
                <a:cs typeface="B Nazanin" pitchFamily="2" charset="-78"/>
              </a:rPr>
              <a:t> </a:t>
            </a:r>
            <a:r>
              <a:rPr lang="ar-SA" dirty="0">
                <a:cs typeface="B Nazanin" pitchFamily="2" charset="-78"/>
              </a:rPr>
              <a:t>چرا می خواهی </a:t>
            </a:r>
            <a:r>
              <a:rPr lang="ar-SA" dirty="0">
                <a:solidFill>
                  <a:srgbClr val="FF0000"/>
                </a:solidFill>
                <a:cs typeface="B Nazanin" pitchFamily="2" charset="-78"/>
              </a:rPr>
              <a:t>خودت را نابود کنی </a:t>
            </a:r>
            <a:endParaRPr lang="fa-IR" dirty="0">
              <a:solidFill>
                <a:srgbClr val="FF0000"/>
              </a:solidFill>
              <a:cs typeface="B Nazanin" pitchFamily="2" charset="-78"/>
            </a:endParaRPr>
          </a:p>
          <a:p>
            <a:pPr algn="just">
              <a:lnSpc>
                <a:spcPct val="150000"/>
              </a:lnSpc>
            </a:pPr>
            <a:r>
              <a:rPr lang="ar-SA" dirty="0">
                <a:cs typeface="B Nazanin" pitchFamily="2" charset="-78"/>
              </a:rPr>
              <a:t>چرا خودت را می‌خواهی </a:t>
            </a:r>
            <a:r>
              <a:rPr lang="ar-SA" dirty="0">
                <a:solidFill>
                  <a:srgbClr val="FF0000"/>
                </a:solidFill>
                <a:cs typeface="B Nazanin" pitchFamily="2" charset="-78"/>
              </a:rPr>
              <a:t>حذف کنی</a:t>
            </a:r>
            <a:endParaRPr lang="fa-IR" dirty="0">
              <a:solidFill>
                <a:srgbClr val="FF0000"/>
              </a:solidFill>
              <a:cs typeface="B Nazanin" pitchFamily="2" charset="-78"/>
            </a:endParaRPr>
          </a:p>
          <a:p>
            <a:pPr algn="just">
              <a:lnSpc>
                <a:spcPct val="150000"/>
              </a:lnSpc>
            </a:pPr>
            <a:r>
              <a:rPr lang="ar-SA" dirty="0">
                <a:solidFill>
                  <a:srgbClr val="FF0000"/>
                </a:solidFill>
                <a:cs typeface="B Nazanin" pitchFamily="2" charset="-78"/>
              </a:rPr>
              <a:t> </a:t>
            </a:r>
            <a:r>
              <a:rPr lang="ar-SA" dirty="0">
                <a:cs typeface="B Nazanin" pitchFamily="2" charset="-78"/>
              </a:rPr>
              <a:t>مسئله جای دیگری است </a:t>
            </a:r>
            <a:r>
              <a:rPr lang="ar-SA" b="1" u="sng" dirty="0">
                <a:solidFill>
                  <a:srgbClr val="FF0000"/>
                </a:solidFill>
                <a:cs typeface="B Nazanin" pitchFamily="2" charset="-78"/>
              </a:rPr>
              <a:t>جدا کردن خودم از مشکل</a:t>
            </a:r>
            <a:endParaRPr lang="fa-IR" b="1" u="sng" dirty="0">
              <a:solidFill>
                <a:srgbClr val="FF0000"/>
              </a:solidFill>
              <a:cs typeface="B Nazanin" pitchFamily="2" charset="-78"/>
            </a:endParaRPr>
          </a:p>
          <a:p>
            <a:pPr algn="just">
              <a:lnSpc>
                <a:spcPct val="150000"/>
              </a:lnSpc>
            </a:pPr>
            <a:r>
              <a:rPr lang="ar-SA" dirty="0">
                <a:solidFill>
                  <a:srgbClr val="FF0000"/>
                </a:solidFill>
                <a:cs typeface="B Nazanin" pitchFamily="2" charset="-78"/>
              </a:rPr>
              <a:t>این </a:t>
            </a:r>
            <a:r>
              <a:rPr lang="ar-SA" dirty="0">
                <a:cs typeface="B Nazanin" pitchFamily="2" charset="-78"/>
              </a:rPr>
              <a:t>نوجوان والدین خوبی داشت</a:t>
            </a:r>
            <a:endParaRPr lang="en-US" dirty="0">
              <a:cs typeface="B Nazanin" pitchFamily="2" charset="-78"/>
            </a:endParaRPr>
          </a:p>
          <a:p>
            <a:pPr algn="just">
              <a:lnSpc>
                <a:spcPct val="150000"/>
              </a:lnSpc>
            </a:pPr>
            <a:endParaRPr lang="fa-IR" dirty="0">
              <a:cs typeface="B Nazanin" pitchFamily="2" charset="-78"/>
            </a:endParaRPr>
          </a:p>
          <a:p>
            <a:pPr algn="just">
              <a:lnSpc>
                <a:spcPct val="150000"/>
              </a:lnSpc>
            </a:pPr>
            <a:endParaRPr lang="fa-IR" dirty="0">
              <a:cs typeface="B Nazanin" pitchFamily="2" charset="-78"/>
            </a:endParaRPr>
          </a:p>
          <a:p>
            <a:endParaRPr lang="fa-I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467600" cy="778098"/>
          </a:xfrm>
        </p:spPr>
        <p:txBody>
          <a:bodyPr/>
          <a:lstStyle/>
          <a:p>
            <a:pPr algn="ctr"/>
            <a:r>
              <a:rPr lang="ar-SA" dirty="0"/>
              <a:t>تکنیک قصد متناقض</a:t>
            </a:r>
            <a:endParaRPr lang="fa-IR" dirty="0"/>
          </a:p>
        </p:txBody>
      </p:sp>
      <p:sp>
        <p:nvSpPr>
          <p:cNvPr id="3" name="Content Placeholder 2"/>
          <p:cNvSpPr>
            <a:spLocks noGrp="1"/>
          </p:cNvSpPr>
          <p:nvPr>
            <p:ph sz="quarter" idx="1"/>
          </p:nvPr>
        </p:nvSpPr>
        <p:spPr>
          <a:xfrm>
            <a:off x="457200" y="908720"/>
            <a:ext cx="8075240" cy="5565232"/>
          </a:xfrm>
        </p:spPr>
        <p:txBody>
          <a:bodyPr>
            <a:normAutofit/>
          </a:bodyPr>
          <a:lstStyle/>
          <a:p>
            <a:pPr algn="just">
              <a:lnSpc>
                <a:spcPct val="150000"/>
              </a:lnSpc>
            </a:pPr>
            <a:r>
              <a:rPr lang="en-US" dirty="0">
                <a:cs typeface="B Nazanin" pitchFamily="2" charset="-78"/>
              </a:rPr>
              <a:t>  </a:t>
            </a:r>
            <a:r>
              <a:rPr lang="ar-SA" dirty="0">
                <a:cs typeface="B Nazanin" pitchFamily="2" charset="-78"/>
              </a:rPr>
              <a:t>تکنیک دهم تکنیک قصد متناقض </a:t>
            </a:r>
            <a:r>
              <a:rPr lang="fa-IR" dirty="0">
                <a:cs typeface="B Nazanin" pitchFamily="2" charset="-78"/>
              </a:rPr>
              <a:t>:</a:t>
            </a:r>
          </a:p>
          <a:p>
            <a:pPr algn="just">
              <a:lnSpc>
                <a:spcPct val="150000"/>
              </a:lnSpc>
            </a:pPr>
            <a:r>
              <a:rPr lang="ar-SA" dirty="0">
                <a:cs typeface="B Nazanin" pitchFamily="2" charset="-78"/>
              </a:rPr>
              <a:t>این تکنیک نیز مثل تکنیک </a:t>
            </a:r>
            <a:r>
              <a:rPr lang="ar-SA" b="1" u="sng" dirty="0">
                <a:solidFill>
                  <a:srgbClr val="FF0000"/>
                </a:solidFill>
                <a:cs typeface="B Nazanin" pitchFamily="2" charset="-78"/>
              </a:rPr>
              <a:t>شوخی تکنیک خطرناکی </a:t>
            </a:r>
            <a:r>
              <a:rPr lang="ar-SA" dirty="0">
                <a:cs typeface="B Nazanin" pitchFamily="2" charset="-78"/>
              </a:rPr>
              <a:t>است </a:t>
            </a:r>
            <a:endParaRPr lang="fa-IR" dirty="0">
              <a:cs typeface="B Nazanin" pitchFamily="2" charset="-78"/>
            </a:endParaRPr>
          </a:p>
          <a:p>
            <a:pPr algn="just">
              <a:lnSpc>
                <a:spcPct val="150000"/>
              </a:lnSpc>
            </a:pPr>
            <a:r>
              <a:rPr lang="ar-SA" dirty="0">
                <a:cs typeface="B Nazanin" pitchFamily="2" charset="-78"/>
              </a:rPr>
              <a:t>و مرز آن </a:t>
            </a:r>
            <a:r>
              <a:rPr lang="ar-SA" b="1" u="sng" dirty="0">
                <a:cs typeface="B Nazanin" pitchFamily="2" charset="-78"/>
              </a:rPr>
              <a:t>باریک است و هر جا نمی</a:t>
            </a:r>
            <a:r>
              <a:rPr lang="fa-IR" b="1" u="sng" dirty="0">
                <a:cs typeface="B Nazanin" pitchFamily="2" charset="-78"/>
              </a:rPr>
              <a:t> </a:t>
            </a:r>
            <a:r>
              <a:rPr lang="ar-SA" b="1" u="sng" dirty="0">
                <a:cs typeface="B Nazanin" pitchFamily="2" charset="-78"/>
              </a:rPr>
              <a:t>شود </a:t>
            </a:r>
            <a:r>
              <a:rPr lang="ar-SA" dirty="0">
                <a:cs typeface="B Nazanin" pitchFamily="2" charset="-78"/>
              </a:rPr>
              <a:t>از آن استفاده کرد </a:t>
            </a:r>
            <a:endParaRPr lang="fa-IR" dirty="0">
              <a:cs typeface="B Nazanin" pitchFamily="2" charset="-78"/>
            </a:endParaRPr>
          </a:p>
          <a:p>
            <a:pPr algn="just">
              <a:lnSpc>
                <a:spcPct val="150000"/>
              </a:lnSpc>
            </a:pPr>
            <a:r>
              <a:rPr lang="ar-SA" dirty="0">
                <a:cs typeface="B Nazanin" pitchFamily="2" charset="-78"/>
              </a:rPr>
              <a:t>ممکن است استفاده نابجا به مراجعه ضربه بزند</a:t>
            </a:r>
            <a:endParaRPr lang="fa-IR" dirty="0">
              <a:cs typeface="B Nazanin" pitchFamily="2" charset="-78"/>
            </a:endParaRPr>
          </a:p>
          <a:p>
            <a:pPr algn="just">
              <a:lnSpc>
                <a:spcPct val="150000"/>
              </a:lnSpc>
            </a:pPr>
            <a:r>
              <a:rPr lang="ar-SA" dirty="0">
                <a:cs typeface="B Nazanin" pitchFamily="2" charset="-78"/>
              </a:rPr>
              <a:t> یا مراجع</a:t>
            </a:r>
            <a:r>
              <a:rPr lang="fa-IR" dirty="0">
                <a:cs typeface="B Nazanin" pitchFamily="2" charset="-78"/>
              </a:rPr>
              <a:t> </a:t>
            </a:r>
            <a:r>
              <a:rPr lang="ar-SA" dirty="0">
                <a:cs typeface="B Nazanin" pitchFamily="2" charset="-78"/>
              </a:rPr>
              <a:t> از آن ب</a:t>
            </a:r>
            <a:r>
              <a:rPr lang="fa-IR" dirty="0">
                <a:cs typeface="B Nazanin" pitchFamily="2" charset="-78"/>
              </a:rPr>
              <a:t>د</a:t>
            </a:r>
            <a:r>
              <a:rPr lang="ar-SA" dirty="0">
                <a:cs typeface="B Nazanin" pitchFamily="2" charset="-78"/>
              </a:rPr>
              <a:t> برداشت کند </a:t>
            </a:r>
            <a:endParaRPr lang="fa-IR" dirty="0">
              <a:cs typeface="B Nazanin" pitchFamily="2" charset="-78"/>
            </a:endParaRPr>
          </a:p>
          <a:p>
            <a:pPr algn="just">
              <a:lnSpc>
                <a:spcPct val="150000"/>
              </a:lnSpc>
            </a:pPr>
            <a:r>
              <a:rPr lang="ar-SA" dirty="0">
                <a:cs typeface="B Nazanin" pitchFamily="2" charset="-78"/>
              </a:rPr>
              <a:t>در تکنیک قصد م</a:t>
            </a:r>
            <a:r>
              <a:rPr lang="fa-IR" dirty="0">
                <a:cs typeface="B Nazanin" pitchFamily="2" charset="-78"/>
              </a:rPr>
              <a:t>ت</a:t>
            </a:r>
            <a:r>
              <a:rPr lang="ar-SA" dirty="0">
                <a:cs typeface="B Nazanin" pitchFamily="2" charset="-78"/>
              </a:rPr>
              <a:t>ناقص </a:t>
            </a:r>
            <a:r>
              <a:rPr lang="fa-IR" dirty="0">
                <a:cs typeface="B Nazanin" pitchFamily="2" charset="-78"/>
              </a:rPr>
              <a:t>:</a:t>
            </a:r>
          </a:p>
          <a:p>
            <a:pPr algn="just">
              <a:lnSpc>
                <a:spcPct val="150000"/>
              </a:lnSpc>
            </a:pPr>
            <a:r>
              <a:rPr lang="ar-SA" dirty="0">
                <a:cs typeface="B Nazanin" pitchFamily="2" charset="-78"/>
              </a:rPr>
              <a:t> ما به جای اینکه به مراجع بگوییم تصمیم</a:t>
            </a:r>
            <a:r>
              <a:rPr lang="fa-IR" dirty="0">
                <a:cs typeface="B Nazanin" pitchFamily="2" charset="-78"/>
              </a:rPr>
              <a:t> </a:t>
            </a:r>
            <a:r>
              <a:rPr lang="ar-SA" dirty="0">
                <a:cs typeface="B Nazanin" pitchFamily="2" charset="-78"/>
              </a:rPr>
              <a:t>تو اشتباه است دقیقاً پارادوکس و متناقض می‌گوییم  تصمیم تو درست است</a:t>
            </a:r>
            <a:endParaRPr lang="fa-IR" dirty="0">
              <a:cs typeface="B Nazanin" pitchFamily="2" charset="-7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88640"/>
            <a:ext cx="7067128" cy="580926"/>
          </a:xfrm>
        </p:spPr>
        <p:txBody>
          <a:bodyPr/>
          <a:lstStyle/>
          <a:p>
            <a:pPr algn="ctr"/>
            <a:r>
              <a:rPr lang="ar-SA" dirty="0"/>
              <a:t>تکنیک قصد متناقض</a:t>
            </a:r>
            <a:endParaRPr lang="fa-IR" dirty="0"/>
          </a:p>
        </p:txBody>
      </p:sp>
      <p:sp>
        <p:nvSpPr>
          <p:cNvPr id="3" name="Content Placeholder 2"/>
          <p:cNvSpPr>
            <a:spLocks noGrp="1"/>
          </p:cNvSpPr>
          <p:nvPr>
            <p:ph sz="quarter" idx="1"/>
          </p:nvPr>
        </p:nvSpPr>
        <p:spPr>
          <a:xfrm>
            <a:off x="539552" y="836712"/>
            <a:ext cx="8064896" cy="5832648"/>
          </a:xfrm>
        </p:spPr>
        <p:txBody>
          <a:bodyPr>
            <a:normAutofit fontScale="85000" lnSpcReduction="10000"/>
          </a:bodyPr>
          <a:lstStyle/>
          <a:p>
            <a:pPr algn="just">
              <a:lnSpc>
                <a:spcPct val="150000"/>
              </a:lnSpc>
            </a:pPr>
            <a:r>
              <a:rPr lang="ar-SA" dirty="0">
                <a:cs typeface="B Nazanin" pitchFamily="2" charset="-78"/>
              </a:rPr>
              <a:t>مثال </a:t>
            </a:r>
            <a:r>
              <a:rPr lang="fa-IR" dirty="0">
                <a:cs typeface="B Nazanin" pitchFamily="2" charset="-78"/>
              </a:rPr>
              <a:t>:</a:t>
            </a:r>
          </a:p>
          <a:p>
            <a:pPr algn="just">
              <a:lnSpc>
                <a:spcPct val="150000"/>
              </a:lnSpc>
            </a:pPr>
            <a:r>
              <a:rPr lang="ar-SA" dirty="0">
                <a:cs typeface="B Nazanin" pitchFamily="2" charset="-78"/>
              </a:rPr>
              <a:t> </a:t>
            </a:r>
            <a:r>
              <a:rPr lang="fa-IR" dirty="0">
                <a:cs typeface="B Nazanin" pitchFamily="2" charset="-78"/>
              </a:rPr>
              <a:t>مشاور: </a:t>
            </a:r>
            <a:r>
              <a:rPr lang="ar-SA" dirty="0">
                <a:cs typeface="B Nazanin" pitchFamily="2" charset="-78"/>
              </a:rPr>
              <a:t>خودکشی </a:t>
            </a:r>
            <a:r>
              <a:rPr lang="ar-SA" b="1" dirty="0">
                <a:solidFill>
                  <a:srgbClr val="FF0000"/>
                </a:solidFill>
                <a:cs typeface="B Nazanin" pitchFamily="2" charset="-78"/>
              </a:rPr>
              <a:t>فکر بدی نیست </a:t>
            </a:r>
            <a:r>
              <a:rPr lang="ar-SA" dirty="0">
                <a:cs typeface="B Nazanin" pitchFamily="2" charset="-78"/>
              </a:rPr>
              <a:t>خیلی‌ها تو این موقعیت قرار می‌گیرند و به خودکشی فکر می‌کنند </a:t>
            </a:r>
            <a:endParaRPr lang="fa-IR" dirty="0">
              <a:cs typeface="B Nazanin" pitchFamily="2" charset="-78"/>
            </a:endParaRPr>
          </a:p>
          <a:p>
            <a:pPr algn="just">
              <a:lnSpc>
                <a:spcPct val="150000"/>
              </a:lnSpc>
            </a:pPr>
            <a:r>
              <a:rPr lang="fa-IR" dirty="0">
                <a:cs typeface="B Nazanin" pitchFamily="2" charset="-78"/>
              </a:rPr>
              <a:t>مراجع: </a:t>
            </a:r>
            <a:r>
              <a:rPr lang="ar-SA" dirty="0">
                <a:cs typeface="B Nazanin" pitchFamily="2" charset="-78"/>
              </a:rPr>
              <a:t>یعنی من بمیرم </a:t>
            </a:r>
            <a:r>
              <a:rPr lang="ar-SA" b="1" u="sng" dirty="0">
                <a:cs typeface="B Nazanin" pitchFamily="2" charset="-78"/>
              </a:rPr>
              <a:t>بهتر است</a:t>
            </a:r>
            <a:r>
              <a:rPr lang="fa-IR" b="1" u="sng" dirty="0">
                <a:cs typeface="B Nazanin" pitchFamily="2" charset="-78"/>
              </a:rPr>
              <a:t> </a:t>
            </a:r>
            <a:r>
              <a:rPr lang="ar-SA" b="1" u="sng" dirty="0">
                <a:cs typeface="B Nazanin" pitchFamily="2" charset="-78"/>
              </a:rPr>
              <a:t>شما چه جور مشاور</a:t>
            </a:r>
            <a:r>
              <a:rPr lang="fa-IR" b="1" u="sng" dirty="0">
                <a:cs typeface="B Nazanin" pitchFamily="2" charset="-78"/>
              </a:rPr>
              <a:t>ی</a:t>
            </a:r>
            <a:r>
              <a:rPr lang="ar-SA" b="1" u="sng" dirty="0">
                <a:cs typeface="B Nazanin" pitchFamily="2" charset="-78"/>
              </a:rPr>
              <a:t> هستی </a:t>
            </a:r>
            <a:r>
              <a:rPr lang="ar-SA" dirty="0">
                <a:cs typeface="B Nazanin" pitchFamily="2" charset="-78"/>
              </a:rPr>
              <a:t>که به من می گویی بمیر </a:t>
            </a:r>
            <a:endParaRPr lang="fa-IR" dirty="0">
              <a:cs typeface="B Nazanin" pitchFamily="2" charset="-78"/>
            </a:endParaRPr>
          </a:p>
          <a:p>
            <a:pPr algn="just">
              <a:lnSpc>
                <a:spcPct val="150000"/>
              </a:lnSpc>
            </a:pPr>
            <a:r>
              <a:rPr lang="ar-SA" dirty="0">
                <a:cs typeface="B Nazanin" pitchFamily="2" charset="-78"/>
              </a:rPr>
              <a:t> </a:t>
            </a:r>
            <a:r>
              <a:rPr lang="fa-IR" dirty="0">
                <a:cs typeface="B Nazanin" pitchFamily="2" charset="-78"/>
              </a:rPr>
              <a:t>مشاور:  </a:t>
            </a:r>
            <a:r>
              <a:rPr lang="ar-SA" dirty="0">
                <a:cs typeface="B Nazanin" pitchFamily="2" charset="-78"/>
              </a:rPr>
              <a:t>تو چی فکر می</a:t>
            </a:r>
            <a:r>
              <a:rPr lang="fa-IR" dirty="0">
                <a:cs typeface="B Nazanin" pitchFamily="2" charset="-78"/>
              </a:rPr>
              <a:t> </a:t>
            </a:r>
            <a:r>
              <a:rPr lang="ar-SA" dirty="0">
                <a:cs typeface="B Nazanin" pitchFamily="2" charset="-78"/>
              </a:rPr>
              <a:t>کن</a:t>
            </a:r>
            <a:r>
              <a:rPr lang="fa-IR" dirty="0">
                <a:cs typeface="B Nazanin" pitchFamily="2" charset="-78"/>
              </a:rPr>
              <a:t>ی.</a:t>
            </a:r>
          </a:p>
          <a:p>
            <a:pPr algn="just">
              <a:lnSpc>
                <a:spcPct val="150000"/>
              </a:lnSpc>
            </a:pPr>
            <a:r>
              <a:rPr lang="ar-SA" dirty="0">
                <a:cs typeface="B Nazanin" pitchFamily="2" charset="-78"/>
              </a:rPr>
              <a:t> </a:t>
            </a:r>
            <a:r>
              <a:rPr lang="fa-IR" dirty="0">
                <a:cs typeface="B Nazanin" pitchFamily="2" charset="-78"/>
              </a:rPr>
              <a:t>مراجع : </a:t>
            </a:r>
            <a:r>
              <a:rPr lang="ar-SA" dirty="0">
                <a:cs typeface="B Nazanin" pitchFamily="2" charset="-78"/>
              </a:rPr>
              <a:t>نمی</a:t>
            </a:r>
            <a:r>
              <a:rPr lang="fa-IR" dirty="0">
                <a:cs typeface="B Nazanin" pitchFamily="2" charset="-78"/>
              </a:rPr>
              <a:t> </a:t>
            </a:r>
            <a:r>
              <a:rPr lang="ar-SA" dirty="0">
                <a:cs typeface="B Nazanin" pitchFamily="2" charset="-78"/>
              </a:rPr>
              <a:t>دونم اومدم شما مشکلم را حل کنید</a:t>
            </a:r>
            <a:endParaRPr lang="fa-IR" dirty="0">
              <a:cs typeface="B Nazanin" pitchFamily="2" charset="-78"/>
            </a:endParaRPr>
          </a:p>
          <a:p>
            <a:pPr algn="just">
              <a:lnSpc>
                <a:spcPct val="150000"/>
              </a:lnSpc>
            </a:pPr>
            <a:r>
              <a:rPr lang="fa-IR" dirty="0">
                <a:cs typeface="B Nazanin" pitchFamily="2" charset="-78"/>
              </a:rPr>
              <a:t>مشاور: </a:t>
            </a:r>
            <a:r>
              <a:rPr lang="ar-SA" dirty="0">
                <a:cs typeface="B Nazanin" pitchFamily="2" charset="-78"/>
              </a:rPr>
              <a:t>مگ</a:t>
            </a:r>
            <a:r>
              <a:rPr lang="fa-IR" dirty="0">
                <a:cs typeface="B Nazanin" pitchFamily="2" charset="-78"/>
              </a:rPr>
              <a:t>ر</a:t>
            </a:r>
            <a:r>
              <a:rPr lang="ar-SA" dirty="0">
                <a:cs typeface="B Nazanin" pitchFamily="2" charset="-78"/>
              </a:rPr>
              <a:t> مشکل</a:t>
            </a:r>
            <a:r>
              <a:rPr lang="fa-IR" dirty="0">
                <a:cs typeface="B Nazanin" pitchFamily="2" charset="-78"/>
              </a:rPr>
              <a:t> </a:t>
            </a:r>
            <a:r>
              <a:rPr lang="ar-SA" dirty="0">
                <a:cs typeface="B Nazanin" pitchFamily="2" charset="-78"/>
              </a:rPr>
              <a:t>ت</a:t>
            </a:r>
            <a:r>
              <a:rPr lang="fa-IR" dirty="0">
                <a:cs typeface="B Nazanin" pitchFamily="2" charset="-78"/>
              </a:rPr>
              <a:t>و</a:t>
            </a:r>
            <a:r>
              <a:rPr lang="ar-SA" dirty="0">
                <a:cs typeface="B Nazanin" pitchFamily="2" charset="-78"/>
              </a:rPr>
              <a:t> قابل حل</a:t>
            </a:r>
            <a:r>
              <a:rPr lang="fa-IR" dirty="0">
                <a:cs typeface="B Nazanin" pitchFamily="2" charset="-78"/>
              </a:rPr>
              <a:t> است </a:t>
            </a:r>
            <a:r>
              <a:rPr lang="ar-SA" dirty="0">
                <a:cs typeface="B Nazanin" pitchFamily="2" charset="-78"/>
              </a:rPr>
              <a:t> </a:t>
            </a:r>
            <a:endParaRPr lang="fa-IR" dirty="0">
              <a:cs typeface="B Nazanin" pitchFamily="2" charset="-78"/>
            </a:endParaRPr>
          </a:p>
          <a:p>
            <a:pPr algn="just">
              <a:lnSpc>
                <a:spcPct val="150000"/>
              </a:lnSpc>
            </a:pPr>
            <a:r>
              <a:rPr lang="fa-IR" dirty="0">
                <a:cs typeface="B Nazanin" pitchFamily="2" charset="-78"/>
              </a:rPr>
              <a:t>مراجع: </a:t>
            </a:r>
            <a:r>
              <a:rPr lang="ar-SA" dirty="0">
                <a:cs typeface="B Nazanin" pitchFamily="2" charset="-78"/>
              </a:rPr>
              <a:t>شاید </a:t>
            </a:r>
            <a:endParaRPr lang="fa-IR" dirty="0">
              <a:cs typeface="B Nazanin" pitchFamily="2" charset="-78"/>
            </a:endParaRPr>
          </a:p>
          <a:p>
            <a:pPr algn="just">
              <a:lnSpc>
                <a:spcPct val="150000"/>
              </a:lnSpc>
            </a:pPr>
            <a:r>
              <a:rPr lang="fa-IR" dirty="0">
                <a:cs typeface="B Nazanin" pitchFamily="2" charset="-78"/>
              </a:rPr>
              <a:t>مشاور: </a:t>
            </a:r>
            <a:r>
              <a:rPr lang="ar-SA" dirty="0">
                <a:cs typeface="B Nazanin" pitchFamily="2" charset="-78"/>
              </a:rPr>
              <a:t> باشه بیا بررسی کنیم ببینیم قابل حل است یا نه</a:t>
            </a:r>
            <a:endParaRPr lang="fa-IR" dirty="0">
              <a:cs typeface="B Nazanin" pitchFamily="2" charset="-78"/>
            </a:endParaRPr>
          </a:p>
          <a:p>
            <a:pPr algn="just">
              <a:lnSpc>
                <a:spcPct val="150000"/>
              </a:lnSpc>
            </a:pPr>
            <a:r>
              <a:rPr lang="ar-SA" dirty="0">
                <a:cs typeface="B Nazanin" pitchFamily="2" charset="-78"/>
              </a:rPr>
              <a:t> نکته</a:t>
            </a:r>
            <a:r>
              <a:rPr lang="fa-IR" dirty="0">
                <a:cs typeface="B Nazanin" pitchFamily="2" charset="-78"/>
              </a:rPr>
              <a:t> : </a:t>
            </a:r>
            <a:r>
              <a:rPr lang="ar-SA" dirty="0">
                <a:cs typeface="B Nazanin" pitchFamily="2" charset="-78"/>
              </a:rPr>
              <a:t> این </a:t>
            </a:r>
            <a:r>
              <a:rPr lang="ar-SA" dirty="0">
                <a:solidFill>
                  <a:srgbClr val="FF0000"/>
                </a:solidFill>
                <a:cs typeface="B Nazanin" pitchFamily="2" charset="-78"/>
              </a:rPr>
              <a:t>تکنیک خطرناک است زیرا عمداً دارید با مراجع</a:t>
            </a:r>
            <a:r>
              <a:rPr lang="fa-IR" dirty="0">
                <a:solidFill>
                  <a:srgbClr val="FF0000"/>
                </a:solidFill>
                <a:cs typeface="B Nazanin" pitchFamily="2" charset="-78"/>
              </a:rPr>
              <a:t> </a:t>
            </a:r>
            <a:r>
              <a:rPr lang="ar-SA" dirty="0">
                <a:solidFill>
                  <a:srgbClr val="FF0000"/>
                </a:solidFill>
                <a:cs typeface="B Nazanin" pitchFamily="2" charset="-78"/>
              </a:rPr>
              <a:t>موافقت </a:t>
            </a:r>
            <a:r>
              <a:rPr lang="ar-SA" dirty="0">
                <a:cs typeface="B Nazanin" pitchFamily="2" charset="-78"/>
              </a:rPr>
              <a:t>می کنید</a:t>
            </a:r>
            <a:endParaRPr lang="fa-IR" dirty="0">
              <a:cs typeface="B Nazanin" pitchFamily="2" charset="-78"/>
            </a:endParaRPr>
          </a:p>
          <a:p>
            <a:pPr algn="just">
              <a:lnSpc>
                <a:spcPct val="150000"/>
              </a:lnSpc>
            </a:pPr>
            <a:r>
              <a:rPr lang="ar-SA" dirty="0">
                <a:cs typeface="B Nazanin" pitchFamily="2" charset="-78"/>
              </a:rPr>
              <a:t> همراهی می کنید تا از موضع بالا به پایین بیاید</a:t>
            </a:r>
            <a:endParaRPr lang="en-US" dirty="0">
              <a:cs typeface="B Nazanin" pitchFamily="2" charset="-78"/>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ctr"/>
            <a:r>
              <a:rPr lang="ar-SA" dirty="0"/>
              <a:t>تکنیک قصد متناقض</a:t>
            </a:r>
            <a:endParaRPr lang="fa-IR" dirty="0"/>
          </a:p>
        </p:txBody>
      </p:sp>
      <p:sp>
        <p:nvSpPr>
          <p:cNvPr id="3" name="Content Placeholder 2"/>
          <p:cNvSpPr>
            <a:spLocks noGrp="1"/>
          </p:cNvSpPr>
          <p:nvPr>
            <p:ph sz="quarter" idx="1"/>
          </p:nvPr>
        </p:nvSpPr>
        <p:spPr>
          <a:xfrm>
            <a:off x="467544" y="1124744"/>
            <a:ext cx="8147248" cy="4873752"/>
          </a:xfrm>
        </p:spPr>
        <p:txBody>
          <a:bodyPr>
            <a:normAutofit fontScale="92500"/>
          </a:bodyPr>
          <a:lstStyle/>
          <a:p>
            <a:pPr algn="just">
              <a:lnSpc>
                <a:spcPct val="150000"/>
              </a:lnSpc>
            </a:pPr>
            <a:r>
              <a:rPr lang="fa-IR" dirty="0">
                <a:cs typeface="B Nazanin" pitchFamily="2" charset="-78"/>
              </a:rPr>
              <a:t>مثال:</a:t>
            </a:r>
          </a:p>
          <a:p>
            <a:pPr algn="just">
              <a:lnSpc>
                <a:spcPct val="150000"/>
              </a:lnSpc>
            </a:pPr>
            <a:r>
              <a:rPr lang="fa-IR" dirty="0">
                <a:cs typeface="B Nazanin" pitchFamily="2" charset="-78"/>
              </a:rPr>
              <a:t>مراجع</a:t>
            </a:r>
            <a:r>
              <a:rPr lang="ar-SA" dirty="0">
                <a:cs typeface="B Nazanin" pitchFamily="2" charset="-78"/>
              </a:rPr>
              <a:t> </a:t>
            </a:r>
            <a:r>
              <a:rPr lang="fa-IR" dirty="0">
                <a:cs typeface="B Nazanin" pitchFamily="2" charset="-78"/>
              </a:rPr>
              <a:t>: </a:t>
            </a:r>
            <a:r>
              <a:rPr lang="ar-SA" dirty="0">
                <a:cs typeface="B Nazanin" pitchFamily="2" charset="-78"/>
              </a:rPr>
              <a:t> قصد دارم از </a:t>
            </a:r>
            <a:r>
              <a:rPr lang="ar-SA" u="sng" dirty="0">
                <a:cs typeface="B Nazanin" pitchFamily="2" charset="-78"/>
              </a:rPr>
              <a:t>خانه فرار </a:t>
            </a:r>
            <a:r>
              <a:rPr lang="ar-SA" dirty="0">
                <a:cs typeface="B Nazanin" pitchFamily="2" charset="-78"/>
              </a:rPr>
              <a:t>کنم </a:t>
            </a:r>
            <a:endParaRPr lang="fa-IR" dirty="0">
              <a:cs typeface="B Nazanin" pitchFamily="2" charset="-78"/>
            </a:endParaRPr>
          </a:p>
          <a:p>
            <a:pPr algn="just">
              <a:lnSpc>
                <a:spcPct val="150000"/>
              </a:lnSpc>
            </a:pPr>
            <a:r>
              <a:rPr lang="fa-IR" dirty="0">
                <a:cs typeface="B Nazanin" pitchFamily="2" charset="-78"/>
              </a:rPr>
              <a:t>مشاور: </a:t>
            </a:r>
            <a:r>
              <a:rPr lang="ar-SA" dirty="0">
                <a:cs typeface="B Nazanin" pitchFamily="2" charset="-78"/>
              </a:rPr>
              <a:t>فکر خوبی است من هم موافقم تو این شرایط آدم نمی تواند زندگی کند آدم باید از</a:t>
            </a:r>
            <a:r>
              <a:rPr lang="fa-IR" dirty="0">
                <a:cs typeface="B Nazanin" pitchFamily="2" charset="-78"/>
              </a:rPr>
              <a:t>ا</a:t>
            </a:r>
            <a:r>
              <a:rPr lang="ar-SA" dirty="0">
                <a:cs typeface="B Nazanin" pitchFamily="2" charset="-78"/>
              </a:rPr>
              <a:t>ین خانه بیرون بیاید </a:t>
            </a:r>
            <a:endParaRPr lang="fa-IR" dirty="0">
              <a:cs typeface="B Nazanin" pitchFamily="2" charset="-78"/>
            </a:endParaRPr>
          </a:p>
          <a:p>
            <a:pPr algn="just">
              <a:lnSpc>
                <a:spcPct val="150000"/>
              </a:lnSpc>
            </a:pPr>
            <a:r>
              <a:rPr lang="fa-IR" dirty="0">
                <a:cs typeface="B Nazanin" pitchFamily="2" charset="-78"/>
              </a:rPr>
              <a:t>مراجع: </a:t>
            </a:r>
            <a:r>
              <a:rPr lang="ar-SA" dirty="0">
                <a:cs typeface="B Nazanin" pitchFamily="2" charset="-78"/>
              </a:rPr>
              <a:t>شما هم پس می گویید من هم باید باید از خانه بیرون بروم پس مامانم چی میشه با</a:t>
            </a:r>
            <a:r>
              <a:rPr lang="fa-IR" dirty="0">
                <a:cs typeface="B Nazanin" pitchFamily="2" charset="-78"/>
              </a:rPr>
              <a:t>با</a:t>
            </a:r>
            <a:r>
              <a:rPr lang="ar-SA" dirty="0">
                <a:cs typeface="B Nazanin" pitchFamily="2" charset="-78"/>
              </a:rPr>
              <a:t>م چی می شه </a:t>
            </a:r>
            <a:endParaRPr lang="fa-IR" dirty="0">
              <a:cs typeface="B Nazanin" pitchFamily="2" charset="-78"/>
            </a:endParaRPr>
          </a:p>
          <a:p>
            <a:pPr algn="just">
              <a:lnSpc>
                <a:spcPct val="150000"/>
              </a:lnSpc>
            </a:pPr>
            <a:r>
              <a:rPr lang="fa-IR" dirty="0">
                <a:cs typeface="B Nazanin" pitchFamily="2" charset="-78"/>
              </a:rPr>
              <a:t>مشاور: </a:t>
            </a:r>
            <a:r>
              <a:rPr lang="ar-SA" dirty="0">
                <a:cs typeface="B Nazanin" pitchFamily="2" charset="-78"/>
              </a:rPr>
              <a:t>خودت چی فکر می کنی چی می</a:t>
            </a:r>
            <a:r>
              <a:rPr lang="fa-IR" dirty="0">
                <a:cs typeface="B Nazanin" pitchFamily="2" charset="-78"/>
              </a:rPr>
              <a:t> </a:t>
            </a:r>
            <a:r>
              <a:rPr lang="ar-SA" dirty="0">
                <a:cs typeface="B Nazanin" pitchFamily="2" charset="-78"/>
              </a:rPr>
              <a:t>شه</a:t>
            </a:r>
            <a:endParaRPr lang="fa-IR" dirty="0">
              <a:cs typeface="B Nazanin" pitchFamily="2" charset="-78"/>
            </a:endParaRPr>
          </a:p>
          <a:p>
            <a:pPr algn="just">
              <a:lnSpc>
                <a:spcPct val="150000"/>
              </a:lnSpc>
            </a:pPr>
            <a:r>
              <a:rPr lang="ar-SA" dirty="0">
                <a:cs typeface="B Nazanin" pitchFamily="2" charset="-78"/>
              </a:rPr>
              <a:t> نکته </a:t>
            </a:r>
            <a:r>
              <a:rPr lang="fa-IR" dirty="0">
                <a:cs typeface="B Nazanin" pitchFamily="2" charset="-78"/>
              </a:rPr>
              <a:t>مهم :  </a:t>
            </a:r>
            <a:r>
              <a:rPr lang="ar-SA" dirty="0">
                <a:cs typeface="B Nazanin" pitchFamily="2" charset="-78"/>
              </a:rPr>
              <a:t>من مخالفت می‌کنم که او از </a:t>
            </a:r>
            <a:r>
              <a:rPr lang="ar-SA" dirty="0">
                <a:solidFill>
                  <a:srgbClr val="FF0000"/>
                </a:solidFill>
                <a:cs typeface="B Nazanin" pitchFamily="2" charset="-78"/>
              </a:rPr>
              <a:t>جایگاه مخالف تبدیل به جایگاه موافق</a:t>
            </a:r>
            <a:r>
              <a:rPr lang="ar-SA" dirty="0">
                <a:cs typeface="B Nazanin" pitchFamily="2" charset="-78"/>
              </a:rPr>
              <a:t> شود</a:t>
            </a:r>
            <a:endParaRPr lang="fa-IR" dirty="0"/>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مقابله با خودکشی: راهنمای روان‌شناسان، روان‌پزشکان و مشاوران">
            <a:extLst>
              <a:ext uri="{FF2B5EF4-FFF2-40B4-BE49-F238E27FC236}">
                <a16:creationId xmlns:a16="http://schemas.microsoft.com/office/drawing/2014/main" id="{8E0E35E1-DA8B-4AC7-BC7D-EBDE07ED860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1620" y="24372"/>
            <a:ext cx="6840760" cy="5949280"/>
          </a:xfrm>
          <a:prstGeom prst="rect">
            <a:avLst/>
          </a:prstGeom>
          <a:noFill/>
          <a:ln>
            <a:noFill/>
          </a:ln>
        </p:spPr>
      </p:pic>
      <p:sp>
        <p:nvSpPr>
          <p:cNvPr id="3" name="Rectangle 2">
            <a:extLst>
              <a:ext uri="{FF2B5EF4-FFF2-40B4-BE49-F238E27FC236}">
                <a16:creationId xmlns:a16="http://schemas.microsoft.com/office/drawing/2014/main" id="{AD9D8C34-3F52-4AA4-B7BD-5A73B5713C75}"/>
              </a:ext>
            </a:extLst>
          </p:cNvPr>
          <p:cNvSpPr/>
          <p:nvPr/>
        </p:nvSpPr>
        <p:spPr>
          <a:xfrm>
            <a:off x="2051720" y="6093296"/>
            <a:ext cx="4752528" cy="598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 </a:t>
            </a:r>
            <a:r>
              <a:rPr lang="ar-SA" sz="1600" b="1" u="sng" dirty="0">
                <a:solidFill>
                  <a:schemeClr val="tx1"/>
                </a:solidFill>
                <a:hlinkClick r:id="rId3" tooltip="همۀ کتاب‌های شهربانو قهاری">
                  <a:extLst>
                    <a:ext uri="{A12FA001-AC4F-418D-AE19-62706E023703}">
                      <ahyp:hlinkClr xmlns:ahyp="http://schemas.microsoft.com/office/drawing/2018/hyperlinkcolor" val="tx"/>
                    </a:ext>
                  </a:extLst>
                </a:hlinkClick>
              </a:rPr>
              <a:t>شهربانو قهاری</a:t>
            </a:r>
            <a:r>
              <a:rPr lang="fa-IR" sz="1600" b="1" u="sng" dirty="0">
                <a:solidFill>
                  <a:schemeClr val="tx1"/>
                </a:solidFill>
              </a:rPr>
              <a:t>          </a:t>
            </a:r>
            <a:r>
              <a:rPr lang="ar-SA" sz="1600" b="1" dirty="0">
                <a:solidFill>
                  <a:schemeClr val="tx1"/>
                </a:solidFill>
              </a:rPr>
              <a:t>ناشر</a:t>
            </a:r>
            <a:r>
              <a:rPr lang="en-US" sz="1600" b="1" dirty="0">
                <a:solidFill>
                  <a:schemeClr val="tx1"/>
                </a:solidFill>
              </a:rPr>
              <a:t>: </a:t>
            </a:r>
            <a:r>
              <a:rPr lang="ar-SA" sz="1600" b="1" u="sng" dirty="0">
                <a:solidFill>
                  <a:schemeClr val="tx1"/>
                </a:solidFill>
                <a:hlinkClick r:id="rId4" tooltip="همۀ کتاب‌های شرکت نشر قطره">
                  <a:extLst>
                    <a:ext uri="{A12FA001-AC4F-418D-AE19-62706E023703}">
                      <ahyp:hlinkClr xmlns:ahyp="http://schemas.microsoft.com/office/drawing/2018/hyperlinkcolor" val="tx"/>
                    </a:ext>
                  </a:extLst>
                </a:hlinkClick>
              </a:rPr>
              <a:t>شرکت نشر قطره</a:t>
            </a:r>
            <a:endParaRPr lang="en-US" sz="1600" b="1" dirty="0">
              <a:solidFill>
                <a:schemeClr val="tx1"/>
              </a:solidFill>
            </a:endParaRPr>
          </a:p>
        </p:txBody>
      </p:sp>
    </p:spTree>
    <p:extLst>
      <p:ext uri="{BB962C8B-B14F-4D97-AF65-F5344CB8AC3E}">
        <p14:creationId xmlns:p14="http://schemas.microsoft.com/office/powerpoint/2010/main" val="32650565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ctr"/>
            <a:r>
              <a:rPr lang="ar-SA" dirty="0"/>
              <a:t>تکنیک قصد متناقض</a:t>
            </a:r>
            <a:endParaRPr lang="fa-IR" dirty="0"/>
          </a:p>
        </p:txBody>
      </p:sp>
      <p:sp>
        <p:nvSpPr>
          <p:cNvPr id="3" name="Content Placeholder 2"/>
          <p:cNvSpPr>
            <a:spLocks noGrp="1"/>
          </p:cNvSpPr>
          <p:nvPr>
            <p:ph sz="quarter" idx="1"/>
          </p:nvPr>
        </p:nvSpPr>
        <p:spPr>
          <a:xfrm>
            <a:off x="457200" y="1052736"/>
            <a:ext cx="8147248" cy="5421216"/>
          </a:xfrm>
        </p:spPr>
        <p:txBody>
          <a:bodyPr>
            <a:normAutofit fontScale="92500" lnSpcReduction="10000"/>
          </a:bodyPr>
          <a:lstStyle/>
          <a:p>
            <a:pPr algn="just">
              <a:lnSpc>
                <a:spcPct val="150000"/>
              </a:lnSpc>
            </a:pPr>
            <a:r>
              <a:rPr lang="en-US" dirty="0">
                <a:cs typeface="B Nazanin" pitchFamily="2" charset="-78"/>
              </a:rPr>
              <a:t> </a:t>
            </a:r>
            <a:r>
              <a:rPr lang="ar-SA" dirty="0">
                <a:cs typeface="B Nazanin" pitchFamily="2" charset="-78"/>
              </a:rPr>
              <a:t>مثال </a:t>
            </a:r>
            <a:r>
              <a:rPr lang="fa-IR" dirty="0">
                <a:cs typeface="B Nazanin" pitchFamily="2" charset="-78"/>
              </a:rPr>
              <a:t>:</a:t>
            </a:r>
          </a:p>
          <a:p>
            <a:pPr algn="just">
              <a:lnSpc>
                <a:spcPct val="150000"/>
              </a:lnSpc>
            </a:pPr>
            <a:r>
              <a:rPr lang="ar-SA" dirty="0">
                <a:cs typeface="B Nazanin" pitchFamily="2" charset="-78"/>
              </a:rPr>
              <a:t>مراجع </a:t>
            </a:r>
            <a:r>
              <a:rPr lang="fa-IR" dirty="0">
                <a:cs typeface="B Nazanin" pitchFamily="2" charset="-78"/>
              </a:rPr>
              <a:t>: </a:t>
            </a:r>
            <a:r>
              <a:rPr lang="ar-SA" dirty="0">
                <a:cs typeface="B Nazanin" pitchFamily="2" charset="-78"/>
              </a:rPr>
              <a:t>شوهرم به من </a:t>
            </a:r>
            <a:r>
              <a:rPr lang="ar-SA" dirty="0">
                <a:solidFill>
                  <a:srgbClr val="FF0000"/>
                </a:solidFill>
                <a:cs typeface="B Nazanin" pitchFamily="2" charset="-78"/>
              </a:rPr>
              <a:t>خیانت</a:t>
            </a:r>
            <a:r>
              <a:rPr lang="ar-SA" dirty="0">
                <a:cs typeface="B Nazanin" pitchFamily="2" charset="-78"/>
              </a:rPr>
              <a:t> کرده من باید </a:t>
            </a:r>
            <a:r>
              <a:rPr lang="ar-SA" u="sng" dirty="0">
                <a:solidFill>
                  <a:srgbClr val="FF0000"/>
                </a:solidFill>
                <a:cs typeface="B Nazanin" pitchFamily="2" charset="-78"/>
              </a:rPr>
              <a:t>طلاق</a:t>
            </a:r>
            <a:r>
              <a:rPr lang="ar-SA" dirty="0">
                <a:solidFill>
                  <a:srgbClr val="FF0000"/>
                </a:solidFill>
                <a:cs typeface="B Nazanin" pitchFamily="2" charset="-78"/>
              </a:rPr>
              <a:t> </a:t>
            </a:r>
            <a:r>
              <a:rPr lang="ar-SA" dirty="0">
                <a:cs typeface="B Nazanin" pitchFamily="2" charset="-78"/>
              </a:rPr>
              <a:t>بگیرم دیگه با او زندگی نمی</a:t>
            </a:r>
            <a:r>
              <a:rPr lang="fa-IR" dirty="0">
                <a:cs typeface="B Nazanin" pitchFamily="2" charset="-78"/>
              </a:rPr>
              <a:t> </a:t>
            </a:r>
            <a:r>
              <a:rPr lang="ar-SA" dirty="0">
                <a:cs typeface="B Nazanin" pitchFamily="2" charset="-78"/>
              </a:rPr>
              <a:t>کنم می‌گوییم</a:t>
            </a:r>
            <a:endParaRPr lang="fa-IR" dirty="0">
              <a:cs typeface="B Nazanin" pitchFamily="2" charset="-78"/>
            </a:endParaRPr>
          </a:p>
          <a:p>
            <a:pPr algn="just">
              <a:lnSpc>
                <a:spcPct val="150000"/>
              </a:lnSpc>
            </a:pPr>
            <a:r>
              <a:rPr lang="fa-IR" dirty="0">
                <a:cs typeface="B Nazanin" pitchFamily="2" charset="-78"/>
              </a:rPr>
              <a:t>مشاور: </a:t>
            </a:r>
            <a:r>
              <a:rPr lang="ar-SA" dirty="0">
                <a:cs typeface="B Nazanin" pitchFamily="2" charset="-78"/>
              </a:rPr>
              <a:t> بله دقیقاً با مردی که خیانت می</a:t>
            </a:r>
            <a:r>
              <a:rPr lang="fa-IR" dirty="0">
                <a:cs typeface="B Nazanin" pitchFamily="2" charset="-78"/>
              </a:rPr>
              <a:t> </a:t>
            </a:r>
            <a:r>
              <a:rPr lang="ar-SA" dirty="0">
                <a:cs typeface="B Nazanin" pitchFamily="2" charset="-78"/>
              </a:rPr>
              <a:t>کند </a:t>
            </a:r>
            <a:r>
              <a:rPr lang="ar-SA" dirty="0">
                <a:solidFill>
                  <a:srgbClr val="FF0000"/>
                </a:solidFill>
                <a:cs typeface="B Nazanin" pitchFamily="2" charset="-78"/>
              </a:rPr>
              <a:t>نباید زندگی </a:t>
            </a:r>
            <a:r>
              <a:rPr lang="ar-SA" dirty="0">
                <a:cs typeface="B Nazanin" pitchFamily="2" charset="-78"/>
              </a:rPr>
              <a:t>کرد من </a:t>
            </a:r>
            <a:r>
              <a:rPr lang="ar-SA" dirty="0">
                <a:solidFill>
                  <a:srgbClr val="FF0000"/>
                </a:solidFill>
                <a:cs typeface="B Nazanin" pitchFamily="2" charset="-78"/>
              </a:rPr>
              <a:t>هم جای </a:t>
            </a:r>
            <a:r>
              <a:rPr lang="ar-SA" dirty="0">
                <a:cs typeface="B Nazanin" pitchFamily="2" charset="-78"/>
              </a:rPr>
              <a:t>شما بودم طلاق می گرفتم </a:t>
            </a:r>
            <a:endParaRPr lang="fa-IR" dirty="0">
              <a:cs typeface="B Nazanin" pitchFamily="2" charset="-78"/>
            </a:endParaRPr>
          </a:p>
          <a:p>
            <a:pPr algn="just">
              <a:lnSpc>
                <a:spcPct val="150000"/>
              </a:lnSpc>
            </a:pPr>
            <a:r>
              <a:rPr lang="ar-SA" dirty="0">
                <a:cs typeface="B Nazanin" pitchFamily="2" charset="-78"/>
              </a:rPr>
              <a:t>مراجع </a:t>
            </a:r>
            <a:r>
              <a:rPr lang="fa-IR" dirty="0">
                <a:cs typeface="B Nazanin" pitchFamily="2" charset="-78"/>
              </a:rPr>
              <a:t>:</a:t>
            </a:r>
            <a:r>
              <a:rPr lang="ar-SA" dirty="0">
                <a:cs typeface="B Nazanin" pitchFamily="2" charset="-78"/>
              </a:rPr>
              <a:t>یعنی شما می‌گویید </a:t>
            </a:r>
            <a:r>
              <a:rPr lang="ar-SA" dirty="0">
                <a:solidFill>
                  <a:srgbClr val="FF0000"/>
                </a:solidFill>
                <a:cs typeface="B Nazanin" pitchFamily="2" charset="-78"/>
              </a:rPr>
              <a:t>هیچ فایده‌ای ندارد </a:t>
            </a:r>
            <a:r>
              <a:rPr lang="ar-SA" dirty="0">
                <a:cs typeface="B Nazanin" pitchFamily="2" charset="-78"/>
              </a:rPr>
              <a:t>قبل از این </a:t>
            </a:r>
            <a:r>
              <a:rPr lang="ar-SA" dirty="0">
                <a:solidFill>
                  <a:srgbClr val="FF0000"/>
                </a:solidFill>
                <a:cs typeface="B Nazanin" pitchFamily="2" charset="-78"/>
              </a:rPr>
              <a:t>اتفاق رفتارش خیلی </a:t>
            </a:r>
            <a:r>
              <a:rPr lang="ar-SA" dirty="0">
                <a:cs typeface="B Nazanin" pitchFamily="2" charset="-78"/>
              </a:rPr>
              <a:t>خوب بود </a:t>
            </a:r>
            <a:r>
              <a:rPr lang="fa-IR" dirty="0">
                <a:cs typeface="B Nazanin" pitchFamily="2" charset="-78"/>
              </a:rPr>
              <a:t>مشاور: </a:t>
            </a:r>
            <a:r>
              <a:rPr lang="ar-SA" dirty="0">
                <a:cs typeface="B Nazanin" pitchFamily="2" charset="-78"/>
              </a:rPr>
              <a:t>چه کار می کرد </a:t>
            </a:r>
            <a:r>
              <a:rPr lang="fa-IR" dirty="0">
                <a:cs typeface="B Nazanin" pitchFamily="2" charset="-78"/>
              </a:rPr>
              <a:t>                                 مراجع : </a:t>
            </a:r>
            <a:r>
              <a:rPr lang="ar-SA" dirty="0">
                <a:cs typeface="B Nazanin" pitchFamily="2" charset="-78"/>
              </a:rPr>
              <a:t>چنین وچنان </a:t>
            </a:r>
            <a:endParaRPr lang="fa-IR" dirty="0">
              <a:cs typeface="B Nazanin" pitchFamily="2" charset="-78"/>
            </a:endParaRPr>
          </a:p>
          <a:p>
            <a:pPr algn="just">
              <a:lnSpc>
                <a:spcPct val="150000"/>
              </a:lnSpc>
            </a:pPr>
            <a:r>
              <a:rPr lang="ar-SA" dirty="0">
                <a:cs typeface="B Nazanin" pitchFamily="2" charset="-78"/>
              </a:rPr>
              <a:t> اینجا هدف این است که </a:t>
            </a:r>
            <a:r>
              <a:rPr lang="ar-SA" dirty="0">
                <a:solidFill>
                  <a:srgbClr val="FF0000"/>
                </a:solidFill>
                <a:cs typeface="B Nazanin" pitchFamily="2" charset="-78"/>
              </a:rPr>
              <a:t>بحث و گفتگو با مراجع شروع </a:t>
            </a:r>
            <a:r>
              <a:rPr lang="ar-SA" dirty="0">
                <a:cs typeface="B Nazanin" pitchFamily="2" charset="-78"/>
              </a:rPr>
              <a:t>شود</a:t>
            </a:r>
            <a:r>
              <a:rPr lang="fa-IR" dirty="0">
                <a:cs typeface="B Nazanin" pitchFamily="2" charset="-78"/>
              </a:rPr>
              <a:t> نکات </a:t>
            </a:r>
            <a:r>
              <a:rPr lang="fa-IR" dirty="0">
                <a:solidFill>
                  <a:srgbClr val="FF0000"/>
                </a:solidFill>
                <a:cs typeface="B Nazanin" pitchFamily="2" charset="-78"/>
              </a:rPr>
              <a:t>مثبت بیاد </a:t>
            </a:r>
            <a:r>
              <a:rPr lang="fa-IR" dirty="0">
                <a:cs typeface="B Nazanin" pitchFamily="2" charset="-78"/>
              </a:rPr>
              <a:t>بیرون </a:t>
            </a:r>
          </a:p>
          <a:p>
            <a:pPr algn="just">
              <a:lnSpc>
                <a:spcPct val="150000"/>
              </a:lnSpc>
            </a:pPr>
            <a:r>
              <a:rPr lang="ar-SA" dirty="0">
                <a:cs typeface="B Nazanin" pitchFamily="2" charset="-78"/>
              </a:rPr>
              <a:t> این تکنیک ها وقتی </a:t>
            </a:r>
            <a:r>
              <a:rPr lang="ar-SA" dirty="0">
                <a:solidFill>
                  <a:srgbClr val="FF0000"/>
                </a:solidFill>
                <a:cs typeface="B Nazanin" pitchFamily="2" charset="-78"/>
              </a:rPr>
              <a:t>به جا </a:t>
            </a:r>
            <a:r>
              <a:rPr lang="ar-SA" dirty="0">
                <a:cs typeface="B Nazanin" pitchFamily="2" charset="-78"/>
              </a:rPr>
              <a:t>استفاده شود می‌شود در </a:t>
            </a:r>
            <a:r>
              <a:rPr lang="ar-SA" dirty="0">
                <a:solidFill>
                  <a:srgbClr val="FF0000"/>
                </a:solidFill>
                <a:cs typeface="B Nazanin" pitchFamily="2" charset="-78"/>
              </a:rPr>
              <a:t>لحظه موثر بودن </a:t>
            </a:r>
            <a:r>
              <a:rPr lang="ar-SA" dirty="0">
                <a:cs typeface="B Nazanin" pitchFamily="2" charset="-78"/>
              </a:rPr>
              <a:t>یعنی یک </a:t>
            </a:r>
            <a:r>
              <a:rPr lang="ar-SA" dirty="0">
                <a:solidFill>
                  <a:srgbClr val="FF0000"/>
                </a:solidFill>
                <a:cs typeface="B Nazanin" pitchFamily="2" charset="-78"/>
              </a:rPr>
              <a:t>آمپول </a:t>
            </a:r>
            <a:r>
              <a:rPr lang="ar-SA" dirty="0">
                <a:cs typeface="B Nazanin" pitchFamily="2" charset="-78"/>
              </a:rPr>
              <a:t>می زنیم تا از </a:t>
            </a:r>
            <a:r>
              <a:rPr lang="ar-SA" dirty="0">
                <a:solidFill>
                  <a:srgbClr val="FF0000"/>
                </a:solidFill>
                <a:cs typeface="B Nazanin" pitchFamily="2" charset="-78"/>
              </a:rPr>
              <a:t>بحران نجات</a:t>
            </a:r>
            <a:r>
              <a:rPr lang="fa-IR" dirty="0">
                <a:solidFill>
                  <a:srgbClr val="FF0000"/>
                </a:solidFill>
                <a:cs typeface="B Nazanin" pitchFamily="2" charset="-78"/>
              </a:rPr>
              <a:t>ش</a:t>
            </a:r>
            <a:r>
              <a:rPr lang="ar-SA" dirty="0">
                <a:solidFill>
                  <a:srgbClr val="FF0000"/>
                </a:solidFill>
                <a:cs typeface="B Nazanin" pitchFamily="2" charset="-78"/>
              </a:rPr>
              <a:t> </a:t>
            </a:r>
            <a:r>
              <a:rPr lang="ar-SA" dirty="0">
                <a:cs typeface="B Nazanin" pitchFamily="2" charset="-78"/>
              </a:rPr>
              <a:t>دهیم تا بعد بتوانیم روی مشکلاتش بیشتر کار کنیم</a:t>
            </a:r>
            <a:endParaRPr lang="fa-IR" dirty="0">
              <a:cs typeface="B Nazanin" pitchFamily="2" charset="-7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ctr"/>
            <a:r>
              <a:rPr lang="fa-IR" dirty="0"/>
              <a:t>سوالات احتمالی </a:t>
            </a:r>
          </a:p>
        </p:txBody>
      </p:sp>
      <p:sp>
        <p:nvSpPr>
          <p:cNvPr id="3" name="Content Placeholder 2"/>
          <p:cNvSpPr>
            <a:spLocks noGrp="1"/>
          </p:cNvSpPr>
          <p:nvPr>
            <p:ph sz="quarter" idx="1"/>
          </p:nvPr>
        </p:nvSpPr>
        <p:spPr>
          <a:xfrm>
            <a:off x="457200" y="1052736"/>
            <a:ext cx="8147248" cy="5688632"/>
          </a:xfrm>
        </p:spPr>
        <p:txBody>
          <a:bodyPr>
            <a:normAutofit fontScale="92500" lnSpcReduction="20000"/>
          </a:bodyPr>
          <a:lstStyle/>
          <a:p>
            <a:pPr algn="just">
              <a:lnSpc>
                <a:spcPct val="150000"/>
              </a:lnSpc>
            </a:pPr>
            <a:r>
              <a:rPr lang="ar-SA" dirty="0">
                <a:cs typeface="B Nazanin" pitchFamily="2" charset="-78"/>
              </a:rPr>
              <a:t>سوال </a:t>
            </a:r>
            <a:r>
              <a:rPr lang="fa-IR" dirty="0">
                <a:cs typeface="B Nazanin" pitchFamily="2" charset="-78"/>
              </a:rPr>
              <a:t>: </a:t>
            </a:r>
            <a:r>
              <a:rPr lang="ar-SA" dirty="0">
                <a:cs typeface="B Nazanin" pitchFamily="2" charset="-78"/>
              </a:rPr>
              <a:t>تکنیک قصد متناقض را برای روابط والد فرزندی خیلی خوب  قابل اجراست</a:t>
            </a:r>
            <a:r>
              <a:rPr lang="fa-IR" dirty="0">
                <a:cs typeface="B Nazanin" pitchFamily="2" charset="-78"/>
              </a:rPr>
              <a:t>.</a:t>
            </a:r>
          </a:p>
          <a:p>
            <a:pPr algn="just">
              <a:lnSpc>
                <a:spcPct val="150000"/>
              </a:lnSpc>
            </a:pPr>
            <a:r>
              <a:rPr lang="ar-SA" dirty="0">
                <a:cs typeface="B Nazanin" pitchFamily="2" charset="-78"/>
              </a:rPr>
              <a:t> مثال کودک می‌گویند اگر این وسیله را ندهید آب ها را می ریزم مامان می‌گوید می‌خواهی بریزی بریزاینجا کودک نمی ریزد  </a:t>
            </a:r>
            <a:endParaRPr lang="fa-IR" dirty="0">
              <a:cs typeface="B Nazanin" pitchFamily="2" charset="-78"/>
            </a:endParaRPr>
          </a:p>
          <a:p>
            <a:pPr algn="just">
              <a:lnSpc>
                <a:spcPct val="150000"/>
              </a:lnSpc>
            </a:pPr>
            <a:r>
              <a:rPr lang="fa-IR" dirty="0">
                <a:cs typeface="B Nazanin" pitchFamily="2" charset="-78"/>
              </a:rPr>
              <a:t>کودک:  نمی خوهم </a:t>
            </a:r>
            <a:r>
              <a:rPr lang="ar-SA" dirty="0">
                <a:solidFill>
                  <a:srgbClr val="FF0000"/>
                </a:solidFill>
                <a:cs typeface="B Nazanin" pitchFamily="2" charset="-78"/>
              </a:rPr>
              <a:t>بخوابم مادر می‌گوید </a:t>
            </a:r>
            <a:r>
              <a:rPr lang="ar-SA" dirty="0">
                <a:cs typeface="B Nazanin" pitchFamily="2" charset="-78"/>
              </a:rPr>
              <a:t>میخوا</a:t>
            </a:r>
            <a:r>
              <a:rPr lang="fa-IR" dirty="0">
                <a:cs typeface="B Nazanin" pitchFamily="2" charset="-78"/>
              </a:rPr>
              <a:t>ه</a:t>
            </a:r>
            <a:r>
              <a:rPr lang="ar-SA" dirty="0">
                <a:cs typeface="B Nazanin" pitchFamily="2" charset="-78"/>
              </a:rPr>
              <a:t>ی بخواب </a:t>
            </a:r>
            <a:r>
              <a:rPr lang="fa-IR" dirty="0">
                <a:cs typeface="B Nazanin" pitchFamily="2" charset="-78"/>
              </a:rPr>
              <a:t>و اگر</a:t>
            </a:r>
            <a:r>
              <a:rPr lang="ar-SA" dirty="0">
                <a:cs typeface="B Nazanin" pitchFamily="2" charset="-78"/>
              </a:rPr>
              <a:t>نمی خواهی  نخواب </a:t>
            </a:r>
            <a:endParaRPr lang="fa-IR" dirty="0">
              <a:cs typeface="B Nazanin" pitchFamily="2" charset="-78"/>
            </a:endParaRPr>
          </a:p>
          <a:p>
            <a:pPr algn="just">
              <a:lnSpc>
                <a:spcPct val="150000"/>
              </a:lnSpc>
            </a:pPr>
            <a:r>
              <a:rPr lang="ar-SA" dirty="0">
                <a:cs typeface="B Nazanin" pitchFamily="2" charset="-78"/>
              </a:rPr>
              <a:t>تکنیک قصد متناقض مثل </a:t>
            </a:r>
            <a:r>
              <a:rPr lang="ar-SA" b="1" u="sng" dirty="0">
                <a:solidFill>
                  <a:srgbClr val="FF0000"/>
                </a:solidFill>
                <a:cs typeface="B Nazanin" pitchFamily="2" charset="-78"/>
              </a:rPr>
              <a:t>تکنیک خلع سلاح </a:t>
            </a:r>
            <a:r>
              <a:rPr lang="ar-SA" dirty="0">
                <a:cs typeface="B Nazanin" pitchFamily="2" charset="-78"/>
              </a:rPr>
              <a:t>است </a:t>
            </a:r>
            <a:endParaRPr lang="fa-IR" dirty="0">
              <a:cs typeface="B Nazanin" pitchFamily="2" charset="-78"/>
            </a:endParaRPr>
          </a:p>
          <a:p>
            <a:pPr algn="just">
              <a:lnSpc>
                <a:spcPct val="150000"/>
              </a:lnSpc>
            </a:pPr>
            <a:r>
              <a:rPr lang="ar-SA" dirty="0">
                <a:cs typeface="B Nazanin" pitchFamily="2" charset="-78"/>
              </a:rPr>
              <a:t>نکته در اجرای تکنیک ها قصد ما این نیست که به مراجع </a:t>
            </a:r>
            <a:r>
              <a:rPr lang="ar-SA" b="1" u="sng" dirty="0">
                <a:solidFill>
                  <a:srgbClr val="FF0000"/>
                </a:solidFill>
                <a:cs typeface="B Nazanin" pitchFamily="2" charset="-78"/>
              </a:rPr>
              <a:t>احساس گناه </a:t>
            </a:r>
            <a:r>
              <a:rPr lang="ar-SA" b="1" u="sng" dirty="0">
                <a:cs typeface="B Nazanin" pitchFamily="2" charset="-78"/>
              </a:rPr>
              <a:t>بدهیم </a:t>
            </a:r>
            <a:r>
              <a:rPr lang="ar-SA" dirty="0">
                <a:cs typeface="B Nazanin" pitchFamily="2" charset="-78"/>
              </a:rPr>
              <a:t>فقط می‌خواهیم از </a:t>
            </a:r>
            <a:r>
              <a:rPr lang="ar-SA" dirty="0">
                <a:solidFill>
                  <a:srgbClr val="FF0000"/>
                </a:solidFill>
                <a:cs typeface="B Nazanin" pitchFamily="2" charset="-78"/>
              </a:rPr>
              <a:t>نظر هیجانی او را درگیر </a:t>
            </a:r>
            <a:r>
              <a:rPr lang="ar-SA" dirty="0">
                <a:cs typeface="B Nazanin" pitchFamily="2" charset="-78"/>
              </a:rPr>
              <a:t>کنیم </a:t>
            </a:r>
            <a:endParaRPr lang="fa-IR" dirty="0">
              <a:cs typeface="B Nazanin" pitchFamily="2" charset="-78"/>
            </a:endParaRPr>
          </a:p>
          <a:p>
            <a:pPr algn="just">
              <a:lnSpc>
                <a:spcPct val="150000"/>
              </a:lnSpc>
            </a:pPr>
            <a:r>
              <a:rPr lang="ar-SA" dirty="0">
                <a:cs typeface="B Nazanin" pitchFamily="2" charset="-78"/>
              </a:rPr>
              <a:t>نمی گوییم چقدر </a:t>
            </a:r>
            <a:r>
              <a:rPr lang="ar-SA" dirty="0">
                <a:solidFill>
                  <a:srgbClr val="FF0000"/>
                </a:solidFill>
                <a:cs typeface="B Nazanin" pitchFamily="2" charset="-78"/>
              </a:rPr>
              <a:t>خودخواهی و فقط به خودت فکر </a:t>
            </a:r>
            <a:r>
              <a:rPr lang="ar-SA" dirty="0">
                <a:cs typeface="B Nazanin" pitchFamily="2" charset="-78"/>
              </a:rPr>
              <a:t>می کنی که به او احساس گناه دهیم</a:t>
            </a:r>
            <a:endParaRPr lang="fa-IR" dirty="0">
              <a:cs typeface="B Nazanin" pitchFamily="2" charset="-78"/>
            </a:endParaRPr>
          </a:p>
          <a:p>
            <a:pPr algn="just">
              <a:lnSpc>
                <a:spcPct val="150000"/>
              </a:lnSpc>
            </a:pPr>
            <a:r>
              <a:rPr lang="ar-SA" dirty="0">
                <a:cs typeface="B Nazanin" pitchFamily="2" charset="-78"/>
              </a:rPr>
              <a:t>مراجع </a:t>
            </a:r>
            <a:r>
              <a:rPr lang="ar-SA" dirty="0">
                <a:solidFill>
                  <a:srgbClr val="FF0000"/>
                </a:solidFill>
                <a:cs typeface="B Nazanin" pitchFamily="2" charset="-78"/>
              </a:rPr>
              <a:t>وقتی وارد اتاق درمان </a:t>
            </a:r>
            <a:r>
              <a:rPr lang="ar-SA" dirty="0">
                <a:cs typeface="B Nazanin" pitchFamily="2" charset="-78"/>
              </a:rPr>
              <a:t>می</a:t>
            </a:r>
            <a:r>
              <a:rPr lang="fa-IR" dirty="0">
                <a:cs typeface="B Nazanin" pitchFamily="2" charset="-78"/>
              </a:rPr>
              <a:t> </a:t>
            </a:r>
            <a:r>
              <a:rPr lang="ar-SA" dirty="0">
                <a:cs typeface="B Nazanin" pitchFamily="2" charset="-78"/>
              </a:rPr>
              <a:t>شود به اندازه کافی </a:t>
            </a:r>
            <a:r>
              <a:rPr lang="ar-SA" dirty="0">
                <a:solidFill>
                  <a:srgbClr val="FF0000"/>
                </a:solidFill>
                <a:cs typeface="B Nazanin" pitchFamily="2" charset="-78"/>
              </a:rPr>
              <a:t>احساس گناه </a:t>
            </a:r>
            <a:r>
              <a:rPr lang="ar-SA" dirty="0">
                <a:cs typeface="B Nazanin" pitchFamily="2" charset="-78"/>
              </a:rPr>
              <a:t>دارد حداقل کاری که می‌کنید این باشد که </a:t>
            </a:r>
            <a:r>
              <a:rPr lang="ar-SA" dirty="0">
                <a:solidFill>
                  <a:srgbClr val="FF0000"/>
                </a:solidFill>
                <a:cs typeface="B Nazanin" pitchFamily="2" charset="-78"/>
              </a:rPr>
              <a:t>از اتاق مشاوره بیرون رفت احساس گناهش کمتر </a:t>
            </a:r>
            <a:r>
              <a:rPr lang="ar-SA" dirty="0">
                <a:cs typeface="B Nazanin" pitchFamily="2" charset="-78"/>
              </a:rPr>
              <a:t>شده باشد</a:t>
            </a:r>
            <a:endParaRPr lang="fa-IR" dirty="0">
              <a:cs typeface="B Nazanin" pitchFamily="2" charset="-78"/>
            </a:endParaRPr>
          </a:p>
          <a:p>
            <a:pPr algn="just">
              <a:lnSpc>
                <a:spcPct val="150000"/>
              </a:lnSpc>
            </a:pPr>
            <a:r>
              <a:rPr lang="ar-SA" dirty="0">
                <a:cs typeface="B Nazanin" pitchFamily="2" charset="-78"/>
              </a:rPr>
              <a:t> قرار نیست مجدد به او احساس گناه بدهیم دیالوگ</a:t>
            </a:r>
            <a:r>
              <a:rPr lang="fa-IR" dirty="0">
                <a:cs typeface="B Nazanin" pitchFamily="2" charset="-78"/>
              </a:rPr>
              <a:t> </a:t>
            </a:r>
            <a:r>
              <a:rPr lang="ar-SA" dirty="0">
                <a:cs typeface="B Nazanin" pitchFamily="2" charset="-78"/>
              </a:rPr>
              <a:t>ها</a:t>
            </a:r>
            <a:r>
              <a:rPr lang="fa-IR" dirty="0">
                <a:cs typeface="B Nazanin" pitchFamily="2" charset="-78"/>
              </a:rPr>
              <a:t>هم </a:t>
            </a:r>
            <a:r>
              <a:rPr lang="ar-SA" dirty="0">
                <a:cs typeface="B Nazanin" pitchFamily="2" charset="-78"/>
              </a:rPr>
              <a:t>احساس گناه ن</a:t>
            </a:r>
            <a:r>
              <a:rPr lang="fa-IR" dirty="0">
                <a:cs typeface="B Nazanin" pitchFamily="2" charset="-78"/>
              </a:rPr>
              <a:t>باشد</a:t>
            </a:r>
            <a:r>
              <a:rPr lang="ar-SA" dirty="0">
                <a:cs typeface="B Nazanin" pitchFamily="2" charset="-78"/>
              </a:rPr>
              <a:t> </a:t>
            </a:r>
            <a:r>
              <a:rPr lang="fa-IR" dirty="0">
                <a:cs typeface="B Nazanin" pitchFamily="2" charset="-78"/>
              </a:rPr>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a:bodyPr>
          <a:lstStyle/>
          <a:p>
            <a:pPr algn="just">
              <a:lnSpc>
                <a:spcPct val="150000"/>
              </a:lnSpc>
            </a:pPr>
            <a:r>
              <a:rPr lang="fa-IR" dirty="0">
                <a:cs typeface="B Nazanin" pitchFamily="2" charset="-78"/>
              </a:rPr>
              <a:t>دیالوگ های </a:t>
            </a:r>
            <a:r>
              <a:rPr lang="fa-IR" dirty="0">
                <a:solidFill>
                  <a:srgbClr val="FF0000"/>
                </a:solidFill>
                <a:cs typeface="B Nazanin" pitchFamily="2" charset="-78"/>
              </a:rPr>
              <a:t>احساس گناه: </a:t>
            </a:r>
          </a:p>
          <a:p>
            <a:pPr algn="just">
              <a:lnSpc>
                <a:spcPct val="150000"/>
              </a:lnSpc>
            </a:pPr>
            <a:r>
              <a:rPr lang="ar-SA" dirty="0">
                <a:cs typeface="B Nazanin" pitchFamily="2" charset="-78"/>
              </a:rPr>
              <a:t>چقدر خودخواهی</a:t>
            </a:r>
            <a:endParaRPr lang="fa-IR" dirty="0">
              <a:cs typeface="B Nazanin" pitchFamily="2" charset="-78"/>
            </a:endParaRPr>
          </a:p>
          <a:p>
            <a:pPr algn="just">
              <a:lnSpc>
                <a:spcPct val="150000"/>
              </a:lnSpc>
            </a:pPr>
            <a:r>
              <a:rPr lang="ar-SA" dirty="0">
                <a:cs typeface="B Nazanin" pitchFamily="2" charset="-78"/>
              </a:rPr>
              <a:t> به فکر مامانت نیستی </a:t>
            </a:r>
            <a:endParaRPr lang="fa-IR" dirty="0">
              <a:cs typeface="B Nazanin" pitchFamily="2" charset="-78"/>
            </a:endParaRPr>
          </a:p>
          <a:p>
            <a:pPr algn="just">
              <a:lnSpc>
                <a:spcPct val="150000"/>
              </a:lnSpc>
            </a:pPr>
            <a:r>
              <a:rPr lang="ar-SA" dirty="0">
                <a:cs typeface="B Nazanin" pitchFamily="2" charset="-78"/>
              </a:rPr>
              <a:t>مامانت مات</a:t>
            </a:r>
            <a:r>
              <a:rPr lang="fa-IR" dirty="0">
                <a:cs typeface="B Nazanin" pitchFamily="2" charset="-78"/>
              </a:rPr>
              <a:t>م</a:t>
            </a:r>
            <a:r>
              <a:rPr lang="ar-SA" dirty="0">
                <a:cs typeface="B Nazanin" pitchFamily="2" charset="-78"/>
              </a:rPr>
              <a:t> می</a:t>
            </a:r>
            <a:r>
              <a:rPr lang="fa-IR" dirty="0">
                <a:cs typeface="B Nazanin" pitchFamily="2" charset="-78"/>
              </a:rPr>
              <a:t> </a:t>
            </a:r>
            <a:r>
              <a:rPr lang="ar-SA" dirty="0">
                <a:cs typeface="B Nazanin" pitchFamily="2" charset="-78"/>
              </a:rPr>
              <a:t>گیر</a:t>
            </a:r>
            <a:r>
              <a:rPr lang="fa-IR" dirty="0">
                <a:cs typeface="B Nazanin" pitchFamily="2" charset="-78"/>
              </a:rPr>
              <a:t>د</a:t>
            </a:r>
            <a:r>
              <a:rPr lang="ar-SA" dirty="0">
                <a:cs typeface="B Nazanin" pitchFamily="2" charset="-78"/>
              </a:rPr>
              <a:t> </a:t>
            </a:r>
            <a:endParaRPr lang="fa-IR" dirty="0">
              <a:cs typeface="B Nazanin" pitchFamily="2" charset="-78"/>
            </a:endParaRPr>
          </a:p>
          <a:p>
            <a:pPr algn="just">
              <a:lnSpc>
                <a:spcPct val="150000"/>
              </a:lnSpc>
            </a:pPr>
            <a:r>
              <a:rPr lang="ar-SA" dirty="0">
                <a:cs typeface="B Nazanin" pitchFamily="2" charset="-78"/>
              </a:rPr>
              <a:t>عزادار میشه </a:t>
            </a:r>
            <a:endParaRPr lang="fa-IR" dirty="0">
              <a:cs typeface="B Nazanin" pitchFamily="2" charset="-78"/>
            </a:endParaRPr>
          </a:p>
          <a:p>
            <a:pPr algn="just">
              <a:lnSpc>
                <a:spcPct val="150000"/>
              </a:lnSpc>
            </a:pPr>
            <a:r>
              <a:rPr lang="fa-IR" dirty="0">
                <a:cs typeface="B Nazanin" pitchFamily="2" charset="-78"/>
              </a:rPr>
              <a:t>اما این دیالوگ خوب است :</a:t>
            </a:r>
          </a:p>
          <a:p>
            <a:pPr algn="just">
              <a:lnSpc>
                <a:spcPct val="150000"/>
              </a:lnSpc>
            </a:pPr>
            <a:r>
              <a:rPr lang="ar-SA" dirty="0">
                <a:solidFill>
                  <a:srgbClr val="FF0000"/>
                </a:solidFill>
                <a:cs typeface="B Nazanin" pitchFamily="2" charset="-78"/>
              </a:rPr>
              <a:t>بدون حضور تو </a:t>
            </a:r>
            <a:r>
              <a:rPr lang="ar-SA" dirty="0">
                <a:cs typeface="B Nazanin" pitchFamily="2" charset="-78"/>
              </a:rPr>
              <a:t>مادر و خواهر</a:t>
            </a:r>
            <a:r>
              <a:rPr lang="fa-IR" dirty="0">
                <a:cs typeface="B Nazanin" pitchFamily="2" charset="-78"/>
              </a:rPr>
              <a:t>ت</a:t>
            </a:r>
            <a:r>
              <a:rPr lang="ar-SA" dirty="0">
                <a:cs typeface="B Nazanin" pitchFamily="2" charset="-78"/>
              </a:rPr>
              <a:t> </a:t>
            </a:r>
            <a:r>
              <a:rPr lang="ar-SA" dirty="0">
                <a:solidFill>
                  <a:srgbClr val="FF0000"/>
                </a:solidFill>
                <a:cs typeface="B Nazanin" pitchFamily="2" charset="-78"/>
              </a:rPr>
              <a:t>چه احساسی می توانند</a:t>
            </a:r>
            <a:r>
              <a:rPr lang="ar-SA" dirty="0">
                <a:cs typeface="B Nazanin" pitchFamily="2" charset="-78"/>
              </a:rPr>
              <a:t> داشته باشند</a:t>
            </a:r>
            <a:endParaRPr lang="fa-IR" dirty="0">
              <a:cs typeface="B Nazanin" pitchFamily="2" charset="-78"/>
            </a:endParaRPr>
          </a:p>
          <a:p>
            <a:endParaRPr lang="fa-I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715200" cy="706090"/>
          </a:xfrm>
        </p:spPr>
        <p:txBody>
          <a:bodyPr>
            <a:normAutofit fontScale="90000"/>
          </a:bodyPr>
          <a:lstStyle/>
          <a:p>
            <a:pPr algn="ctr"/>
            <a:r>
              <a:rPr lang="ar-SA" dirty="0">
                <a:cs typeface="B Nazanin" pitchFamily="2" charset="-78"/>
              </a:rPr>
              <a:t>هدف</a:t>
            </a:r>
            <a:r>
              <a:rPr lang="fa-IR" dirty="0">
                <a:cs typeface="B Nazanin" pitchFamily="2" charset="-78"/>
              </a:rPr>
              <a:t> </a:t>
            </a:r>
            <a:r>
              <a:rPr lang="ar-SA" dirty="0">
                <a:cs typeface="B Nazanin" pitchFamily="2" charset="-78"/>
              </a:rPr>
              <a:t> این است که</a:t>
            </a:r>
            <a:r>
              <a:rPr lang="fa-IR" dirty="0">
                <a:cs typeface="B Nazanin" pitchFamily="2" charset="-78"/>
              </a:rPr>
              <a:t>:</a:t>
            </a:r>
            <a:br>
              <a:rPr lang="fa-IR" dirty="0">
                <a:cs typeface="B Nazanin" pitchFamily="2" charset="-78"/>
              </a:rPr>
            </a:br>
            <a:endParaRPr lang="fa-IR" dirty="0"/>
          </a:p>
        </p:txBody>
      </p:sp>
      <p:sp>
        <p:nvSpPr>
          <p:cNvPr id="3" name="Content Placeholder 2"/>
          <p:cNvSpPr>
            <a:spLocks noGrp="1"/>
          </p:cNvSpPr>
          <p:nvPr>
            <p:ph sz="quarter" idx="1"/>
          </p:nvPr>
        </p:nvSpPr>
        <p:spPr>
          <a:xfrm>
            <a:off x="457200" y="908720"/>
            <a:ext cx="8291264" cy="5565232"/>
          </a:xfrm>
        </p:spPr>
        <p:txBody>
          <a:bodyPr>
            <a:normAutofit fontScale="92500" lnSpcReduction="20000"/>
          </a:bodyPr>
          <a:lstStyle/>
          <a:p>
            <a:pPr algn="just">
              <a:lnSpc>
                <a:spcPct val="150000"/>
              </a:lnSpc>
            </a:pPr>
            <a:r>
              <a:rPr lang="ar-SA" dirty="0">
                <a:cs typeface="B Nazanin" pitchFamily="2" charset="-78"/>
              </a:rPr>
              <a:t>برای او دلیلی برای </a:t>
            </a:r>
            <a:r>
              <a:rPr lang="ar-SA" b="1" u="sng" dirty="0">
                <a:cs typeface="B Nazanin" pitchFamily="2" charset="-78"/>
              </a:rPr>
              <a:t>بودن پیدا </a:t>
            </a:r>
            <a:r>
              <a:rPr lang="ar-SA" dirty="0">
                <a:cs typeface="B Nazanin" pitchFamily="2" charset="-78"/>
              </a:rPr>
              <a:t>کنم</a:t>
            </a:r>
            <a:endParaRPr lang="fa-IR" dirty="0">
              <a:cs typeface="B Nazanin" pitchFamily="2" charset="-78"/>
            </a:endParaRPr>
          </a:p>
          <a:p>
            <a:pPr algn="just">
              <a:lnSpc>
                <a:spcPct val="150000"/>
              </a:lnSpc>
            </a:pPr>
            <a:r>
              <a:rPr lang="ar-SA" dirty="0">
                <a:cs typeface="B Nazanin" pitchFamily="2" charset="-78"/>
              </a:rPr>
              <a:t>کمک کنم به دلایلی که </a:t>
            </a:r>
            <a:r>
              <a:rPr lang="ar-SA" dirty="0">
                <a:solidFill>
                  <a:srgbClr val="FF0000"/>
                </a:solidFill>
                <a:cs typeface="B Nazanin" pitchFamily="2" charset="-78"/>
              </a:rPr>
              <a:t>باعث بودن</a:t>
            </a:r>
            <a:endParaRPr lang="fa-IR" dirty="0">
              <a:solidFill>
                <a:srgbClr val="FF0000"/>
              </a:solidFill>
              <a:cs typeface="B Nazanin" pitchFamily="2" charset="-78"/>
            </a:endParaRPr>
          </a:p>
          <a:p>
            <a:pPr algn="just">
              <a:lnSpc>
                <a:spcPct val="150000"/>
              </a:lnSpc>
            </a:pPr>
            <a:r>
              <a:rPr lang="ar-SA" dirty="0">
                <a:cs typeface="B Nazanin" pitchFamily="2" charset="-78"/>
              </a:rPr>
              <a:t> </a:t>
            </a:r>
            <a:r>
              <a:rPr lang="ar-SA" dirty="0">
                <a:solidFill>
                  <a:srgbClr val="FF0000"/>
                </a:solidFill>
                <a:cs typeface="B Nazanin" pitchFamily="2" charset="-78"/>
              </a:rPr>
              <a:t>خودکشی نکردن </a:t>
            </a:r>
            <a:endParaRPr lang="fa-IR" dirty="0">
              <a:solidFill>
                <a:srgbClr val="FF0000"/>
              </a:solidFill>
              <a:cs typeface="B Nazanin" pitchFamily="2" charset="-78"/>
            </a:endParaRPr>
          </a:p>
          <a:p>
            <a:pPr algn="just">
              <a:lnSpc>
                <a:spcPct val="150000"/>
              </a:lnSpc>
            </a:pPr>
            <a:r>
              <a:rPr lang="ar-SA" dirty="0">
                <a:solidFill>
                  <a:srgbClr val="FF0000"/>
                </a:solidFill>
                <a:cs typeface="B Nazanin" pitchFamily="2" charset="-78"/>
              </a:rPr>
              <a:t>فرار نکردن </a:t>
            </a:r>
            <a:endParaRPr lang="fa-IR" dirty="0">
              <a:solidFill>
                <a:srgbClr val="FF0000"/>
              </a:solidFill>
              <a:cs typeface="B Nazanin" pitchFamily="2" charset="-78"/>
            </a:endParaRPr>
          </a:p>
          <a:p>
            <a:pPr algn="just">
              <a:lnSpc>
                <a:spcPct val="150000"/>
              </a:lnSpc>
            </a:pPr>
            <a:r>
              <a:rPr lang="ar-SA" dirty="0">
                <a:cs typeface="B Nazanin" pitchFamily="2" charset="-78"/>
              </a:rPr>
              <a:t>مواد </a:t>
            </a:r>
            <a:r>
              <a:rPr lang="ar-SA" dirty="0">
                <a:solidFill>
                  <a:srgbClr val="FF0000"/>
                </a:solidFill>
                <a:cs typeface="B Nazanin" pitchFamily="2" charset="-78"/>
              </a:rPr>
              <a:t>مصرف نکردن </a:t>
            </a:r>
            <a:endParaRPr lang="fa-IR" dirty="0">
              <a:solidFill>
                <a:srgbClr val="FF0000"/>
              </a:solidFill>
              <a:cs typeface="B Nazanin" pitchFamily="2" charset="-78"/>
            </a:endParaRPr>
          </a:p>
          <a:p>
            <a:pPr algn="just">
              <a:lnSpc>
                <a:spcPct val="150000"/>
              </a:lnSpc>
            </a:pPr>
            <a:r>
              <a:rPr lang="ar-SA" dirty="0">
                <a:cs typeface="B Nazanin" pitchFamily="2" charset="-78"/>
              </a:rPr>
              <a:t>و به طور کلی دلایلی </a:t>
            </a:r>
            <a:r>
              <a:rPr lang="ar-SA" b="1" u="sng" dirty="0">
                <a:cs typeface="B Nazanin" pitchFamily="2" charset="-78"/>
              </a:rPr>
              <a:t>برای درستی کار پیدا </a:t>
            </a:r>
            <a:r>
              <a:rPr lang="ar-SA" dirty="0">
                <a:cs typeface="B Nazanin" pitchFamily="2" charset="-78"/>
              </a:rPr>
              <a:t>کنم</a:t>
            </a:r>
            <a:endParaRPr lang="fa-IR" dirty="0">
              <a:cs typeface="B Nazanin" pitchFamily="2" charset="-78"/>
            </a:endParaRPr>
          </a:p>
          <a:p>
            <a:pPr algn="just">
              <a:lnSpc>
                <a:spcPct val="150000"/>
              </a:lnSpc>
            </a:pPr>
            <a:r>
              <a:rPr lang="ar-SA" u="sng" dirty="0">
                <a:cs typeface="B Nazanin" pitchFamily="2" charset="-78"/>
              </a:rPr>
              <a:t>تلنگر را </a:t>
            </a:r>
            <a:r>
              <a:rPr lang="ar-SA" dirty="0">
                <a:cs typeface="B Nazanin" pitchFamily="2" charset="-78"/>
              </a:rPr>
              <a:t>بزنم </a:t>
            </a:r>
            <a:endParaRPr lang="fa-IR" dirty="0">
              <a:cs typeface="B Nazanin" pitchFamily="2" charset="-78"/>
            </a:endParaRPr>
          </a:p>
          <a:p>
            <a:pPr algn="just">
              <a:lnSpc>
                <a:spcPct val="150000"/>
              </a:lnSpc>
            </a:pPr>
            <a:r>
              <a:rPr lang="ar-SA" dirty="0">
                <a:cs typeface="B Nazanin" pitchFamily="2" charset="-78"/>
              </a:rPr>
              <a:t>و  بگوید </a:t>
            </a:r>
            <a:r>
              <a:rPr lang="ar-SA" u="sng" dirty="0">
                <a:cs typeface="B Nazanin" pitchFamily="2" charset="-78"/>
              </a:rPr>
              <a:t>نه نباید این کار </a:t>
            </a:r>
            <a:r>
              <a:rPr lang="ar-SA" dirty="0">
                <a:cs typeface="B Nazanin" pitchFamily="2" charset="-78"/>
              </a:rPr>
              <a:t>را بکنم </a:t>
            </a:r>
            <a:endParaRPr lang="fa-IR" dirty="0">
              <a:cs typeface="B Nazanin" pitchFamily="2" charset="-78"/>
            </a:endParaRPr>
          </a:p>
          <a:p>
            <a:pPr algn="just">
              <a:lnSpc>
                <a:spcPct val="150000"/>
              </a:lnSpc>
            </a:pPr>
            <a:r>
              <a:rPr lang="ar-SA" dirty="0">
                <a:cs typeface="B Nazanin" pitchFamily="2" charset="-78"/>
              </a:rPr>
              <a:t>من و شما هم خیلی وقت‌ها به خودکشی فکر کردیم ولی دقیقا </a:t>
            </a:r>
            <a:r>
              <a:rPr lang="ar-SA" b="1" u="sng" dirty="0">
                <a:cs typeface="B Nazanin" pitchFamily="2" charset="-78"/>
              </a:rPr>
              <a:t>درگیری هیجانی باعث شده خودکشی نکنیم</a:t>
            </a:r>
            <a:r>
              <a:rPr lang="ar-SA" dirty="0">
                <a:cs typeface="B Nazanin" pitchFamily="2" charset="-78"/>
              </a:rPr>
              <a:t> مثل مادر و پدرم چی میشه بذار کمی مکث کنم و این تلنگر ها به ما کمک کرد</a:t>
            </a:r>
            <a:endParaRPr lang="en-US" dirty="0">
              <a:cs typeface="B Nazanin" pitchFamily="2" charset="-78"/>
            </a:endParaRPr>
          </a:p>
          <a:p>
            <a:pPr algn="just">
              <a:lnSpc>
                <a:spcPct val="150000"/>
              </a:lnSpc>
            </a:pPr>
            <a:endParaRPr lang="fa-IR" dirty="0">
              <a:cs typeface="B Nazanin" pitchFamily="2" charset="-7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ctr"/>
            <a:r>
              <a:rPr lang="ar-SA" dirty="0"/>
              <a:t>تکنیک سنگ قبر یا تکنیک تشییع جنازه</a:t>
            </a:r>
            <a:endParaRPr lang="fa-IR" dirty="0"/>
          </a:p>
        </p:txBody>
      </p:sp>
      <p:sp>
        <p:nvSpPr>
          <p:cNvPr id="3" name="Content Placeholder 2"/>
          <p:cNvSpPr>
            <a:spLocks noGrp="1"/>
          </p:cNvSpPr>
          <p:nvPr>
            <p:ph sz="quarter" idx="1"/>
          </p:nvPr>
        </p:nvSpPr>
        <p:spPr>
          <a:xfrm>
            <a:off x="457200" y="1052736"/>
            <a:ext cx="8003232" cy="5421216"/>
          </a:xfrm>
        </p:spPr>
        <p:txBody>
          <a:bodyPr/>
          <a:lstStyle/>
          <a:p>
            <a:pPr algn="just">
              <a:lnSpc>
                <a:spcPct val="150000"/>
              </a:lnSpc>
            </a:pPr>
            <a:endParaRPr lang="fa-IR" dirty="0">
              <a:cs typeface="B Nazanin" panose="00000400000000000000" pitchFamily="2" charset="-78"/>
            </a:endParaRPr>
          </a:p>
          <a:p>
            <a:pPr algn="just">
              <a:lnSpc>
                <a:spcPct val="150000"/>
              </a:lnSpc>
            </a:pPr>
            <a:r>
              <a:rPr lang="ar-SA" dirty="0">
                <a:cs typeface="B Nazanin" panose="00000400000000000000" pitchFamily="2" charset="-78"/>
              </a:rPr>
              <a:t>فرض کن الان فوت کردی و </a:t>
            </a:r>
            <a:r>
              <a:rPr lang="ar-SA" b="1" dirty="0">
                <a:solidFill>
                  <a:srgbClr val="FF0000"/>
                </a:solidFill>
                <a:cs typeface="B Nazanin" panose="00000400000000000000" pitchFamily="2" charset="-78"/>
              </a:rPr>
              <a:t>روحت دارد تو را نگاه </a:t>
            </a:r>
            <a:r>
              <a:rPr lang="ar-SA" dirty="0">
                <a:cs typeface="B Nazanin" panose="00000400000000000000" pitchFamily="2" charset="-78"/>
              </a:rPr>
              <a:t>می کند آیا این رفتار تو را </a:t>
            </a:r>
            <a:r>
              <a:rPr lang="ar-SA" dirty="0">
                <a:solidFill>
                  <a:srgbClr val="FF0000"/>
                </a:solidFill>
                <a:cs typeface="B Nazanin" panose="00000400000000000000" pitchFamily="2" charset="-78"/>
              </a:rPr>
              <a:t>تایید</a:t>
            </a:r>
            <a:r>
              <a:rPr lang="ar-SA" dirty="0">
                <a:cs typeface="B Nazanin" panose="00000400000000000000" pitchFamily="2" charset="-78"/>
              </a:rPr>
              <a:t> می کند </a:t>
            </a:r>
            <a:endParaRPr lang="fa-IR" dirty="0">
              <a:cs typeface="B Nazanin" panose="00000400000000000000" pitchFamily="2" charset="-78"/>
            </a:endParaRPr>
          </a:p>
          <a:p>
            <a:pPr algn="just">
              <a:lnSpc>
                <a:spcPct val="150000"/>
              </a:lnSpc>
            </a:pPr>
            <a:r>
              <a:rPr lang="ar-SA" dirty="0">
                <a:cs typeface="B Nazanin" panose="00000400000000000000" pitchFamily="2" charset="-78"/>
              </a:rPr>
              <a:t>که این همان سفر به آینده است</a:t>
            </a:r>
            <a:r>
              <a:rPr lang="fa-IR" dirty="0">
                <a:cs typeface="B Nazanin" panose="00000400000000000000" pitchFamily="2" charset="-78"/>
              </a:rPr>
              <a:t>(تونل زمان )</a:t>
            </a:r>
            <a:r>
              <a:rPr lang="ar-SA" dirty="0">
                <a:cs typeface="B Nazanin" panose="00000400000000000000" pitchFamily="2" charset="-78"/>
              </a:rPr>
              <a:t> که به پیامد های رفتاری خود توجه کند</a:t>
            </a:r>
            <a:r>
              <a:rPr lang="fa-IR" dirty="0">
                <a:cs typeface="B Nazanin" panose="00000400000000000000" pitchFamily="2" charset="-78"/>
              </a:rPr>
              <a:t>.</a:t>
            </a:r>
          </a:p>
          <a:p>
            <a:pPr algn="just">
              <a:lnSpc>
                <a:spcPct val="150000"/>
              </a:lnSpc>
            </a:pPr>
            <a:r>
              <a:rPr lang="ar-SA" dirty="0">
                <a:cs typeface="B Nazanin" panose="00000400000000000000" pitchFamily="2" charset="-78"/>
              </a:rPr>
              <a:t> تکنیک</a:t>
            </a:r>
            <a:r>
              <a:rPr lang="fa-IR" dirty="0">
                <a:cs typeface="B Nazanin" panose="00000400000000000000" pitchFamily="2" charset="-78"/>
              </a:rPr>
              <a:t> </a:t>
            </a:r>
            <a:r>
              <a:rPr lang="ar-SA" dirty="0">
                <a:cs typeface="B Nazanin" panose="00000400000000000000" pitchFamily="2" charset="-78"/>
              </a:rPr>
              <a:t>هایی مثل تکنیک سنگ قبر یا تکنیک تشییع جنازه که طرفداران رویکرد اکت استفاده می‌کنند</a:t>
            </a:r>
            <a:endParaRPr lang="fa-IR" dirty="0">
              <a:cs typeface="B Nazanin" panose="00000400000000000000" pitchFamily="2" charset="-78"/>
            </a:endParaRPr>
          </a:p>
          <a:p>
            <a:pPr algn="just">
              <a:lnSpc>
                <a:spcPct val="150000"/>
              </a:lnSpc>
            </a:pPr>
            <a:r>
              <a:rPr lang="ar-SA" dirty="0">
                <a:cs typeface="B Nazanin" panose="00000400000000000000" pitchFamily="2" charset="-78"/>
              </a:rPr>
              <a:t>تکنیک تونل زمان است که از بیرون به قضیه نگاه می‌کند</a:t>
            </a:r>
            <a:r>
              <a:rPr lang="fa-IR" dirty="0">
                <a:cs typeface="B Nazanin" panose="00000400000000000000" pitchFamily="2" charset="-78"/>
              </a:rPr>
              <a:t>:</a:t>
            </a:r>
          </a:p>
          <a:p>
            <a:pPr algn="just">
              <a:lnSpc>
                <a:spcPct val="150000"/>
              </a:lnSpc>
            </a:pPr>
            <a:endParaRPr lang="fa-IR" dirty="0">
              <a:cs typeface="B Nazanin" panose="00000400000000000000" pitchFamily="2" charset="-7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6050"/>
          </a:xfrm>
        </p:spPr>
        <p:txBody>
          <a:bodyPr>
            <a:normAutofit fontScale="90000"/>
          </a:bodyPr>
          <a:lstStyle/>
          <a:p>
            <a:endParaRPr lang="fa-IR" dirty="0"/>
          </a:p>
        </p:txBody>
      </p:sp>
      <p:sp>
        <p:nvSpPr>
          <p:cNvPr id="3" name="Content Placeholder 2"/>
          <p:cNvSpPr>
            <a:spLocks noGrp="1"/>
          </p:cNvSpPr>
          <p:nvPr>
            <p:ph sz="quarter" idx="1"/>
          </p:nvPr>
        </p:nvSpPr>
        <p:spPr>
          <a:xfrm>
            <a:off x="457200" y="836712"/>
            <a:ext cx="8219256" cy="5637240"/>
          </a:xfrm>
        </p:spPr>
        <p:txBody>
          <a:bodyPr>
            <a:normAutofit/>
          </a:bodyPr>
          <a:lstStyle/>
          <a:p>
            <a:pPr algn="just">
              <a:lnSpc>
                <a:spcPct val="170000"/>
              </a:lnSpc>
            </a:pPr>
            <a:r>
              <a:rPr lang="en-US" dirty="0">
                <a:cs typeface="B Nazanin" pitchFamily="2" charset="-78"/>
              </a:rPr>
              <a:t> </a:t>
            </a:r>
            <a:r>
              <a:rPr lang="ar-SA" dirty="0">
                <a:cs typeface="B Nazanin" pitchFamily="2" charset="-78"/>
              </a:rPr>
              <a:t>مثال </a:t>
            </a:r>
            <a:r>
              <a:rPr lang="fa-IR" dirty="0">
                <a:cs typeface="B Nazanin" pitchFamily="2" charset="-78"/>
              </a:rPr>
              <a:t>: تکنیک سنگ قبر : </a:t>
            </a:r>
            <a:r>
              <a:rPr lang="ar-SA" dirty="0">
                <a:cs typeface="B Nazanin" pitchFamily="2" charset="-78"/>
              </a:rPr>
              <a:t> </a:t>
            </a:r>
            <a:endParaRPr lang="fa-IR" dirty="0">
              <a:cs typeface="B Nazanin" pitchFamily="2" charset="-78"/>
            </a:endParaRPr>
          </a:p>
          <a:p>
            <a:pPr algn="just">
              <a:lnSpc>
                <a:spcPct val="170000"/>
              </a:lnSpc>
            </a:pPr>
            <a:r>
              <a:rPr lang="ar-SA" dirty="0">
                <a:cs typeface="B Nazanin" pitchFamily="2" charset="-78"/>
              </a:rPr>
              <a:t>مادر</a:t>
            </a:r>
            <a:r>
              <a:rPr lang="fa-IR" dirty="0">
                <a:cs typeface="B Nazanin" pitchFamily="2" charset="-78"/>
              </a:rPr>
              <a:t>ی</a:t>
            </a:r>
            <a:r>
              <a:rPr lang="ar-SA" dirty="0">
                <a:cs typeface="B Nazanin" pitchFamily="2" charset="-78"/>
              </a:rPr>
              <a:t> که فرزندش را زیاد </a:t>
            </a:r>
            <a:r>
              <a:rPr lang="fa-IR" dirty="0">
                <a:cs typeface="B Nazanin" pitchFamily="2" charset="-78"/>
              </a:rPr>
              <a:t>کتک </a:t>
            </a:r>
            <a:r>
              <a:rPr lang="ar-SA" dirty="0">
                <a:cs typeface="B Nazanin" pitchFamily="2" charset="-78"/>
              </a:rPr>
              <a:t>می</a:t>
            </a:r>
            <a:r>
              <a:rPr lang="fa-IR" dirty="0">
                <a:cs typeface="B Nazanin" pitchFamily="2" charset="-78"/>
              </a:rPr>
              <a:t> </a:t>
            </a:r>
            <a:r>
              <a:rPr lang="ar-SA" dirty="0">
                <a:cs typeface="B Nazanin" pitchFamily="2" charset="-78"/>
              </a:rPr>
              <a:t>زند</a:t>
            </a:r>
            <a:r>
              <a:rPr lang="fa-IR" dirty="0">
                <a:cs typeface="B Nazanin" pitchFamily="2" charset="-78"/>
              </a:rPr>
              <a:t>.</a:t>
            </a:r>
            <a:r>
              <a:rPr lang="ar-SA" dirty="0">
                <a:cs typeface="B Nazanin" pitchFamily="2" charset="-78"/>
              </a:rPr>
              <a:t> </a:t>
            </a:r>
            <a:endParaRPr lang="fa-IR" dirty="0">
              <a:cs typeface="B Nazanin" pitchFamily="2" charset="-78"/>
            </a:endParaRPr>
          </a:p>
          <a:p>
            <a:pPr algn="just">
              <a:lnSpc>
                <a:spcPct val="170000"/>
              </a:lnSpc>
            </a:pPr>
            <a:r>
              <a:rPr lang="fa-IR" dirty="0">
                <a:cs typeface="B Nazanin" pitchFamily="2" charset="-78"/>
              </a:rPr>
              <a:t>مشاور : </a:t>
            </a:r>
            <a:r>
              <a:rPr lang="ar-SA" dirty="0">
                <a:cs typeface="B Nazanin" pitchFamily="2" charset="-78"/>
              </a:rPr>
              <a:t>اگر بخواهید تو را توصیف کنند </a:t>
            </a:r>
            <a:r>
              <a:rPr lang="fa-IR" u="sng" dirty="0">
                <a:solidFill>
                  <a:srgbClr val="FF0000"/>
                </a:solidFill>
                <a:cs typeface="B Nazanin" pitchFamily="2" charset="-78"/>
              </a:rPr>
              <a:t>دوست </a:t>
            </a:r>
            <a:r>
              <a:rPr lang="ar-SA" u="sng" dirty="0">
                <a:solidFill>
                  <a:srgbClr val="FF0000"/>
                </a:solidFill>
                <a:cs typeface="B Nazanin" pitchFamily="2" charset="-78"/>
              </a:rPr>
              <a:t>روی سنگ قبر </a:t>
            </a:r>
            <a:r>
              <a:rPr lang="ar-SA" dirty="0">
                <a:cs typeface="B Nazanin" pitchFamily="2" charset="-78"/>
              </a:rPr>
              <a:t>تو </a:t>
            </a:r>
            <a:r>
              <a:rPr lang="fa-IR" dirty="0">
                <a:cs typeface="B Nazanin" pitchFamily="2" charset="-78"/>
              </a:rPr>
              <a:t>، </a:t>
            </a:r>
            <a:r>
              <a:rPr lang="ar-SA" dirty="0">
                <a:cs typeface="B Nazanin" pitchFamily="2" charset="-78"/>
              </a:rPr>
              <a:t>چه چیزی را از مادری تو </a:t>
            </a:r>
            <a:r>
              <a:rPr lang="fa-IR" dirty="0">
                <a:cs typeface="B Nazanin" pitchFamily="2" charset="-78"/>
              </a:rPr>
              <a:t> </a:t>
            </a:r>
            <a:r>
              <a:rPr lang="ar-SA" dirty="0">
                <a:cs typeface="B Nazanin" pitchFamily="2" charset="-78"/>
              </a:rPr>
              <a:t> توصیف</a:t>
            </a:r>
            <a:r>
              <a:rPr lang="fa-IR" dirty="0">
                <a:cs typeface="B Nazanin" pitchFamily="2" charset="-78"/>
              </a:rPr>
              <a:t> </a:t>
            </a:r>
            <a:r>
              <a:rPr lang="ar-SA" dirty="0">
                <a:cs typeface="B Nazanin" pitchFamily="2" charset="-78"/>
              </a:rPr>
              <a:t>کنند که دیگران وقتی ببینند بگویند در این  قبر مادریست پرخاشگر که هرروز کودکش را می‌زد یا بنویسند مادری دلسوز و مهربان </a:t>
            </a:r>
            <a:r>
              <a:rPr lang="fa-IR" dirty="0">
                <a:cs typeface="B Nazanin" pitchFamily="2" charset="-78"/>
              </a:rPr>
              <a:t>.</a:t>
            </a:r>
          </a:p>
          <a:p>
            <a:pPr algn="just">
              <a:lnSpc>
                <a:spcPct val="170000"/>
              </a:lnSpc>
            </a:pPr>
            <a:r>
              <a:rPr lang="ar-SA" dirty="0">
                <a:cs typeface="B Nazanin" pitchFamily="2" charset="-78"/>
              </a:rPr>
              <a:t>این تکنیک </a:t>
            </a:r>
            <a:r>
              <a:rPr lang="ar-SA" dirty="0">
                <a:solidFill>
                  <a:srgbClr val="FF0000"/>
                </a:solidFill>
                <a:cs typeface="B Nazanin" pitchFamily="2" charset="-78"/>
              </a:rPr>
              <a:t>سنگ قبر </a:t>
            </a:r>
            <a:r>
              <a:rPr lang="ar-SA" b="1" u="sng" dirty="0">
                <a:solidFill>
                  <a:srgbClr val="FF0000"/>
                </a:solidFill>
                <a:cs typeface="B Nazanin" pitchFamily="2" charset="-78"/>
              </a:rPr>
              <a:t>را نیچه به </a:t>
            </a:r>
            <a:r>
              <a:rPr lang="ar-SA" dirty="0">
                <a:solidFill>
                  <a:srgbClr val="FF0000"/>
                </a:solidFill>
                <a:cs typeface="B Nazanin" pitchFamily="2" charset="-78"/>
              </a:rPr>
              <a:t>کار می‌گرفت </a:t>
            </a:r>
            <a:r>
              <a:rPr lang="ar-SA" dirty="0">
                <a:cs typeface="B Nazanin" pitchFamily="2" charset="-78"/>
              </a:rPr>
              <a:t>این تکنیک سبب می‌شود</a:t>
            </a:r>
            <a:r>
              <a:rPr lang="fa-IR" dirty="0">
                <a:cs typeface="B Nazanin" pitchFamily="2" charset="-78"/>
              </a:rPr>
              <a:t>:</a:t>
            </a:r>
          </a:p>
          <a:p>
            <a:pPr algn="just">
              <a:lnSpc>
                <a:spcPct val="170000"/>
              </a:lnSpc>
            </a:pPr>
            <a:r>
              <a:rPr lang="ar-SA" dirty="0">
                <a:cs typeface="B Nazanin" pitchFamily="2" charset="-78"/>
              </a:rPr>
              <a:t> به </a:t>
            </a:r>
            <a:r>
              <a:rPr lang="ar-SA" b="1" u="sng" dirty="0">
                <a:solidFill>
                  <a:srgbClr val="FF0000"/>
                </a:solidFill>
                <a:cs typeface="B Nazanin" pitchFamily="2" charset="-78"/>
              </a:rPr>
              <a:t>اهداف و ارزشهای زندگی خود </a:t>
            </a:r>
            <a:r>
              <a:rPr lang="ar-SA" dirty="0">
                <a:solidFill>
                  <a:srgbClr val="FF0000"/>
                </a:solidFill>
                <a:cs typeface="B Nazanin" pitchFamily="2" charset="-78"/>
              </a:rPr>
              <a:t>توجه کنیم</a:t>
            </a:r>
            <a:endParaRPr lang="fa-IR" dirty="0">
              <a:cs typeface="B Nazanin" pitchFamily="2" charset="-78"/>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0000"/>
                </a:solidFill>
                <a:cs typeface="B Nazanin" pitchFamily="2" charset="-78"/>
              </a:rPr>
              <a:t>تکنیک تشییع </a:t>
            </a:r>
            <a:r>
              <a:rPr lang="ar-SA" dirty="0">
                <a:cs typeface="B Nazanin" pitchFamily="2" charset="-78"/>
              </a:rPr>
              <a:t>جنازه </a:t>
            </a:r>
            <a:endParaRPr lang="fa-IR" dirty="0"/>
          </a:p>
        </p:txBody>
      </p:sp>
      <p:sp>
        <p:nvSpPr>
          <p:cNvPr id="3" name="Content Placeholder 2"/>
          <p:cNvSpPr>
            <a:spLocks noGrp="1"/>
          </p:cNvSpPr>
          <p:nvPr>
            <p:ph sz="quarter" idx="1"/>
          </p:nvPr>
        </p:nvSpPr>
        <p:spPr/>
        <p:txBody>
          <a:bodyPr/>
          <a:lstStyle/>
          <a:p>
            <a:pPr algn="just">
              <a:lnSpc>
                <a:spcPct val="170000"/>
              </a:lnSpc>
            </a:pPr>
            <a:r>
              <a:rPr lang="ar-SA" dirty="0">
                <a:cs typeface="B Nazanin" pitchFamily="2" charset="-78"/>
              </a:rPr>
              <a:t> مثال</a:t>
            </a:r>
            <a:r>
              <a:rPr lang="fa-IR" dirty="0">
                <a:cs typeface="B Nazanin" pitchFamily="2" charset="-78"/>
              </a:rPr>
              <a:t>: </a:t>
            </a:r>
            <a:r>
              <a:rPr lang="ar-SA" dirty="0">
                <a:cs typeface="B Nazanin" pitchFamily="2" charset="-78"/>
              </a:rPr>
              <a:t> تصور کنید دارند تو را تشییع جنازه می کنند و مردم هم راجع به </a:t>
            </a:r>
            <a:r>
              <a:rPr lang="ar-SA" dirty="0">
                <a:solidFill>
                  <a:srgbClr val="FF0000"/>
                </a:solidFill>
                <a:cs typeface="B Nazanin" pitchFamily="2" charset="-78"/>
              </a:rPr>
              <a:t>متوفی حرف می‌زنند </a:t>
            </a:r>
            <a:r>
              <a:rPr lang="ar-SA" dirty="0">
                <a:cs typeface="B Nazanin" pitchFamily="2" charset="-78"/>
              </a:rPr>
              <a:t>آنها چه می گویند</a:t>
            </a:r>
            <a:r>
              <a:rPr lang="fa-IR" dirty="0">
                <a:cs typeface="B Nazanin" pitchFamily="2" charset="-78"/>
              </a:rPr>
              <a:t>؟ </a:t>
            </a:r>
          </a:p>
          <a:p>
            <a:pPr algn="just">
              <a:lnSpc>
                <a:spcPct val="170000"/>
              </a:lnSpc>
            </a:pPr>
            <a:r>
              <a:rPr lang="ar-SA" dirty="0">
                <a:cs typeface="B Nazanin" pitchFamily="2" charset="-78"/>
              </a:rPr>
              <a:t> دوست دارید آنها را بشنوید</a:t>
            </a:r>
            <a:r>
              <a:rPr lang="fa-IR" dirty="0">
                <a:cs typeface="B Nazanin" pitchFamily="2" charset="-78"/>
              </a:rPr>
              <a:t>؟ </a:t>
            </a:r>
          </a:p>
          <a:p>
            <a:pPr algn="just">
              <a:lnSpc>
                <a:spcPct val="170000"/>
              </a:lnSpc>
            </a:pPr>
            <a:r>
              <a:rPr lang="ar-SA" dirty="0">
                <a:cs typeface="B Nazanin" pitchFamily="2" charset="-78"/>
              </a:rPr>
              <a:t> آیا دوست دارید بشنوید چه قدر </a:t>
            </a:r>
            <a:r>
              <a:rPr lang="ar-SA" u="sng" dirty="0">
                <a:solidFill>
                  <a:srgbClr val="FF0000"/>
                </a:solidFill>
                <a:cs typeface="B Nazanin" pitchFamily="2" charset="-78"/>
              </a:rPr>
              <a:t>مادر بدی </a:t>
            </a:r>
            <a:r>
              <a:rPr lang="ar-SA" dirty="0">
                <a:solidFill>
                  <a:srgbClr val="FF0000"/>
                </a:solidFill>
                <a:cs typeface="B Nazanin" pitchFamily="2" charset="-78"/>
              </a:rPr>
              <a:t>بود </a:t>
            </a:r>
            <a:r>
              <a:rPr lang="ar-SA" dirty="0">
                <a:cs typeface="B Nazanin" pitchFamily="2" charset="-78"/>
              </a:rPr>
              <a:t>و بچه اش را می زد </a:t>
            </a:r>
            <a:endParaRPr lang="fa-IR" dirty="0">
              <a:cs typeface="B Nazanin" pitchFamily="2" charset="-78"/>
            </a:endParaRPr>
          </a:p>
          <a:p>
            <a:pPr algn="just">
              <a:lnSpc>
                <a:spcPct val="170000"/>
              </a:lnSpc>
            </a:pPr>
            <a:r>
              <a:rPr lang="ar-SA" dirty="0">
                <a:cs typeface="B Nazanin" pitchFamily="2" charset="-78"/>
              </a:rPr>
              <a:t>یا دوست دارید  بشنوید که مادر</a:t>
            </a:r>
            <a:r>
              <a:rPr lang="fa-IR" dirty="0">
                <a:cs typeface="B Nazanin" pitchFamily="2" charset="-78"/>
              </a:rPr>
              <a:t>ی</a:t>
            </a:r>
            <a:r>
              <a:rPr lang="ar-SA" dirty="0">
                <a:cs typeface="B Nazanin" pitchFamily="2" charset="-78"/>
              </a:rPr>
              <a:t> </a:t>
            </a:r>
            <a:r>
              <a:rPr lang="ar-SA" u="sng" dirty="0">
                <a:cs typeface="B Nazanin" pitchFamily="2" charset="-78"/>
              </a:rPr>
              <a:t>مهربان بود و همیشه</a:t>
            </a:r>
            <a:r>
              <a:rPr lang="ar-SA" dirty="0">
                <a:cs typeface="B Nazanin" pitchFamily="2" charset="-78"/>
              </a:rPr>
              <a:t> تلاش می کرد بچه اش را خوب تربیت کند</a:t>
            </a:r>
            <a:r>
              <a:rPr lang="fa-IR" dirty="0">
                <a:cs typeface="B Nazanin" pitchFamily="2" charset="-78"/>
              </a:rPr>
              <a:t>..</a:t>
            </a:r>
          </a:p>
          <a:p>
            <a:endParaRPr lang="fa-I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fontScale="85000" lnSpcReduction="20000"/>
          </a:bodyPr>
          <a:lstStyle/>
          <a:p>
            <a:pPr algn="just">
              <a:lnSpc>
                <a:spcPct val="170000"/>
              </a:lnSpc>
            </a:pPr>
            <a:r>
              <a:rPr lang="en-US" dirty="0">
                <a:cs typeface="B Nazanin" pitchFamily="2" charset="-78"/>
              </a:rPr>
              <a:t> </a:t>
            </a:r>
            <a:r>
              <a:rPr lang="ar-SA" dirty="0">
                <a:cs typeface="B Nazanin" pitchFamily="2" charset="-78"/>
              </a:rPr>
              <a:t> نکته </a:t>
            </a:r>
            <a:r>
              <a:rPr lang="fa-IR" dirty="0">
                <a:cs typeface="B Nazanin" pitchFamily="2" charset="-78"/>
              </a:rPr>
              <a:t>: </a:t>
            </a:r>
            <a:r>
              <a:rPr lang="ar-SA" dirty="0">
                <a:cs typeface="B Nazanin" pitchFamily="2" charset="-78"/>
              </a:rPr>
              <a:t>این تکنیک کمک می‌کند به </a:t>
            </a:r>
            <a:r>
              <a:rPr lang="ar-SA" b="1" u="sng" dirty="0">
                <a:cs typeface="B Nazanin" pitchFamily="2" charset="-78"/>
              </a:rPr>
              <a:t>ارزش های وجودی زندگی </a:t>
            </a:r>
            <a:r>
              <a:rPr lang="ar-SA" dirty="0">
                <a:cs typeface="B Nazanin" pitchFamily="2" charset="-78"/>
              </a:rPr>
              <a:t>اش فکر کند که بعدها دوست دارد چگونه تو را توصیف کنند </a:t>
            </a:r>
            <a:endParaRPr lang="fa-IR" dirty="0">
              <a:cs typeface="B Nazanin" pitchFamily="2" charset="-78"/>
            </a:endParaRPr>
          </a:p>
          <a:p>
            <a:pPr algn="just">
              <a:lnSpc>
                <a:spcPct val="170000"/>
              </a:lnSpc>
            </a:pPr>
            <a:r>
              <a:rPr lang="fa-IR" dirty="0">
                <a:cs typeface="B Nazanin" pitchFamily="2" charset="-78"/>
              </a:rPr>
              <a:t>مراجع :  </a:t>
            </a:r>
            <a:r>
              <a:rPr lang="ar-SA" dirty="0">
                <a:cs typeface="B Nazanin" pitchFamily="2" charset="-78"/>
              </a:rPr>
              <a:t> دوست دارم </a:t>
            </a:r>
            <a:r>
              <a:rPr lang="ar-SA" dirty="0">
                <a:solidFill>
                  <a:srgbClr val="FF0000"/>
                </a:solidFill>
                <a:cs typeface="B Nazanin" pitchFamily="2" charset="-78"/>
              </a:rPr>
              <a:t>مادر خوبی </a:t>
            </a:r>
            <a:r>
              <a:rPr lang="ar-SA" dirty="0">
                <a:cs typeface="B Nazanin" pitchFamily="2" charset="-78"/>
              </a:rPr>
              <a:t>باشم </a:t>
            </a:r>
            <a:endParaRPr lang="fa-IR" dirty="0">
              <a:cs typeface="B Nazanin" pitchFamily="2" charset="-78"/>
            </a:endParaRPr>
          </a:p>
          <a:p>
            <a:pPr algn="just">
              <a:lnSpc>
                <a:spcPct val="170000"/>
              </a:lnSpc>
            </a:pPr>
            <a:r>
              <a:rPr lang="fa-IR" dirty="0">
                <a:cs typeface="B Nazanin" pitchFamily="2" charset="-78"/>
              </a:rPr>
              <a:t>مشاور : </a:t>
            </a:r>
            <a:r>
              <a:rPr lang="ar-SA" dirty="0">
                <a:cs typeface="B Nazanin" pitchFamily="2" charset="-78"/>
              </a:rPr>
              <a:t>پس می</a:t>
            </a:r>
            <a:r>
              <a:rPr lang="fa-IR" dirty="0">
                <a:cs typeface="B Nazanin" pitchFamily="2" charset="-78"/>
              </a:rPr>
              <a:t> </a:t>
            </a:r>
            <a:r>
              <a:rPr lang="ar-SA" dirty="0">
                <a:cs typeface="B Nazanin" pitchFamily="2" charset="-78"/>
              </a:rPr>
              <a:t>خواهی مادر خوبی باشید </a:t>
            </a:r>
            <a:endParaRPr lang="fa-IR" dirty="0">
              <a:cs typeface="B Nazanin" pitchFamily="2" charset="-78"/>
            </a:endParaRPr>
          </a:p>
          <a:p>
            <a:pPr algn="just">
              <a:lnSpc>
                <a:spcPct val="170000"/>
              </a:lnSpc>
            </a:pPr>
            <a:r>
              <a:rPr lang="fa-IR" dirty="0">
                <a:cs typeface="B Nazanin" pitchFamily="2" charset="-78"/>
              </a:rPr>
              <a:t>مراجع :</a:t>
            </a:r>
            <a:r>
              <a:rPr lang="ar-SA" dirty="0">
                <a:cs typeface="B Nazanin" pitchFamily="2" charset="-78"/>
              </a:rPr>
              <a:t> بله </a:t>
            </a:r>
            <a:endParaRPr lang="fa-IR" dirty="0">
              <a:cs typeface="B Nazanin" pitchFamily="2" charset="-78"/>
            </a:endParaRPr>
          </a:p>
          <a:p>
            <a:pPr algn="just">
              <a:lnSpc>
                <a:spcPct val="170000"/>
              </a:lnSpc>
            </a:pPr>
            <a:r>
              <a:rPr lang="fa-IR" dirty="0">
                <a:cs typeface="B Nazanin" pitchFamily="2" charset="-78"/>
              </a:rPr>
              <a:t>مشاور : </a:t>
            </a:r>
            <a:r>
              <a:rPr lang="ar-SA" dirty="0">
                <a:cs typeface="B Nazanin" pitchFamily="2" charset="-78"/>
              </a:rPr>
              <a:t>تو الان </a:t>
            </a:r>
            <a:r>
              <a:rPr lang="ar-SA" dirty="0">
                <a:solidFill>
                  <a:srgbClr val="FF0000"/>
                </a:solidFill>
                <a:cs typeface="B Nazanin" pitchFamily="2" charset="-78"/>
              </a:rPr>
              <a:t>اینجوری رفتار </a:t>
            </a:r>
            <a:r>
              <a:rPr lang="ar-SA" dirty="0">
                <a:cs typeface="B Nazanin" pitchFamily="2" charset="-78"/>
              </a:rPr>
              <a:t>نمی کن</a:t>
            </a:r>
            <a:r>
              <a:rPr lang="fa-IR" dirty="0">
                <a:cs typeface="B Nazanin" pitchFamily="2" charset="-78"/>
              </a:rPr>
              <a:t>ی </a:t>
            </a:r>
          </a:p>
          <a:p>
            <a:pPr algn="just">
              <a:lnSpc>
                <a:spcPct val="170000"/>
              </a:lnSpc>
            </a:pPr>
            <a:r>
              <a:rPr lang="fa-IR" dirty="0">
                <a:cs typeface="B Nazanin" pitchFamily="2" charset="-78"/>
              </a:rPr>
              <a:t>مراجع : </a:t>
            </a:r>
            <a:r>
              <a:rPr lang="ar-SA" dirty="0">
                <a:cs typeface="B Nazanin" pitchFamily="2" charset="-78"/>
              </a:rPr>
              <a:t>می گوید چه کار کنم برخی مواقع عصبانی می شوم</a:t>
            </a:r>
            <a:endParaRPr lang="fa-IR" dirty="0">
              <a:cs typeface="B Nazanin" pitchFamily="2" charset="-78"/>
            </a:endParaRPr>
          </a:p>
          <a:p>
            <a:pPr algn="just">
              <a:lnSpc>
                <a:spcPct val="170000"/>
              </a:lnSpc>
            </a:pPr>
            <a:r>
              <a:rPr lang="ar-SA" dirty="0">
                <a:cs typeface="B Nazanin" pitchFamily="2" charset="-78"/>
              </a:rPr>
              <a:t> </a:t>
            </a:r>
            <a:r>
              <a:rPr lang="fa-IR" dirty="0">
                <a:cs typeface="B Nazanin" pitchFamily="2" charset="-78"/>
              </a:rPr>
              <a:t>مشاور : </a:t>
            </a:r>
            <a:r>
              <a:rPr lang="ar-SA" dirty="0">
                <a:cs typeface="B Nazanin" pitchFamily="2" charset="-78"/>
              </a:rPr>
              <a:t>خوب پس از این به بعد این کار را بکنید </a:t>
            </a:r>
            <a:endParaRPr lang="fa-IR" dirty="0">
              <a:cs typeface="B Nazanin" pitchFamily="2" charset="-78"/>
            </a:endParaRPr>
          </a:p>
          <a:p>
            <a:pPr algn="just">
              <a:lnSpc>
                <a:spcPct val="170000"/>
              </a:lnSpc>
            </a:pPr>
            <a:r>
              <a:rPr lang="ar-SA" dirty="0">
                <a:cs typeface="B Nazanin" pitchFamily="2" charset="-78"/>
              </a:rPr>
              <a:t>این درگیری هیجانی سبب</a:t>
            </a:r>
            <a:r>
              <a:rPr lang="fa-IR" dirty="0">
                <a:cs typeface="B Nazanin" pitchFamily="2" charset="-78"/>
              </a:rPr>
              <a:t> می</a:t>
            </a:r>
            <a:r>
              <a:rPr lang="ar-SA" dirty="0">
                <a:cs typeface="B Nazanin" pitchFamily="2" charset="-78"/>
              </a:rPr>
              <a:t> شود </a:t>
            </a:r>
            <a:r>
              <a:rPr lang="ar-SA" dirty="0">
                <a:solidFill>
                  <a:srgbClr val="FF0000"/>
                </a:solidFill>
                <a:cs typeface="B Nazanin" pitchFamily="2" charset="-78"/>
              </a:rPr>
              <a:t>پایبندی به تکنیک ها </a:t>
            </a:r>
            <a:r>
              <a:rPr lang="ar-SA" dirty="0">
                <a:cs typeface="B Nazanin" pitchFamily="2" charset="-78"/>
              </a:rPr>
              <a:t>بیشتر شود</a:t>
            </a:r>
            <a:endParaRPr lang="fa-IR" dirty="0">
              <a:cs typeface="B Nazanin" pitchFamily="2" charset="-78"/>
            </a:endParaRPr>
          </a:p>
          <a:p>
            <a:endParaRPr lang="fa-I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457200" y="1600200"/>
            <a:ext cx="7859216" cy="4873752"/>
          </a:xfrm>
        </p:spPr>
        <p:txBody>
          <a:bodyPr>
            <a:normAutofit/>
          </a:bodyPr>
          <a:lstStyle/>
          <a:p>
            <a:pPr algn="just">
              <a:lnSpc>
                <a:spcPct val="160000"/>
              </a:lnSpc>
            </a:pPr>
            <a:r>
              <a:rPr lang="ar-SA" dirty="0">
                <a:cs typeface="B Nazanin" pitchFamily="2" charset="-78"/>
              </a:rPr>
              <a:t>به طور کلی تا اینجا گفتیم رفتارهای خود آسیب رسان</a:t>
            </a:r>
            <a:r>
              <a:rPr lang="fa-IR" dirty="0">
                <a:cs typeface="B Nazanin" pitchFamily="2" charset="-78"/>
              </a:rPr>
              <a:t> </a:t>
            </a:r>
            <a:r>
              <a:rPr lang="ar-SA" dirty="0">
                <a:cs typeface="B Nazanin" pitchFamily="2" charset="-78"/>
              </a:rPr>
              <a:t>یک نوع </a:t>
            </a:r>
            <a:r>
              <a:rPr lang="ar-SA" dirty="0">
                <a:solidFill>
                  <a:srgbClr val="FF0000"/>
                </a:solidFill>
                <a:cs typeface="B Nazanin" pitchFamily="2" charset="-78"/>
              </a:rPr>
              <a:t>احساس </a:t>
            </a:r>
            <a:r>
              <a:rPr lang="ar-SA" u="sng" dirty="0">
                <a:solidFill>
                  <a:srgbClr val="FF0000"/>
                </a:solidFill>
                <a:cs typeface="B Nazanin" pitchFamily="2" charset="-78"/>
              </a:rPr>
              <a:t>ناامیدی و درماندگی</a:t>
            </a:r>
            <a:endParaRPr lang="fa-IR" u="sng" dirty="0">
              <a:solidFill>
                <a:srgbClr val="FF0000"/>
              </a:solidFill>
              <a:cs typeface="B Nazanin" pitchFamily="2" charset="-78"/>
            </a:endParaRPr>
          </a:p>
          <a:p>
            <a:pPr algn="just">
              <a:lnSpc>
                <a:spcPct val="160000"/>
              </a:lnSpc>
            </a:pPr>
            <a:r>
              <a:rPr lang="ar-SA" u="sng" dirty="0">
                <a:solidFill>
                  <a:srgbClr val="FF0000"/>
                </a:solidFill>
                <a:cs typeface="B Nazanin" pitchFamily="2" charset="-78"/>
              </a:rPr>
              <a:t> </a:t>
            </a:r>
            <a:r>
              <a:rPr lang="ar-SA" dirty="0">
                <a:solidFill>
                  <a:srgbClr val="FF0000"/>
                </a:solidFill>
                <a:cs typeface="B Nazanin" pitchFamily="2" charset="-78"/>
              </a:rPr>
              <a:t>و در واقع یک نوع حل مسئله ناکارآمد </a:t>
            </a:r>
            <a:r>
              <a:rPr lang="ar-SA" dirty="0">
                <a:cs typeface="B Nazanin" pitchFamily="2" charset="-78"/>
              </a:rPr>
              <a:t>است </a:t>
            </a:r>
            <a:endParaRPr lang="fa-IR" dirty="0">
              <a:cs typeface="B Nazanin" pitchFamily="2" charset="-78"/>
            </a:endParaRPr>
          </a:p>
          <a:p>
            <a:pPr algn="just">
              <a:lnSpc>
                <a:spcPct val="160000"/>
              </a:lnSpc>
            </a:pPr>
            <a:r>
              <a:rPr lang="ar-SA" dirty="0">
                <a:cs typeface="B Nazanin" pitchFamily="2" charset="-78"/>
              </a:rPr>
              <a:t>که ما می‌خواهیم به او کمک کنیم یک </a:t>
            </a:r>
            <a:r>
              <a:rPr lang="ar-SA" dirty="0">
                <a:solidFill>
                  <a:srgbClr val="FF0000"/>
                </a:solidFill>
                <a:cs typeface="B Nazanin" pitchFamily="2" charset="-78"/>
              </a:rPr>
              <a:t>حل مسئله کارآمدتر </a:t>
            </a:r>
            <a:r>
              <a:rPr lang="ar-SA" dirty="0">
                <a:cs typeface="B Nazanin" pitchFamily="2" charset="-78"/>
              </a:rPr>
              <a:t>اتخاذ کند </a:t>
            </a:r>
            <a:endParaRPr lang="fa-IR" dirty="0">
              <a:cs typeface="B Nazanin" pitchFamily="2" charset="-78"/>
            </a:endParaRPr>
          </a:p>
          <a:p>
            <a:pPr algn="just">
              <a:lnSpc>
                <a:spcPct val="160000"/>
              </a:lnSpc>
            </a:pPr>
            <a:r>
              <a:rPr lang="ar-SA" dirty="0">
                <a:cs typeface="B Nazanin" pitchFamily="2" charset="-78"/>
              </a:rPr>
              <a:t>و ما بتوانیم در لحظه با </a:t>
            </a:r>
            <a:r>
              <a:rPr lang="ar-SA" u="sng" dirty="0">
                <a:solidFill>
                  <a:srgbClr val="FF0000"/>
                </a:solidFill>
                <a:cs typeface="B Nazanin" pitchFamily="2" charset="-78"/>
              </a:rPr>
              <a:t>تلنگر هایی </a:t>
            </a:r>
            <a:r>
              <a:rPr lang="ar-SA" u="sng" dirty="0">
                <a:cs typeface="B Nazanin" pitchFamily="2" charset="-78"/>
              </a:rPr>
              <a:t>که </a:t>
            </a:r>
            <a:r>
              <a:rPr lang="ar-SA" dirty="0">
                <a:cs typeface="B Nazanin" pitchFamily="2" charset="-78"/>
              </a:rPr>
              <a:t>به او می زنیم </a:t>
            </a:r>
            <a:r>
              <a:rPr lang="ar-SA" u="sng" dirty="0">
                <a:solidFill>
                  <a:srgbClr val="FF0000"/>
                </a:solidFill>
                <a:cs typeface="B Nazanin" pitchFamily="2" charset="-78"/>
              </a:rPr>
              <a:t>موثر</a:t>
            </a:r>
            <a:r>
              <a:rPr lang="ar-SA" dirty="0">
                <a:solidFill>
                  <a:srgbClr val="FF0000"/>
                </a:solidFill>
                <a:cs typeface="B Nazanin" pitchFamily="2" charset="-78"/>
              </a:rPr>
              <a:t> باشیم</a:t>
            </a:r>
            <a:endParaRPr lang="fa-IR" dirty="0">
              <a:solidFill>
                <a:srgbClr val="FF0000"/>
              </a:solidFill>
              <a:cs typeface="B Nazanin" pitchFamily="2" charset="-78"/>
            </a:endParaRPr>
          </a:p>
          <a:p>
            <a:pPr algn="just">
              <a:lnSpc>
                <a:spcPct val="160000"/>
              </a:lnSpc>
            </a:pPr>
            <a:r>
              <a:rPr lang="ar-SA" dirty="0">
                <a:cs typeface="B Nazanin" pitchFamily="2" charset="-78"/>
              </a:rPr>
              <a:t>۱۵ درصد از نوجوانان رفتارهای پرخطر انجام می‌دهند که از این تعداد بالای ۵۰ درصد بیش از یک بار رفتار پرخطر </a:t>
            </a:r>
            <a:r>
              <a:rPr lang="fa-IR" dirty="0">
                <a:cs typeface="B Nazanin" pitchFamily="2" charset="-78"/>
              </a:rPr>
              <a:t>دارند</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pPr algn="just">
              <a:lnSpc>
                <a:spcPct val="160000"/>
              </a:lnSpc>
            </a:pPr>
            <a:r>
              <a:rPr lang="ar-SA" dirty="0">
                <a:cs typeface="B Nazanin" pitchFamily="2" charset="-78"/>
              </a:rPr>
              <a:t>در </a:t>
            </a:r>
            <a:r>
              <a:rPr lang="en-US" dirty="0" err="1">
                <a:cs typeface="B Nazanin" pitchFamily="2" charset="-78"/>
              </a:rPr>
              <a:t>dsm</a:t>
            </a:r>
            <a:r>
              <a:rPr lang="ar-SA" dirty="0">
                <a:cs typeface="B Nazanin" pitchFamily="2" charset="-78"/>
              </a:rPr>
              <a:t> در طبقه بندی اختلالات چیزی به عنوان </a:t>
            </a:r>
            <a:r>
              <a:rPr lang="ar-SA" u="sng" dirty="0">
                <a:solidFill>
                  <a:srgbClr val="FF0000"/>
                </a:solidFill>
                <a:cs typeface="B Nazanin" pitchFamily="2" charset="-78"/>
              </a:rPr>
              <a:t>رفتارهای پرخطر </a:t>
            </a:r>
            <a:r>
              <a:rPr lang="ar-SA" dirty="0">
                <a:cs typeface="B Nazanin" pitchFamily="2" charset="-78"/>
              </a:rPr>
              <a:t>نداریم اما در اختلالات کنترل تکانه و در سایر اختلالاتی که باید مورد توجه بالینی  قرار گیرند به آنها پرداخته شده است </a:t>
            </a:r>
            <a:r>
              <a:rPr lang="fa-IR" dirty="0">
                <a:cs typeface="B Nazanin" pitchFamily="2" charset="-78"/>
              </a:rPr>
              <a:t>.</a:t>
            </a:r>
          </a:p>
          <a:p>
            <a:pPr algn="just">
              <a:lnSpc>
                <a:spcPct val="160000"/>
              </a:lnSpc>
            </a:pPr>
            <a:r>
              <a:rPr lang="ar-SA" dirty="0">
                <a:solidFill>
                  <a:srgbClr val="FF0000"/>
                </a:solidFill>
                <a:cs typeface="B Nazanin" pitchFamily="2" charset="-78"/>
              </a:rPr>
              <a:t>خودکشی به عنوان اختلال در نظر </a:t>
            </a:r>
            <a:r>
              <a:rPr lang="ar-SA" dirty="0">
                <a:cs typeface="B Nazanin" pitchFamily="2" charset="-78"/>
              </a:rPr>
              <a:t>گرفته نشده </a:t>
            </a:r>
            <a:endParaRPr lang="fa-IR" dirty="0">
              <a:cs typeface="B Nazanin" pitchFamily="2" charset="-78"/>
            </a:endParaRPr>
          </a:p>
          <a:p>
            <a:pPr algn="just">
              <a:lnSpc>
                <a:spcPct val="160000"/>
              </a:lnSpc>
            </a:pPr>
            <a:r>
              <a:rPr lang="ar-SA" dirty="0">
                <a:cs typeface="B Nazanin" pitchFamily="2" charset="-78"/>
              </a:rPr>
              <a:t>خودزنی به عنوان اختلال در نظر گرفته نشده</a:t>
            </a:r>
            <a:endParaRPr lang="fa-IR" dirty="0">
              <a:cs typeface="B Nazanin" pitchFamily="2" charset="-78"/>
            </a:endParaRPr>
          </a:p>
          <a:p>
            <a:pPr algn="just">
              <a:lnSpc>
                <a:spcPct val="160000"/>
              </a:lnSpc>
            </a:pPr>
            <a:r>
              <a:rPr lang="ar-SA" dirty="0">
                <a:cs typeface="B Nazanin" pitchFamily="2" charset="-78"/>
              </a:rPr>
              <a:t> اما به </a:t>
            </a:r>
            <a:r>
              <a:rPr lang="ar-SA" dirty="0">
                <a:solidFill>
                  <a:srgbClr val="FF0000"/>
                </a:solidFill>
                <a:cs typeface="B Nazanin" pitchFamily="2" charset="-78"/>
              </a:rPr>
              <a:t>عنوان نشانه و پیامد </a:t>
            </a:r>
            <a:r>
              <a:rPr lang="ar-SA" dirty="0">
                <a:cs typeface="B Nazanin" pitchFamily="2" charset="-78"/>
              </a:rPr>
              <a:t>بعضی از اختلالات مثل افسردگی اختلال شخصیت مرزی و غیره است</a:t>
            </a:r>
            <a:endParaRPr lang="fa-IR" dirty="0">
              <a:cs typeface="B Nazanin" pitchFamily="2" charset="-78"/>
            </a:endParaRPr>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img.ketabrah.ir/img/l/8990466693248693.jpg">
            <a:extLst>
              <a:ext uri="{FF2B5EF4-FFF2-40B4-BE49-F238E27FC236}">
                <a16:creationId xmlns:a16="http://schemas.microsoft.com/office/drawing/2014/main" id="{D78BFB45-4BAF-4054-9A33-7153378ECD1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366713"/>
            <a:ext cx="5239469" cy="5222528"/>
          </a:xfrm>
          <a:prstGeom prst="rect">
            <a:avLst/>
          </a:prstGeom>
          <a:noFill/>
          <a:ln>
            <a:noFill/>
          </a:ln>
        </p:spPr>
      </p:pic>
      <p:sp>
        <p:nvSpPr>
          <p:cNvPr id="3" name="Rectangle 2">
            <a:extLst>
              <a:ext uri="{FF2B5EF4-FFF2-40B4-BE49-F238E27FC236}">
                <a16:creationId xmlns:a16="http://schemas.microsoft.com/office/drawing/2014/main" id="{E4B9F65B-0B49-40C7-911B-048EDAE194F9}"/>
              </a:ext>
            </a:extLst>
          </p:cNvPr>
          <p:cNvSpPr/>
          <p:nvPr/>
        </p:nvSpPr>
        <p:spPr>
          <a:xfrm>
            <a:off x="1475656" y="5301208"/>
            <a:ext cx="5616625"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 </a:t>
            </a:r>
          </a:p>
          <a:p>
            <a:pPr lvl="0"/>
            <a:r>
              <a:rPr lang="en-US" sz="2400" b="1" dirty="0">
                <a:solidFill>
                  <a:schemeClr val="tx1"/>
                </a:solidFill>
              </a:rPr>
              <a:t>	</a:t>
            </a:r>
            <a:r>
              <a:rPr lang="ar-SA" sz="2400" b="1" dirty="0">
                <a:solidFill>
                  <a:schemeClr val="tx1"/>
                </a:solidFill>
              </a:rPr>
              <a:t>نویسنده</a:t>
            </a:r>
            <a:r>
              <a:rPr lang="en-US" sz="2400" b="1" dirty="0">
                <a:solidFill>
                  <a:schemeClr val="tx1"/>
                </a:solidFill>
              </a:rPr>
              <a:t>: </a:t>
            </a:r>
            <a:r>
              <a:rPr lang="ar-SA" sz="2400" b="1" u="sng" dirty="0">
                <a:solidFill>
                  <a:schemeClr val="tx1"/>
                </a:solidFill>
                <a:hlinkClick r:id="rId3" tooltip="کتاب‌های استفان پالمر">
                  <a:extLst>
                    <a:ext uri="{A12FA001-AC4F-418D-AE19-62706E023703}">
                      <ahyp:hlinkClr xmlns:ahyp="http://schemas.microsoft.com/office/drawing/2018/hyperlinkcolor" val="tx"/>
                    </a:ext>
                  </a:extLst>
                </a:hlinkClick>
              </a:rPr>
              <a:t>استفان پالمر</a:t>
            </a:r>
            <a:endParaRPr lang="en-US" sz="2400" b="1" dirty="0">
              <a:solidFill>
                <a:schemeClr val="tx1"/>
              </a:solidFill>
            </a:endParaRPr>
          </a:p>
          <a:p>
            <a:r>
              <a:rPr lang="ar-SA" sz="2400" b="1" dirty="0">
                <a:solidFill>
                  <a:schemeClr val="tx1"/>
                </a:solidFill>
              </a:rPr>
              <a:t>مترجم</a:t>
            </a:r>
            <a:r>
              <a:rPr lang="en-US" sz="2400" b="1" dirty="0">
                <a:solidFill>
                  <a:schemeClr val="tx1"/>
                </a:solidFill>
              </a:rPr>
              <a:t>: </a:t>
            </a:r>
            <a:r>
              <a:rPr lang="ar-SA" sz="2400" b="1" u="sng" dirty="0">
                <a:solidFill>
                  <a:schemeClr val="tx1"/>
                </a:solidFill>
                <a:hlinkClick r:id="rId4" tooltip="کتاب‌های بهرام مرادیان">
                  <a:extLst>
                    <a:ext uri="{A12FA001-AC4F-418D-AE19-62706E023703}">
                      <ahyp:hlinkClr xmlns:ahyp="http://schemas.microsoft.com/office/drawing/2018/hyperlinkcolor" val="tx"/>
                    </a:ext>
                  </a:extLst>
                </a:hlinkClick>
              </a:rPr>
              <a:t>بهرام مرادیان</a:t>
            </a:r>
            <a:r>
              <a:rPr lang="ar-SA" sz="2400" b="1" dirty="0">
                <a:solidFill>
                  <a:schemeClr val="tx1"/>
                </a:solidFill>
              </a:rPr>
              <a:t>، </a:t>
            </a:r>
            <a:r>
              <a:rPr lang="ar-SA" sz="2400" b="1" u="sng" dirty="0">
                <a:solidFill>
                  <a:schemeClr val="tx1"/>
                </a:solidFill>
                <a:hlinkClick r:id="rId5" tooltip="کتاب‌های زینب السادات میرحسینی">
                  <a:extLst>
                    <a:ext uri="{A12FA001-AC4F-418D-AE19-62706E023703}">
                      <ahyp:hlinkClr xmlns:ahyp="http://schemas.microsoft.com/office/drawing/2018/hyperlinkcolor" val="tx"/>
                    </a:ext>
                  </a:extLst>
                </a:hlinkClick>
              </a:rPr>
              <a:t>زینب السادات میرحسینی</a:t>
            </a:r>
            <a:endParaRPr lang="en-US" sz="2400" b="1" dirty="0">
              <a:solidFill>
                <a:schemeClr val="tx1"/>
              </a:solidFill>
            </a:endParaRPr>
          </a:p>
        </p:txBody>
      </p:sp>
    </p:spTree>
    <p:extLst>
      <p:ext uri="{BB962C8B-B14F-4D97-AF65-F5344CB8AC3E}">
        <p14:creationId xmlns:p14="http://schemas.microsoft.com/office/powerpoint/2010/main" val="873559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1664"/>
            <a:ext cx="7715200" cy="744620"/>
          </a:xfrm>
        </p:spPr>
        <p:txBody>
          <a:bodyPr>
            <a:normAutofit fontScale="90000"/>
          </a:bodyPr>
          <a:lstStyle/>
          <a:p>
            <a:pPr algn="ctr"/>
            <a:r>
              <a:rPr lang="fa-IR" sz="2000" b="1" dirty="0">
                <a:cs typeface="B Nazanin" panose="00000400000000000000" pitchFamily="2" charset="-78"/>
              </a:rPr>
              <a:t>هاتون متخصصی است که این رفتارها را مورد مطالعه قرار داده است و نمودار زیر را</a:t>
            </a:r>
            <a:br>
              <a:rPr lang="fa-IR" sz="2000" b="1" dirty="0">
                <a:cs typeface="B Nazanin" panose="00000400000000000000" pitchFamily="2" charset="-78"/>
              </a:rPr>
            </a:br>
            <a:r>
              <a:rPr lang="fa-IR" sz="2000" b="1" dirty="0">
                <a:cs typeface="B Nazanin" panose="00000400000000000000" pitchFamily="2" charset="-78"/>
              </a:rPr>
              <a:t>نشان میدهد </a:t>
            </a:r>
            <a:br>
              <a:rPr lang="fa-IR" sz="2000" b="1" dirty="0">
                <a:cs typeface="B Nazanin" panose="00000400000000000000" pitchFamily="2" charset="-78"/>
              </a:rPr>
            </a:br>
            <a:endParaRPr lang="fa-IR" sz="2000" b="1" dirty="0">
              <a:cs typeface="B Nazanin" panose="00000400000000000000" pitchFamily="2" charset="-78"/>
            </a:endParaRPr>
          </a:p>
        </p:txBody>
      </p:sp>
      <p:sp>
        <p:nvSpPr>
          <p:cNvPr id="3" name="Content Placeholder 2"/>
          <p:cNvSpPr>
            <a:spLocks noGrp="1"/>
          </p:cNvSpPr>
          <p:nvPr>
            <p:ph sz="quarter" idx="1"/>
          </p:nvPr>
        </p:nvSpPr>
        <p:spPr/>
        <p:txBody>
          <a:bodyPr/>
          <a:lstStyle/>
          <a:p>
            <a:br>
              <a:rPr lang="fa-IR" dirty="0"/>
            </a:br>
            <a:endParaRPr lang="fa-IR" dirty="0"/>
          </a:p>
        </p:txBody>
      </p:sp>
      <p:graphicFrame>
        <p:nvGraphicFramePr>
          <p:cNvPr id="4" name="Diagram 3"/>
          <p:cNvGraphicFramePr/>
          <p:nvPr/>
        </p:nvGraphicFramePr>
        <p:xfrm>
          <a:off x="1475656"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pPr>
              <a:lnSpc>
                <a:spcPct val="150000"/>
              </a:lnSpc>
            </a:pPr>
            <a:r>
              <a:rPr lang="fa-IR" dirty="0">
                <a:cs typeface="B Nazanin" pitchFamily="2" charset="-78"/>
              </a:rPr>
              <a:t>هاتون </a:t>
            </a:r>
            <a:r>
              <a:rPr lang="ar-SA" dirty="0">
                <a:cs typeface="B Nazanin" pitchFamily="2" charset="-78"/>
              </a:rPr>
              <a:t>متخصص رفتارهای پرخطر دوره نوجوانی است وی هرمی را بیان می‌کند که چند نکته دارد</a:t>
            </a:r>
            <a:r>
              <a:rPr lang="fa-IR" dirty="0">
                <a:cs typeface="B Nazanin" pitchFamily="2" charset="-78"/>
              </a:rPr>
              <a:t>:</a:t>
            </a:r>
          </a:p>
          <a:p>
            <a:pPr>
              <a:lnSpc>
                <a:spcPct val="150000"/>
              </a:lnSpc>
            </a:pPr>
            <a:r>
              <a:rPr lang="ar-SA" dirty="0">
                <a:cs typeface="B Nazanin" pitchFamily="2" charset="-78"/>
              </a:rPr>
              <a:t> اول </a:t>
            </a:r>
            <a:r>
              <a:rPr lang="fa-IR" dirty="0">
                <a:cs typeface="B Nazanin" pitchFamily="2" charset="-78"/>
              </a:rPr>
              <a:t>: </a:t>
            </a:r>
            <a:r>
              <a:rPr lang="ar-SA" dirty="0">
                <a:cs typeface="B Nazanin" pitchFamily="2" charset="-78"/>
              </a:rPr>
              <a:t>رفتارهای پرخطر ابتدا از </a:t>
            </a:r>
            <a:r>
              <a:rPr lang="ar-SA" dirty="0">
                <a:solidFill>
                  <a:srgbClr val="FF0000"/>
                </a:solidFill>
                <a:cs typeface="B Nazanin" pitchFamily="2" charset="-78"/>
              </a:rPr>
              <a:t>تمایلات شروع </a:t>
            </a:r>
            <a:r>
              <a:rPr lang="ar-SA" dirty="0">
                <a:cs typeface="B Nazanin" pitchFamily="2" charset="-78"/>
              </a:rPr>
              <a:t>میشود یعنی همه</a:t>
            </a:r>
            <a:r>
              <a:rPr lang="en-US" dirty="0">
                <a:cs typeface="B Nazanin" pitchFamily="2" charset="-78"/>
              </a:rPr>
              <a:t> </a:t>
            </a:r>
            <a:r>
              <a:rPr lang="fa-IR" dirty="0">
                <a:cs typeface="B Nazanin" pitchFamily="2" charset="-78"/>
              </a:rPr>
              <a:t>افراد یا</a:t>
            </a:r>
            <a:r>
              <a:rPr lang="ar-SA" dirty="0">
                <a:cs typeface="B Nazanin" pitchFamily="2" charset="-78"/>
              </a:rPr>
              <a:t> نوجوانان ابتدا </a:t>
            </a:r>
            <a:r>
              <a:rPr lang="ar-SA" dirty="0">
                <a:solidFill>
                  <a:srgbClr val="FF0000"/>
                </a:solidFill>
                <a:cs typeface="B Nazanin" pitchFamily="2" charset="-78"/>
              </a:rPr>
              <a:t>تمایل به رفتارهای پرخطر </a:t>
            </a:r>
            <a:r>
              <a:rPr lang="ar-SA" dirty="0">
                <a:cs typeface="B Nazanin" pitchFamily="2" charset="-78"/>
              </a:rPr>
              <a:t>دارند </a:t>
            </a:r>
            <a:endParaRPr lang="fa-IR" dirty="0">
              <a:cs typeface="B Nazanin" pitchFamily="2" charset="-78"/>
            </a:endParaRPr>
          </a:p>
          <a:p>
            <a:pPr>
              <a:lnSpc>
                <a:spcPct val="150000"/>
              </a:lnSpc>
            </a:pPr>
            <a:r>
              <a:rPr lang="ar-SA" dirty="0">
                <a:cs typeface="B Nazanin" pitchFamily="2" charset="-78"/>
              </a:rPr>
              <a:t>دوم </a:t>
            </a:r>
            <a:r>
              <a:rPr lang="fa-IR" dirty="0">
                <a:cs typeface="B Nazanin" pitchFamily="2" charset="-78"/>
              </a:rPr>
              <a:t>:</a:t>
            </a:r>
            <a:r>
              <a:rPr lang="ar-SA" dirty="0">
                <a:cs typeface="B Nazanin" pitchFamily="2" charset="-78"/>
              </a:rPr>
              <a:t> رفتارهای پرخطر به رفتارهای </a:t>
            </a:r>
            <a:r>
              <a:rPr lang="ar-SA" dirty="0">
                <a:solidFill>
                  <a:srgbClr val="FF0000"/>
                </a:solidFill>
                <a:cs typeface="B Nazanin" pitchFamily="2" charset="-78"/>
              </a:rPr>
              <a:t>خود آسیب رسان تبدیل </a:t>
            </a:r>
            <a:r>
              <a:rPr lang="ar-SA" dirty="0">
                <a:cs typeface="B Nazanin" pitchFamily="2" charset="-78"/>
              </a:rPr>
              <a:t>می شود مث</a:t>
            </a:r>
            <a:r>
              <a:rPr lang="fa-IR" dirty="0">
                <a:cs typeface="B Nazanin" pitchFamily="2" charset="-78"/>
              </a:rPr>
              <a:t>ا</a:t>
            </a:r>
            <a:r>
              <a:rPr lang="ar-SA" dirty="0">
                <a:cs typeface="B Nazanin" pitchFamily="2" charset="-78"/>
              </a:rPr>
              <a:t>ل رفتار خود آسیب رسان</a:t>
            </a:r>
            <a:r>
              <a:rPr lang="fa-IR" dirty="0">
                <a:cs typeface="B Nazanin" pitchFamily="2" charset="-78"/>
              </a:rPr>
              <a:t> </a:t>
            </a:r>
            <a:r>
              <a:rPr lang="ar-SA" dirty="0">
                <a:cs typeface="B Nazanin" pitchFamily="2" charset="-78"/>
              </a:rPr>
              <a:t>مصرف مواد </a:t>
            </a:r>
            <a:r>
              <a:rPr lang="fa-IR" dirty="0">
                <a:cs typeface="B Nazanin" pitchFamily="2" charset="-78"/>
              </a:rPr>
              <a:t>،</a:t>
            </a:r>
            <a:r>
              <a:rPr lang="ar-SA" dirty="0">
                <a:cs typeface="B Nazanin" pitchFamily="2" charset="-78"/>
              </a:rPr>
              <a:t> خودزنی</a:t>
            </a:r>
            <a:endParaRPr lang="fa-IR" dirty="0">
              <a:cs typeface="B Nazanin" pitchFamily="2" charset="-78"/>
            </a:endParaRPr>
          </a:p>
          <a:p>
            <a:pPr>
              <a:lnSpc>
                <a:spcPct val="150000"/>
              </a:lnSpc>
            </a:pPr>
            <a:r>
              <a:rPr lang="ar-SA" dirty="0">
                <a:cs typeface="B Nazanin" pitchFamily="2" charset="-78"/>
              </a:rPr>
              <a:t> سوم اگر در رفتارهای خود آسیب رسان </a:t>
            </a:r>
            <a:r>
              <a:rPr lang="ar-SA" dirty="0">
                <a:solidFill>
                  <a:srgbClr val="FF0000"/>
                </a:solidFill>
                <a:cs typeface="B Nazanin" pitchFamily="2" charset="-78"/>
              </a:rPr>
              <a:t>مداخله نشود </a:t>
            </a:r>
            <a:r>
              <a:rPr lang="ar-SA" dirty="0">
                <a:cs typeface="B Nazanin" pitchFamily="2" charset="-78"/>
              </a:rPr>
              <a:t>می‌تواند </a:t>
            </a:r>
            <a:r>
              <a:rPr lang="fa-IR" dirty="0">
                <a:cs typeface="B Nazanin" pitchFamily="2" charset="-78"/>
              </a:rPr>
              <a:t>منجر به</a:t>
            </a:r>
            <a:r>
              <a:rPr lang="ar-SA" dirty="0">
                <a:cs typeface="B Nazanin" pitchFamily="2" charset="-78"/>
              </a:rPr>
              <a:t> </a:t>
            </a:r>
            <a:r>
              <a:rPr lang="ar-SA" dirty="0">
                <a:solidFill>
                  <a:srgbClr val="FF0000"/>
                </a:solidFill>
                <a:cs typeface="B Nazanin" pitchFamily="2" charset="-78"/>
              </a:rPr>
              <a:t>خودکشی</a:t>
            </a:r>
            <a:r>
              <a:rPr lang="ar-SA" dirty="0">
                <a:cs typeface="B Nazanin" pitchFamily="2" charset="-78"/>
              </a:rPr>
              <a:t> شود</a:t>
            </a:r>
            <a:endParaRPr lang="fa-IR" dirty="0">
              <a:cs typeface="B Nazanin" pitchFamily="2" charset="-78"/>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a:xfrm>
            <a:off x="457200" y="1600200"/>
            <a:ext cx="8219256" cy="4873752"/>
          </a:xfrm>
        </p:spPr>
        <p:txBody>
          <a:bodyPr>
            <a:normAutofit fontScale="85000" lnSpcReduction="20000"/>
          </a:bodyPr>
          <a:lstStyle/>
          <a:p>
            <a:pPr algn="just">
              <a:lnSpc>
                <a:spcPct val="160000"/>
              </a:lnSpc>
            </a:pPr>
            <a:r>
              <a:rPr lang="en-US" dirty="0">
                <a:cs typeface="B Nazanin" panose="00000400000000000000" pitchFamily="2" charset="-78"/>
              </a:rPr>
              <a:t> </a:t>
            </a:r>
            <a:r>
              <a:rPr lang="ar-SA" dirty="0">
                <a:cs typeface="B Nazanin" panose="00000400000000000000" pitchFamily="2" charset="-78"/>
              </a:rPr>
              <a:t>البته همه رفتارها به سمت خودکشی نمی روند اما در نوجوانانی که تمایل به رفتارهای پر خطر دارند اگر روی آنها کار نشود </a:t>
            </a:r>
            <a:r>
              <a:rPr lang="ar-SA" dirty="0">
                <a:solidFill>
                  <a:srgbClr val="FF0000"/>
                </a:solidFill>
                <a:cs typeface="B Nazanin" panose="00000400000000000000" pitchFamily="2" charset="-78"/>
              </a:rPr>
              <a:t>بخشی از آنها به سمت رفتارهای خود آسیب رسان </a:t>
            </a:r>
            <a:r>
              <a:rPr lang="ar-SA" dirty="0">
                <a:cs typeface="B Nazanin" panose="00000400000000000000" pitchFamily="2" charset="-78"/>
              </a:rPr>
              <a:t>می روند و باز اگر مداخله نشوند بخشی </a:t>
            </a:r>
            <a:r>
              <a:rPr lang="ar-SA" dirty="0">
                <a:solidFill>
                  <a:srgbClr val="FF0000"/>
                </a:solidFill>
                <a:cs typeface="B Nazanin" panose="00000400000000000000" pitchFamily="2" charset="-78"/>
              </a:rPr>
              <a:t>به سمت خودکشی </a:t>
            </a:r>
            <a:r>
              <a:rPr lang="ar-SA" dirty="0">
                <a:cs typeface="B Nazanin" panose="00000400000000000000" pitchFamily="2" charset="-78"/>
              </a:rPr>
              <a:t>می‌روند</a:t>
            </a:r>
            <a:r>
              <a:rPr lang="fa-IR" dirty="0">
                <a:cs typeface="B Nazanin" panose="00000400000000000000" pitchFamily="2" charset="-78"/>
              </a:rPr>
              <a:t>.</a:t>
            </a:r>
          </a:p>
          <a:p>
            <a:pPr algn="just">
              <a:lnSpc>
                <a:spcPct val="160000"/>
              </a:lnSpc>
            </a:pPr>
            <a:r>
              <a:rPr lang="ar-SA" dirty="0">
                <a:cs typeface="B Nazanin" panose="00000400000000000000" pitchFamily="2" charset="-78"/>
              </a:rPr>
              <a:t> هرچه مثلث رو به بالا برود کوچکتر می شود </a:t>
            </a:r>
            <a:r>
              <a:rPr lang="ar-SA" dirty="0">
                <a:solidFill>
                  <a:srgbClr val="FF0000"/>
                </a:solidFill>
                <a:cs typeface="B Nazanin" panose="00000400000000000000" pitchFamily="2" charset="-78"/>
              </a:rPr>
              <a:t>یعنی جامعه آماری کوچک‌تر </a:t>
            </a:r>
            <a:r>
              <a:rPr lang="ar-SA" dirty="0">
                <a:cs typeface="B Nazanin" panose="00000400000000000000" pitchFamily="2" charset="-78"/>
              </a:rPr>
              <a:t>می‌شود</a:t>
            </a:r>
            <a:endParaRPr lang="fa-IR" dirty="0">
              <a:cs typeface="B Nazanin" panose="00000400000000000000" pitchFamily="2" charset="-78"/>
            </a:endParaRPr>
          </a:p>
          <a:p>
            <a:pPr algn="just">
              <a:lnSpc>
                <a:spcPct val="160000"/>
              </a:lnSpc>
            </a:pPr>
            <a:r>
              <a:rPr lang="ar-SA" dirty="0">
                <a:cs typeface="B Nazanin" panose="00000400000000000000" pitchFamily="2" charset="-78"/>
              </a:rPr>
              <a:t> یعنی </a:t>
            </a:r>
            <a:r>
              <a:rPr lang="fa-IR" dirty="0">
                <a:cs typeface="B Nazanin" panose="00000400000000000000" pitchFamily="2" charset="-78"/>
              </a:rPr>
              <a:t>افراد یا </a:t>
            </a:r>
            <a:r>
              <a:rPr lang="ar-SA" dirty="0">
                <a:cs typeface="B Nazanin" panose="00000400000000000000" pitchFamily="2" charset="-78"/>
              </a:rPr>
              <a:t> نوجوانانی که تمایلات رفتارهای پرخطر دارند بیشتر است </a:t>
            </a:r>
            <a:endParaRPr lang="fa-IR" dirty="0">
              <a:cs typeface="B Nazanin" panose="00000400000000000000" pitchFamily="2" charset="-78"/>
            </a:endParaRPr>
          </a:p>
          <a:p>
            <a:pPr algn="just">
              <a:lnSpc>
                <a:spcPct val="160000"/>
              </a:lnSpc>
            </a:pPr>
            <a:r>
              <a:rPr lang="fa-IR" dirty="0">
                <a:cs typeface="B Nazanin" panose="00000400000000000000" pitchFamily="2" charset="-78"/>
              </a:rPr>
              <a:t>تا افراد یا</a:t>
            </a:r>
            <a:r>
              <a:rPr lang="ar-SA" dirty="0">
                <a:cs typeface="B Nazanin" panose="00000400000000000000" pitchFamily="2" charset="-78"/>
              </a:rPr>
              <a:t> نوجوانانی که خودکشی می</a:t>
            </a:r>
            <a:r>
              <a:rPr lang="fa-IR" dirty="0">
                <a:cs typeface="B Nazanin" panose="00000400000000000000" pitchFamily="2" charset="-78"/>
              </a:rPr>
              <a:t> </a:t>
            </a:r>
            <a:r>
              <a:rPr lang="ar-SA" dirty="0">
                <a:cs typeface="B Nazanin" panose="00000400000000000000" pitchFamily="2" charset="-78"/>
              </a:rPr>
              <a:t>کنند</a:t>
            </a:r>
            <a:r>
              <a:rPr lang="fa-IR" dirty="0">
                <a:cs typeface="B Nazanin" panose="00000400000000000000" pitchFamily="2" charset="-78"/>
              </a:rPr>
              <a:t>.</a:t>
            </a:r>
          </a:p>
          <a:p>
            <a:pPr algn="just">
              <a:lnSpc>
                <a:spcPct val="160000"/>
              </a:lnSpc>
            </a:pPr>
            <a:r>
              <a:rPr lang="ar-SA" dirty="0">
                <a:cs typeface="B Nazanin" panose="00000400000000000000" pitchFamily="2" charset="-78"/>
              </a:rPr>
              <a:t>همه به این سمت نمی‌روند اما می‌خواهد ما را </a:t>
            </a:r>
            <a:r>
              <a:rPr lang="ar-SA" u="sng" dirty="0">
                <a:solidFill>
                  <a:srgbClr val="FF0000"/>
                </a:solidFill>
                <a:cs typeface="B Nazanin" panose="00000400000000000000" pitchFamily="2" charset="-78"/>
              </a:rPr>
              <a:t>هوشیار کند </a:t>
            </a:r>
            <a:r>
              <a:rPr lang="ar-SA" dirty="0">
                <a:cs typeface="B Nazanin" panose="00000400000000000000" pitchFamily="2" charset="-78"/>
              </a:rPr>
              <a:t>و بیان کند که </a:t>
            </a:r>
            <a:r>
              <a:rPr lang="ar-SA" dirty="0">
                <a:solidFill>
                  <a:srgbClr val="FF0000"/>
                </a:solidFill>
                <a:cs typeface="B Nazanin" panose="00000400000000000000" pitchFamily="2" charset="-78"/>
              </a:rPr>
              <a:t>بسیاری از خودکشی ها ناشی از رفتارهای خود </a:t>
            </a:r>
            <a:r>
              <a:rPr lang="ar-SA" dirty="0">
                <a:cs typeface="B Nazanin" panose="00000400000000000000" pitchFamily="2" charset="-78"/>
              </a:rPr>
              <a:t>آسیب رسانی است که به آن توجه نشده است</a:t>
            </a:r>
            <a:endParaRPr lang="en-US" dirty="0">
              <a:cs typeface="B Nazanin" panose="00000400000000000000" pitchFamily="2" charset="-78"/>
            </a:endParaRPr>
          </a:p>
          <a:p>
            <a:pPr algn="just">
              <a:lnSpc>
                <a:spcPct val="160000"/>
              </a:lnSpc>
            </a:pPr>
            <a:r>
              <a:rPr lang="ar-SA" dirty="0">
                <a:cs typeface="B Nazanin" panose="00000400000000000000" pitchFamily="2" charset="-78"/>
              </a:rPr>
              <a:t>و بسیاری   </a:t>
            </a:r>
            <a:r>
              <a:rPr lang="ar-SA" dirty="0">
                <a:solidFill>
                  <a:srgbClr val="FF0000"/>
                </a:solidFill>
                <a:cs typeface="B Nazanin" panose="00000400000000000000" pitchFamily="2" charset="-78"/>
              </a:rPr>
              <a:t>رفتارهای خود آسیب برساند ناشی </a:t>
            </a:r>
            <a:r>
              <a:rPr lang="ar-SA" dirty="0">
                <a:cs typeface="B Nazanin" panose="00000400000000000000" pitchFamily="2" charset="-78"/>
              </a:rPr>
              <a:t>از تمایلاتی است که به آن </a:t>
            </a:r>
            <a:r>
              <a:rPr lang="ar-SA" dirty="0">
                <a:solidFill>
                  <a:srgbClr val="FF0000"/>
                </a:solidFill>
                <a:cs typeface="B Nazanin" panose="00000400000000000000" pitchFamily="2" charset="-78"/>
              </a:rPr>
              <a:t>توجه نکردیم </a:t>
            </a:r>
            <a:endParaRPr lang="fa-IR" dirty="0">
              <a:solidFill>
                <a:srgbClr val="FF0000"/>
              </a:solidFill>
              <a:cs typeface="B Nazanin" panose="00000400000000000000" pitchFamily="2" charset="-78"/>
            </a:endParaRPr>
          </a:p>
          <a:p>
            <a:pPr algn="just">
              <a:lnSpc>
                <a:spcPct val="160000"/>
              </a:lnSpc>
            </a:pPr>
            <a:r>
              <a:rPr lang="ar-SA" dirty="0">
                <a:solidFill>
                  <a:srgbClr val="FF0000"/>
                </a:solidFill>
                <a:cs typeface="B Nazanin" panose="00000400000000000000" pitchFamily="2" charset="-78"/>
              </a:rPr>
              <a:t>پس بسیار </a:t>
            </a:r>
            <a:r>
              <a:rPr lang="ar-SA" dirty="0">
                <a:cs typeface="B Nazanin" panose="00000400000000000000" pitchFamily="2" charset="-78"/>
              </a:rPr>
              <a:t>مهم است که مداخلاتی انجام دهیم </a:t>
            </a:r>
            <a:r>
              <a:rPr lang="fa-IR" dirty="0">
                <a:cs typeface="B Nazanin" panose="00000400000000000000" pitchFamily="2" charset="-78"/>
              </a:rPr>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392" y="651830"/>
            <a:ext cx="7499176" cy="868958"/>
          </a:xfrm>
        </p:spPr>
        <p:txBody>
          <a:bodyPr>
            <a:normAutofit fontScale="90000"/>
          </a:bodyPr>
          <a:lstStyle/>
          <a:p>
            <a:pPr algn="ctr"/>
            <a:r>
              <a:rPr lang="fa-IR" dirty="0"/>
              <a:t> </a:t>
            </a:r>
            <a:br>
              <a:rPr lang="fa-IR" dirty="0"/>
            </a:br>
            <a:endParaRPr lang="fa-IR" dirty="0"/>
          </a:p>
        </p:txBody>
      </p:sp>
      <p:sp>
        <p:nvSpPr>
          <p:cNvPr id="3" name="Content Placeholder 2"/>
          <p:cNvSpPr>
            <a:spLocks noGrp="1"/>
          </p:cNvSpPr>
          <p:nvPr>
            <p:ph sz="quarter" idx="1"/>
          </p:nvPr>
        </p:nvSpPr>
        <p:spPr>
          <a:xfrm>
            <a:off x="179512" y="1600200"/>
            <a:ext cx="8424936" cy="4873752"/>
          </a:xfrm>
        </p:spPr>
        <p:txBody>
          <a:bodyPr>
            <a:noAutofit/>
          </a:bodyPr>
          <a:lstStyle/>
          <a:p>
            <a:pPr algn="just">
              <a:lnSpc>
                <a:spcPct val="150000"/>
              </a:lnSpc>
            </a:pPr>
            <a:r>
              <a:rPr lang="fa-IR" sz="1600" dirty="0">
                <a:solidFill>
                  <a:srgbClr val="FF0000"/>
                </a:solidFill>
                <a:cs typeface="B Nazanin" pitchFamily="2" charset="-78"/>
              </a:rPr>
              <a:t>تکنیک تیغ ماهی </a:t>
            </a:r>
            <a:endParaRPr lang="en-US" sz="1600" dirty="0">
              <a:solidFill>
                <a:srgbClr val="FF0000"/>
              </a:solidFill>
              <a:cs typeface="B Nazanin" pitchFamily="2" charset="-78"/>
            </a:endParaRPr>
          </a:p>
          <a:p>
            <a:pPr algn="just">
              <a:lnSpc>
                <a:spcPct val="150000"/>
              </a:lnSpc>
            </a:pPr>
            <a:endParaRPr lang="fa-IR" sz="1600" dirty="0">
              <a:cs typeface="B Nazanin" pitchFamily="2" charset="-78"/>
            </a:endParaRPr>
          </a:p>
          <a:p>
            <a:pPr algn="just">
              <a:lnSpc>
                <a:spcPct val="150000"/>
              </a:lnSpc>
            </a:pPr>
            <a:r>
              <a:rPr lang="ar-SA" sz="1600" dirty="0">
                <a:cs typeface="B Nazanin" pitchFamily="2" charset="-78"/>
              </a:rPr>
              <a:t>به </a:t>
            </a:r>
            <a:r>
              <a:rPr lang="ar-SA" sz="1600" dirty="0">
                <a:solidFill>
                  <a:srgbClr val="FF0000"/>
                </a:solidFill>
                <a:cs typeface="B Nazanin" pitchFamily="2" charset="-78"/>
              </a:rPr>
              <a:t>والدین یا روانشناسان </a:t>
            </a:r>
            <a:r>
              <a:rPr lang="fa-IR" sz="1600" dirty="0">
                <a:cs typeface="B Nazanin" pitchFamily="2" charset="-78"/>
              </a:rPr>
              <a:t> </a:t>
            </a:r>
            <a:r>
              <a:rPr lang="ar-SA" sz="1600" dirty="0">
                <a:cs typeface="B Nazanin" pitchFamily="2" charset="-78"/>
              </a:rPr>
              <a:t> </a:t>
            </a:r>
            <a:r>
              <a:rPr lang="fa-IR" sz="1600" dirty="0">
                <a:cs typeface="B Nazanin" pitchFamily="2" charset="-78"/>
              </a:rPr>
              <a:t>می </a:t>
            </a:r>
            <a:r>
              <a:rPr lang="ar-SA" sz="1600" dirty="0">
                <a:cs typeface="B Nazanin" pitchFamily="2" charset="-78"/>
              </a:rPr>
              <a:t>گوییم یک تیغ ماهی بکشند و در آن یک تیغه ای بزرگ باشد و چهار تیغ های کوچک روی تیغه های کوچک نیز تیغه هایی بکشدروی هر تیغه عواملی را بنویسد</a:t>
            </a:r>
            <a:endParaRPr lang="fa-IR" sz="1600" dirty="0">
              <a:cs typeface="B Nazanin" pitchFamily="2" charset="-78"/>
            </a:endParaRPr>
          </a:p>
          <a:p>
            <a:pPr algn="just">
              <a:lnSpc>
                <a:spcPct val="150000"/>
              </a:lnSpc>
            </a:pPr>
            <a:r>
              <a:rPr lang="ar-SA" sz="1600" dirty="0">
                <a:cs typeface="B Nazanin" pitchFamily="2" charset="-78"/>
              </a:rPr>
              <a:t>مثال 1-عوامل فردی: </a:t>
            </a:r>
            <a:endParaRPr lang="fa-IR" sz="1600" dirty="0">
              <a:cs typeface="B Nazanin" pitchFamily="2" charset="-78"/>
            </a:endParaRPr>
          </a:p>
          <a:p>
            <a:pPr algn="just">
              <a:lnSpc>
                <a:spcPct val="150000"/>
              </a:lnSpc>
            </a:pPr>
            <a:r>
              <a:rPr lang="ar-SA" sz="1600" dirty="0">
                <a:cs typeface="B Nazanin" pitchFamily="2" charset="-78"/>
              </a:rPr>
              <a:t>عوامل فردی که سبب رفتارهای پرخطر می</a:t>
            </a:r>
            <a:r>
              <a:rPr lang="fa-IR" sz="1600" dirty="0">
                <a:cs typeface="B Nazanin" pitchFamily="2" charset="-78"/>
              </a:rPr>
              <a:t> </a:t>
            </a:r>
            <a:r>
              <a:rPr lang="ar-SA" sz="1600" dirty="0">
                <a:cs typeface="B Nazanin" pitchFamily="2" charset="-78"/>
              </a:rPr>
              <a:t>شود مثل</a:t>
            </a:r>
            <a:r>
              <a:rPr lang="fa-IR" sz="1600" dirty="0">
                <a:cs typeface="B Nazanin" pitchFamily="2" charset="-78"/>
              </a:rPr>
              <a:t>:</a:t>
            </a:r>
          </a:p>
          <a:p>
            <a:pPr algn="just">
              <a:lnSpc>
                <a:spcPct val="150000"/>
              </a:lnSpc>
            </a:pPr>
            <a:r>
              <a:rPr lang="ar-SA" sz="1600" dirty="0">
                <a:cs typeface="B Nazanin" pitchFamily="2" charset="-78"/>
              </a:rPr>
              <a:t> نداشتن مهارت </a:t>
            </a:r>
            <a:r>
              <a:rPr lang="ar-SA" sz="1600" dirty="0">
                <a:solidFill>
                  <a:srgbClr val="FF0000"/>
                </a:solidFill>
                <a:cs typeface="B Nazanin" pitchFamily="2" charset="-78"/>
              </a:rPr>
              <a:t>کنترل هیجانات </a:t>
            </a:r>
            <a:r>
              <a:rPr lang="fa-IR" sz="1600" dirty="0">
                <a:solidFill>
                  <a:srgbClr val="FF0000"/>
                </a:solidFill>
                <a:cs typeface="B Nazanin" pitchFamily="2" charset="-78"/>
              </a:rPr>
              <a:t>                                       </a:t>
            </a:r>
            <a:r>
              <a:rPr lang="ar-SA" sz="1600" dirty="0">
                <a:cs typeface="B Nazanin" pitchFamily="2" charset="-78"/>
              </a:rPr>
              <a:t>یا نداشتن مهارت </a:t>
            </a:r>
            <a:r>
              <a:rPr lang="ar-SA" sz="1600" dirty="0">
                <a:solidFill>
                  <a:srgbClr val="FF0000"/>
                </a:solidFill>
                <a:cs typeface="B Nazanin" pitchFamily="2" charset="-78"/>
              </a:rPr>
              <a:t>نه گفتن</a:t>
            </a:r>
            <a:endParaRPr lang="fa-IR" sz="1600" dirty="0">
              <a:solidFill>
                <a:srgbClr val="FF0000"/>
              </a:solidFill>
              <a:cs typeface="B Nazanin" pitchFamily="2" charset="-78"/>
            </a:endParaRPr>
          </a:p>
          <a:p>
            <a:pPr algn="just">
              <a:lnSpc>
                <a:spcPct val="150000"/>
              </a:lnSpc>
            </a:pPr>
            <a:r>
              <a:rPr lang="ar-SA" sz="1600" dirty="0">
                <a:cs typeface="B Nazanin" pitchFamily="2" charset="-78"/>
              </a:rPr>
              <a:t>یا</a:t>
            </a:r>
            <a:r>
              <a:rPr lang="fa-IR" sz="1600" dirty="0">
                <a:cs typeface="B Nazanin" pitchFamily="2" charset="-78"/>
              </a:rPr>
              <a:t> نداشتن مهارت حل مساله </a:t>
            </a:r>
            <a:r>
              <a:rPr lang="ar-SA" sz="1600" dirty="0">
                <a:cs typeface="B Nazanin" pitchFamily="2" charset="-78"/>
              </a:rPr>
              <a:t> </a:t>
            </a:r>
            <a:r>
              <a:rPr lang="fa-IR" sz="1600" dirty="0">
                <a:cs typeface="B Nazanin" pitchFamily="2" charset="-78"/>
              </a:rPr>
              <a:t>،                                                      </a:t>
            </a:r>
          </a:p>
          <a:p>
            <a:pPr algn="just">
              <a:lnSpc>
                <a:spcPct val="150000"/>
              </a:lnSpc>
            </a:pPr>
            <a:r>
              <a:rPr lang="ar-SA" sz="1600" dirty="0">
                <a:cs typeface="B Nazanin" pitchFamily="2" charset="-78"/>
              </a:rPr>
              <a:t>شخصیت م</a:t>
            </a:r>
            <a:r>
              <a:rPr lang="fa-IR" sz="1600" dirty="0">
                <a:cs typeface="B Nazanin" pitchFamily="2" charset="-78"/>
              </a:rPr>
              <a:t>ضط</a:t>
            </a:r>
            <a:r>
              <a:rPr lang="ar-SA" sz="1600" dirty="0">
                <a:cs typeface="B Nazanin" pitchFamily="2" charset="-78"/>
              </a:rPr>
              <a:t>رب داشتن </a:t>
            </a:r>
            <a:r>
              <a:rPr lang="fa-IR" sz="1600" dirty="0">
                <a:cs typeface="B Nazanin" pitchFamily="2" charset="-78"/>
              </a:rPr>
              <a:t>،</a:t>
            </a:r>
            <a:r>
              <a:rPr lang="ar-SA" sz="1600" dirty="0">
                <a:cs typeface="B Nazanin" pitchFamily="2" charset="-78"/>
              </a:rPr>
              <a:t> </a:t>
            </a:r>
            <a:r>
              <a:rPr lang="fa-IR" sz="1600" dirty="0">
                <a:cs typeface="B Nazanin" pitchFamily="2" charset="-78"/>
              </a:rPr>
              <a:t>                                              </a:t>
            </a:r>
            <a:r>
              <a:rPr lang="ar-SA" sz="1600" dirty="0">
                <a:cs typeface="B Nazanin" pitchFamily="2" charset="-78"/>
              </a:rPr>
              <a:t>کودک دشوار بودن</a:t>
            </a:r>
            <a:r>
              <a:rPr lang="fa-IR" sz="1600" dirty="0">
                <a:cs typeface="B Nazanin" pitchFamily="2" charset="-78"/>
              </a:rPr>
              <a:t>،</a:t>
            </a:r>
            <a:r>
              <a:rPr lang="ar-SA" sz="1600" dirty="0">
                <a:cs typeface="B Nazanin" pitchFamily="2" charset="-78"/>
              </a:rPr>
              <a:t> </a:t>
            </a:r>
            <a:endParaRPr lang="fa-IR" sz="1600" dirty="0">
              <a:cs typeface="B Nazanin" pitchFamily="2" charset="-78"/>
            </a:endParaRPr>
          </a:p>
          <a:p>
            <a:pPr algn="just">
              <a:lnSpc>
                <a:spcPct val="150000"/>
              </a:lnSpc>
            </a:pPr>
            <a:r>
              <a:rPr lang="ar-SA" sz="1600" dirty="0">
                <a:cs typeface="B Nazanin" pitchFamily="2" charset="-78"/>
              </a:rPr>
              <a:t>تاب آوری پایین </a:t>
            </a:r>
            <a:r>
              <a:rPr lang="fa-IR" sz="1600" dirty="0">
                <a:cs typeface="B Nazanin" pitchFamily="2" charset="-78"/>
              </a:rPr>
              <a:t> </a:t>
            </a:r>
          </a:p>
        </p:txBody>
      </p:sp>
      <p:cxnSp>
        <p:nvCxnSpPr>
          <p:cNvPr id="5" name="Straight Connector 4"/>
          <p:cNvCxnSpPr/>
          <p:nvPr/>
        </p:nvCxnSpPr>
        <p:spPr>
          <a:xfrm>
            <a:off x="2411760" y="1988840"/>
            <a:ext cx="26642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483768" y="1556792"/>
            <a:ext cx="79208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3848" y="1988840"/>
            <a:ext cx="432048"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3" idx="0"/>
          </p:cNvCxnSpPr>
          <p:nvPr/>
        </p:nvCxnSpPr>
        <p:spPr>
          <a:xfrm flipV="1">
            <a:off x="3851920" y="1600200"/>
            <a:ext cx="540060" cy="388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16016" y="1988840"/>
            <a:ext cx="432048"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699792" y="1628800"/>
            <a:ext cx="144016"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915816" y="1772816"/>
            <a:ext cx="216024"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131840" y="1412776"/>
            <a:ext cx="7200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419872" y="2132856"/>
            <a:ext cx="288032"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275856" y="2060848"/>
            <a:ext cx="7200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923928" y="1628800"/>
            <a:ext cx="216024"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067944" y="1700808"/>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211960" y="1484784"/>
            <a:ext cx="7200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932040" y="2132856"/>
            <a:ext cx="288032"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788024" y="2060848"/>
            <a:ext cx="144016"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004048" y="2204864"/>
            <a:ext cx="72008"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AB7A0D39-161E-4393-8CA8-F47ECEB57B70}"/>
              </a:ext>
            </a:extLst>
          </p:cNvPr>
          <p:cNvSpPr txBox="1">
            <a:spLocks/>
          </p:cNvSpPr>
          <p:nvPr/>
        </p:nvSpPr>
        <p:spPr>
          <a:xfrm>
            <a:off x="766192" y="597982"/>
            <a:ext cx="7467600" cy="1143000"/>
          </a:xfrm>
          <a:prstGeom prst="rect">
            <a:avLst/>
          </a:prstGeom>
        </p:spPr>
        <p:txBody>
          <a:bodyPr vert="horz" anchor="b">
            <a:normAutofit/>
          </a:bodyPr>
          <a:lstStyle>
            <a:lvl1pPr algn="l" rtl="1" eaLnBrk="1" latinLnBrk="0" hangingPunct="1">
              <a:spcBef>
                <a:spcPct val="0"/>
              </a:spcBef>
              <a:buNone/>
              <a:defRPr kumimoji="0" sz="3000" b="0" kern="1200" cap="small" baseline="0">
                <a:solidFill>
                  <a:schemeClr val="tx2"/>
                </a:solidFill>
                <a:latin typeface="+mj-lt"/>
                <a:ea typeface="+mj-ea"/>
                <a:cs typeface="+mj-cs"/>
              </a:defRPr>
            </a:lvl1pPr>
          </a:lstStyle>
          <a:p>
            <a:pPr algn="ctr"/>
            <a:r>
              <a:rPr lang="ar-SA" dirty="0">
                <a:cs typeface="B Nazanin" panose="00000400000000000000" pitchFamily="2" charset="-78"/>
              </a:rPr>
              <a:t>سوال </a:t>
            </a:r>
            <a:r>
              <a:rPr lang="fa-IR" dirty="0">
                <a:cs typeface="B Nazanin" panose="00000400000000000000" pitchFamily="2" charset="-78"/>
              </a:rPr>
              <a:t>چرا فرد یا </a:t>
            </a:r>
            <a:r>
              <a:rPr lang="ar-SA" dirty="0">
                <a:cs typeface="B Nazanin" panose="00000400000000000000" pitchFamily="2" charset="-78"/>
              </a:rPr>
              <a:t>نوجوان به سمت </a:t>
            </a:r>
            <a:r>
              <a:rPr lang="ar-SA" dirty="0">
                <a:solidFill>
                  <a:srgbClr val="FF0000"/>
                </a:solidFill>
                <a:cs typeface="B Nazanin" panose="00000400000000000000" pitchFamily="2" charset="-78"/>
              </a:rPr>
              <a:t>رفتارهای پرخطر </a:t>
            </a:r>
            <a:r>
              <a:rPr lang="ar-SA" dirty="0">
                <a:cs typeface="B Nazanin" panose="00000400000000000000" pitchFamily="2" charset="-78"/>
              </a:rPr>
              <a:t>می‌رود؟ </a:t>
            </a:r>
            <a:br>
              <a:rPr lang="fa-IR" dirty="0">
                <a:cs typeface="B Nazanin" panose="00000400000000000000" pitchFamily="2" charset="-78"/>
              </a:rPr>
            </a:br>
            <a:endParaRPr lang="fa-IR" dirty="0">
              <a:cs typeface="B Nazanin" panose="00000400000000000000" pitchFamily="2" charset="-78"/>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1C9A04-112C-49E0-8AE1-7DE722C1E332}"/>
              </a:ext>
            </a:extLst>
          </p:cNvPr>
          <p:cNvSpPr>
            <a:spLocks noGrp="1"/>
          </p:cNvSpPr>
          <p:nvPr>
            <p:ph sz="quarter" idx="1"/>
          </p:nvPr>
        </p:nvSpPr>
        <p:spPr/>
        <p:txBody>
          <a:bodyPr/>
          <a:lstStyle/>
          <a:p>
            <a:pPr algn="just">
              <a:lnSpc>
                <a:spcPct val="150000"/>
              </a:lnSpc>
            </a:pPr>
            <a:r>
              <a:rPr lang="ar-SA" dirty="0">
                <a:cs typeface="B Nazanin" pitchFamily="2" charset="-78"/>
              </a:rPr>
              <a:t> </a:t>
            </a:r>
            <a:r>
              <a:rPr lang="fa-IR" dirty="0">
                <a:cs typeface="B Nazanin" pitchFamily="2" charset="-78"/>
              </a:rPr>
              <a:t>2-</a:t>
            </a:r>
            <a:r>
              <a:rPr lang="ar-SA" dirty="0">
                <a:cs typeface="B Nazanin" pitchFamily="2" charset="-78"/>
              </a:rPr>
              <a:t>عوامل خانوادگی شامل</a:t>
            </a:r>
            <a:r>
              <a:rPr lang="fa-IR" dirty="0">
                <a:cs typeface="B Nazanin" pitchFamily="2" charset="-78"/>
              </a:rPr>
              <a:t>:</a:t>
            </a:r>
          </a:p>
          <a:p>
            <a:pPr algn="just">
              <a:lnSpc>
                <a:spcPct val="150000"/>
              </a:lnSpc>
            </a:pPr>
            <a:r>
              <a:rPr lang="ar-SA" dirty="0">
                <a:cs typeface="B Nazanin" pitchFamily="2" charset="-78"/>
              </a:rPr>
              <a:t> تعارضات زناشویی </a:t>
            </a:r>
            <a:r>
              <a:rPr lang="fa-IR" dirty="0">
                <a:cs typeface="B Nazanin" pitchFamily="2" charset="-78"/>
              </a:rPr>
              <a:t>.</a:t>
            </a:r>
          </a:p>
          <a:p>
            <a:pPr algn="just">
              <a:lnSpc>
                <a:spcPct val="150000"/>
              </a:lnSpc>
            </a:pPr>
            <a:r>
              <a:rPr lang="ar-SA" dirty="0">
                <a:cs typeface="B Nazanin" pitchFamily="2" charset="-78"/>
              </a:rPr>
              <a:t>طلاق </a:t>
            </a:r>
            <a:r>
              <a:rPr lang="fa-IR" dirty="0">
                <a:cs typeface="B Nazanin" pitchFamily="2" charset="-78"/>
              </a:rPr>
              <a:t>.</a:t>
            </a:r>
          </a:p>
          <a:p>
            <a:pPr algn="just">
              <a:lnSpc>
                <a:spcPct val="150000"/>
              </a:lnSpc>
            </a:pPr>
            <a:r>
              <a:rPr lang="ar-SA" dirty="0">
                <a:cs typeface="B Nazanin" pitchFamily="2" charset="-78"/>
              </a:rPr>
              <a:t>تربیت ناهماهنگ </a:t>
            </a:r>
            <a:r>
              <a:rPr lang="fa-IR" dirty="0">
                <a:cs typeface="B Nazanin" pitchFamily="2" charset="-78"/>
              </a:rPr>
              <a:t>.</a:t>
            </a:r>
          </a:p>
          <a:p>
            <a:pPr algn="just">
              <a:lnSpc>
                <a:spcPct val="150000"/>
              </a:lnSpc>
            </a:pPr>
            <a:r>
              <a:rPr lang="ar-SA" dirty="0">
                <a:cs typeface="B Nazanin" pitchFamily="2" charset="-78"/>
              </a:rPr>
              <a:t>تربیت متضاد</a:t>
            </a:r>
            <a:endParaRPr lang="fa-IR" dirty="0">
              <a:cs typeface="B Nazanin" pitchFamily="2" charset="-78"/>
            </a:endParaRPr>
          </a:p>
          <a:p>
            <a:endParaRPr lang="en-US" dirty="0"/>
          </a:p>
        </p:txBody>
      </p:sp>
      <p:sp>
        <p:nvSpPr>
          <p:cNvPr id="6" name="Title 1">
            <a:extLst>
              <a:ext uri="{FF2B5EF4-FFF2-40B4-BE49-F238E27FC236}">
                <a16:creationId xmlns:a16="http://schemas.microsoft.com/office/drawing/2014/main" id="{9B8AE0F7-0628-4342-BE52-8F46691DD84B}"/>
              </a:ext>
            </a:extLst>
          </p:cNvPr>
          <p:cNvSpPr>
            <a:spLocks noGrp="1"/>
          </p:cNvSpPr>
          <p:nvPr>
            <p:ph type="title"/>
          </p:nvPr>
        </p:nvSpPr>
        <p:spPr>
          <a:xfrm>
            <a:off x="457200" y="274638"/>
            <a:ext cx="7467600" cy="1143000"/>
          </a:xfrm>
        </p:spPr>
        <p:txBody>
          <a:bodyPr/>
          <a:lstStyle/>
          <a:p>
            <a:pPr algn="ctr"/>
            <a:r>
              <a:rPr lang="ar-SA" dirty="0">
                <a:cs typeface="B Nazanin" panose="00000400000000000000" pitchFamily="2" charset="-78"/>
              </a:rPr>
              <a:t>سوال </a:t>
            </a:r>
            <a:r>
              <a:rPr lang="fa-IR" dirty="0">
                <a:cs typeface="B Nazanin" panose="00000400000000000000" pitchFamily="2" charset="-78"/>
              </a:rPr>
              <a:t>چرافرد یا </a:t>
            </a:r>
            <a:r>
              <a:rPr lang="ar-SA" dirty="0">
                <a:cs typeface="B Nazanin" panose="00000400000000000000" pitchFamily="2" charset="-78"/>
              </a:rPr>
              <a:t>نوجوان به سمت رفتارهای پرخطر می‌رود؟ </a:t>
            </a:r>
            <a:br>
              <a:rPr lang="fa-IR" dirty="0">
                <a:cs typeface="B Nazanin" panose="00000400000000000000" pitchFamily="2" charset="-78"/>
              </a:rPr>
            </a:br>
            <a:endParaRPr lang="fa-IR" dirty="0">
              <a:cs typeface="B Nazanin" panose="00000400000000000000" pitchFamily="2" charset="-78"/>
            </a:endParaRPr>
          </a:p>
        </p:txBody>
      </p:sp>
    </p:spTree>
    <p:extLst>
      <p:ext uri="{BB962C8B-B14F-4D97-AF65-F5344CB8AC3E}">
        <p14:creationId xmlns:p14="http://schemas.microsoft.com/office/powerpoint/2010/main" val="37273128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anose="00000400000000000000" pitchFamily="2" charset="-78"/>
              </a:rPr>
              <a:t>سوال </a:t>
            </a:r>
            <a:r>
              <a:rPr lang="fa-IR" dirty="0">
                <a:cs typeface="B Nazanin" panose="00000400000000000000" pitchFamily="2" charset="-78"/>
              </a:rPr>
              <a:t>چرافرد یا </a:t>
            </a:r>
            <a:r>
              <a:rPr lang="ar-SA" dirty="0">
                <a:cs typeface="B Nazanin" panose="00000400000000000000" pitchFamily="2" charset="-78"/>
              </a:rPr>
              <a:t>نوجوان به سمت رفتارهای پرخطر می‌رود؟ </a:t>
            </a:r>
            <a:br>
              <a:rPr lang="fa-IR" dirty="0">
                <a:cs typeface="B Nazanin" panose="00000400000000000000" pitchFamily="2" charset="-78"/>
              </a:rPr>
            </a:br>
            <a:endParaRPr lang="fa-IR" dirty="0">
              <a:cs typeface="B Nazanin" panose="00000400000000000000" pitchFamily="2" charset="-78"/>
            </a:endParaRPr>
          </a:p>
        </p:txBody>
      </p:sp>
      <p:sp>
        <p:nvSpPr>
          <p:cNvPr id="3" name="Content Placeholder 2"/>
          <p:cNvSpPr>
            <a:spLocks noGrp="1"/>
          </p:cNvSpPr>
          <p:nvPr>
            <p:ph sz="quarter" idx="1"/>
          </p:nvPr>
        </p:nvSpPr>
        <p:spPr>
          <a:xfrm>
            <a:off x="457200" y="1600200"/>
            <a:ext cx="8075240" cy="5257800"/>
          </a:xfrm>
        </p:spPr>
        <p:txBody>
          <a:bodyPr>
            <a:normAutofit/>
          </a:bodyPr>
          <a:lstStyle/>
          <a:p>
            <a:pPr algn="just">
              <a:lnSpc>
                <a:spcPct val="150000"/>
              </a:lnSpc>
            </a:pPr>
            <a:r>
              <a:rPr lang="en-US" dirty="0"/>
              <a:t> </a:t>
            </a:r>
            <a:r>
              <a:rPr lang="fa-IR" dirty="0">
                <a:cs typeface="B Nazanin" pitchFamily="2" charset="-78"/>
              </a:rPr>
              <a:t>3-</a:t>
            </a:r>
            <a:r>
              <a:rPr lang="ar-SA" dirty="0">
                <a:cs typeface="B Nazanin" pitchFamily="2" charset="-78"/>
              </a:rPr>
              <a:t> عوامل اجتماعی </a:t>
            </a:r>
            <a:r>
              <a:rPr lang="fa-IR" dirty="0">
                <a:cs typeface="B Nazanin" pitchFamily="2" charset="-78"/>
              </a:rPr>
              <a:t>:</a:t>
            </a:r>
          </a:p>
          <a:p>
            <a:pPr algn="just">
              <a:lnSpc>
                <a:spcPct val="150000"/>
              </a:lnSpc>
            </a:pPr>
            <a:r>
              <a:rPr lang="ar-SA" dirty="0">
                <a:cs typeface="B Nazanin" pitchFamily="2" charset="-78"/>
              </a:rPr>
              <a:t>مثل گروه همسالان </a:t>
            </a:r>
            <a:endParaRPr lang="fa-IR" dirty="0">
              <a:cs typeface="B Nazanin" pitchFamily="2" charset="-78"/>
            </a:endParaRPr>
          </a:p>
          <a:p>
            <a:pPr algn="just">
              <a:lnSpc>
                <a:spcPct val="150000"/>
              </a:lnSpc>
            </a:pPr>
            <a:r>
              <a:rPr lang="ar-SA" dirty="0">
                <a:cs typeface="B Nazanin" pitchFamily="2" charset="-78"/>
              </a:rPr>
              <a:t>رسانه‌ها </a:t>
            </a:r>
            <a:endParaRPr lang="fa-IR" dirty="0">
              <a:cs typeface="B Nazanin" pitchFamily="2" charset="-78"/>
            </a:endParaRPr>
          </a:p>
          <a:p>
            <a:pPr algn="just">
              <a:lnSpc>
                <a:spcPct val="150000"/>
              </a:lnSpc>
            </a:pPr>
            <a:r>
              <a:rPr lang="ar-SA" dirty="0">
                <a:cs typeface="B Nazanin" pitchFamily="2" charset="-78"/>
              </a:rPr>
              <a:t>مهاجرت </a:t>
            </a:r>
            <a:endParaRPr lang="fa-IR" dirty="0">
              <a:cs typeface="B Nazanin" pitchFamily="2" charset="-78"/>
            </a:endParaRPr>
          </a:p>
          <a:p>
            <a:pPr algn="just">
              <a:lnSpc>
                <a:spcPct val="150000"/>
              </a:lnSpc>
            </a:pPr>
            <a:r>
              <a:rPr lang="ar-SA" dirty="0">
                <a:cs typeface="B Nazanin" pitchFamily="2" charset="-78"/>
              </a:rPr>
              <a:t>محیط زندگی</a:t>
            </a:r>
            <a:endParaRPr lang="fa-IR" dirty="0">
              <a:cs typeface="B Nazanin" pitchFamily="2" charset="-78"/>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6D3238-4C00-4136-8468-67EE6E3F348F}"/>
              </a:ext>
            </a:extLst>
          </p:cNvPr>
          <p:cNvSpPr>
            <a:spLocks noGrp="1"/>
          </p:cNvSpPr>
          <p:nvPr>
            <p:ph sz="quarter" idx="1"/>
          </p:nvPr>
        </p:nvSpPr>
        <p:spPr/>
        <p:txBody>
          <a:bodyPr>
            <a:normAutofit fontScale="92500"/>
          </a:bodyPr>
          <a:lstStyle/>
          <a:p>
            <a:pPr algn="just">
              <a:lnSpc>
                <a:spcPct val="150000"/>
              </a:lnSpc>
              <a:buNone/>
            </a:pPr>
            <a:r>
              <a:rPr lang="ar-SA" dirty="0">
                <a:cs typeface="B Nazanin" pitchFamily="2" charset="-78"/>
              </a:rPr>
              <a:t>۴ </a:t>
            </a:r>
            <a:r>
              <a:rPr lang="fa-IR" dirty="0">
                <a:cs typeface="B Nazanin" pitchFamily="2" charset="-78"/>
              </a:rPr>
              <a:t>-</a:t>
            </a:r>
            <a:r>
              <a:rPr lang="ar-SA" dirty="0">
                <a:cs typeface="B Nazanin" pitchFamily="2" charset="-78"/>
              </a:rPr>
              <a:t>دلایل اقتصادی فرهنگی </a:t>
            </a:r>
            <a:r>
              <a:rPr lang="fa-IR" dirty="0">
                <a:cs typeface="B Nazanin" pitchFamily="2" charset="-78"/>
              </a:rPr>
              <a:t>:</a:t>
            </a:r>
          </a:p>
          <a:p>
            <a:pPr algn="just">
              <a:lnSpc>
                <a:spcPct val="150000"/>
              </a:lnSpc>
              <a:buNone/>
            </a:pPr>
            <a:r>
              <a:rPr lang="ar-SA" dirty="0">
                <a:cs typeface="B Nazanin" pitchFamily="2" charset="-78"/>
              </a:rPr>
              <a:t>مثل فاصله طبقاتی</a:t>
            </a:r>
            <a:endParaRPr lang="fa-IR" dirty="0">
              <a:cs typeface="B Nazanin" pitchFamily="2" charset="-78"/>
            </a:endParaRPr>
          </a:p>
          <a:p>
            <a:pPr algn="just">
              <a:lnSpc>
                <a:spcPct val="150000"/>
              </a:lnSpc>
              <a:buNone/>
            </a:pPr>
            <a:r>
              <a:rPr lang="ar-SA" dirty="0">
                <a:cs typeface="B Nazanin" pitchFamily="2" charset="-78"/>
              </a:rPr>
              <a:t> فقر مشکلات مالی</a:t>
            </a:r>
            <a:endParaRPr lang="fa-IR" dirty="0">
              <a:cs typeface="B Nazanin" pitchFamily="2" charset="-78"/>
            </a:endParaRPr>
          </a:p>
          <a:p>
            <a:pPr algn="just">
              <a:lnSpc>
                <a:spcPct val="150000"/>
              </a:lnSpc>
              <a:buNone/>
            </a:pPr>
            <a:r>
              <a:rPr lang="ar-SA" dirty="0">
                <a:cs typeface="B Nazanin" pitchFamily="2" charset="-78"/>
              </a:rPr>
              <a:t> و ورشکستگی</a:t>
            </a:r>
            <a:endParaRPr lang="fa-IR" dirty="0">
              <a:cs typeface="B Nazanin" pitchFamily="2" charset="-78"/>
            </a:endParaRPr>
          </a:p>
          <a:p>
            <a:pPr algn="just">
              <a:lnSpc>
                <a:spcPct val="150000"/>
              </a:lnSpc>
              <a:buNone/>
            </a:pPr>
            <a:r>
              <a:rPr lang="ar-SA" dirty="0">
                <a:cs typeface="B Nazanin" pitchFamily="2" charset="-78"/>
              </a:rPr>
              <a:t>همه این چهار عامل در شاخه اصلی و انواع هر عامل را در تیغه های کوچک می نویسیم</a:t>
            </a:r>
            <a:endParaRPr lang="fa-IR" dirty="0">
              <a:cs typeface="B Nazanin" pitchFamily="2" charset="-78"/>
            </a:endParaRPr>
          </a:p>
          <a:p>
            <a:pPr algn="just">
              <a:lnSpc>
                <a:spcPct val="150000"/>
              </a:lnSpc>
              <a:buNone/>
            </a:pPr>
            <a:r>
              <a:rPr lang="fa-IR" dirty="0">
                <a:cs typeface="B Nazanin" pitchFamily="2" charset="-78"/>
              </a:rPr>
              <a:t>نکته : رفتارهای پرخطر مثل همه رفتارها </a:t>
            </a:r>
            <a:r>
              <a:rPr lang="fa-IR" u="sng" dirty="0">
                <a:solidFill>
                  <a:srgbClr val="FF0000"/>
                </a:solidFill>
                <a:cs typeface="B Nazanin" pitchFamily="2" charset="-78"/>
              </a:rPr>
              <a:t>تک علیتی </a:t>
            </a:r>
            <a:r>
              <a:rPr lang="fa-IR" dirty="0">
                <a:cs typeface="B Nazanin" pitchFamily="2" charset="-78"/>
              </a:rPr>
              <a:t>نیستند</a:t>
            </a:r>
          </a:p>
          <a:p>
            <a:pPr algn="just">
              <a:lnSpc>
                <a:spcPct val="150000"/>
              </a:lnSpc>
              <a:buNone/>
            </a:pPr>
            <a:r>
              <a:rPr lang="fa-IR" dirty="0">
                <a:cs typeface="B Nazanin" pitchFamily="2" charset="-78"/>
              </a:rPr>
              <a:t>چون والدین طلاق گرفتند خودکشی کرد این </a:t>
            </a:r>
            <a:r>
              <a:rPr lang="fa-IR" b="1" u="sng" dirty="0">
                <a:cs typeface="B Nazanin" pitchFamily="2" charset="-78"/>
              </a:rPr>
              <a:t>نگاه ساده لوحانه </a:t>
            </a:r>
            <a:r>
              <a:rPr lang="fa-IR" dirty="0">
                <a:cs typeface="B Nazanin" pitchFamily="2" charset="-78"/>
              </a:rPr>
              <a:t>است</a:t>
            </a:r>
          </a:p>
          <a:p>
            <a:pPr algn="just">
              <a:lnSpc>
                <a:spcPct val="150000"/>
              </a:lnSpc>
              <a:buNone/>
            </a:pPr>
            <a:r>
              <a:rPr lang="fa-IR" dirty="0">
                <a:cs typeface="B Nazanin" pitchFamily="2" charset="-78"/>
              </a:rPr>
              <a:t>خیلی از والدین طلاق می گیرند مگه همه بچه هاشون خودکشی می کنند </a:t>
            </a:r>
          </a:p>
          <a:p>
            <a:endParaRPr lang="en-US" dirty="0"/>
          </a:p>
        </p:txBody>
      </p:sp>
      <p:sp>
        <p:nvSpPr>
          <p:cNvPr id="4" name="Title 1">
            <a:extLst>
              <a:ext uri="{FF2B5EF4-FFF2-40B4-BE49-F238E27FC236}">
                <a16:creationId xmlns:a16="http://schemas.microsoft.com/office/drawing/2014/main" id="{DC3C7EB0-A3D0-47BD-A6C7-87C68366B826}"/>
              </a:ext>
            </a:extLst>
          </p:cNvPr>
          <p:cNvSpPr>
            <a:spLocks noGrp="1"/>
          </p:cNvSpPr>
          <p:nvPr>
            <p:ph type="title"/>
          </p:nvPr>
        </p:nvSpPr>
        <p:spPr>
          <a:xfrm>
            <a:off x="457200" y="274638"/>
            <a:ext cx="7467600" cy="1143000"/>
          </a:xfrm>
        </p:spPr>
        <p:txBody>
          <a:bodyPr>
            <a:normAutofit/>
          </a:bodyPr>
          <a:lstStyle/>
          <a:p>
            <a:pPr algn="ctr"/>
            <a:r>
              <a:rPr lang="fa-IR" dirty="0">
                <a:cs typeface="B Nazanin" panose="00000400000000000000" pitchFamily="2" charset="-78"/>
              </a:rPr>
              <a:t> </a:t>
            </a:r>
          </a:p>
        </p:txBody>
      </p:sp>
      <p:sp>
        <p:nvSpPr>
          <p:cNvPr id="6" name="Title 1">
            <a:extLst>
              <a:ext uri="{FF2B5EF4-FFF2-40B4-BE49-F238E27FC236}">
                <a16:creationId xmlns:a16="http://schemas.microsoft.com/office/drawing/2014/main" id="{D0C5E44F-44B6-443A-BC56-7E460ED873A7}"/>
              </a:ext>
            </a:extLst>
          </p:cNvPr>
          <p:cNvSpPr txBox="1">
            <a:spLocks/>
          </p:cNvSpPr>
          <p:nvPr/>
        </p:nvSpPr>
        <p:spPr>
          <a:xfrm>
            <a:off x="609600" y="427038"/>
            <a:ext cx="7467600" cy="1143000"/>
          </a:xfrm>
          <a:prstGeom prst="rect">
            <a:avLst/>
          </a:prstGeom>
        </p:spPr>
        <p:txBody>
          <a:bodyPr vert="horz" anchor="b">
            <a:normAutofit/>
          </a:bodyPr>
          <a:lstStyle>
            <a:lvl1pPr algn="l" rtl="1" eaLnBrk="1" latinLnBrk="0" hangingPunct="1">
              <a:spcBef>
                <a:spcPct val="0"/>
              </a:spcBef>
              <a:buNone/>
              <a:defRPr kumimoji="0" sz="3000" b="0" kern="1200" cap="small" baseline="0">
                <a:solidFill>
                  <a:schemeClr val="tx2"/>
                </a:solidFill>
                <a:latin typeface="+mj-lt"/>
                <a:ea typeface="+mj-ea"/>
                <a:cs typeface="+mj-cs"/>
              </a:defRPr>
            </a:lvl1pPr>
          </a:lstStyle>
          <a:p>
            <a:pPr algn="ctr"/>
            <a:r>
              <a:rPr lang="ar-SA">
                <a:cs typeface="B Nazanin" panose="00000400000000000000" pitchFamily="2" charset="-78"/>
              </a:rPr>
              <a:t>سوال </a:t>
            </a:r>
            <a:r>
              <a:rPr lang="fa-IR">
                <a:cs typeface="B Nazanin" panose="00000400000000000000" pitchFamily="2" charset="-78"/>
              </a:rPr>
              <a:t>چرافرد یا </a:t>
            </a:r>
            <a:r>
              <a:rPr lang="ar-SA">
                <a:cs typeface="B Nazanin" panose="00000400000000000000" pitchFamily="2" charset="-78"/>
              </a:rPr>
              <a:t>نوجوان به سمت رفتارهای پرخطر می‌رود؟ </a:t>
            </a:r>
            <a:br>
              <a:rPr lang="fa-IR">
                <a:cs typeface="B Nazanin" panose="00000400000000000000" pitchFamily="2" charset="-78"/>
              </a:rPr>
            </a:br>
            <a:endParaRPr lang="fa-IR" dirty="0">
              <a:cs typeface="B Nazanin" panose="00000400000000000000" pitchFamily="2" charset="-78"/>
            </a:endParaRPr>
          </a:p>
        </p:txBody>
      </p:sp>
    </p:spTree>
    <p:extLst>
      <p:ext uri="{BB962C8B-B14F-4D97-AF65-F5344CB8AC3E}">
        <p14:creationId xmlns:p14="http://schemas.microsoft.com/office/powerpoint/2010/main" val="23234163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68" y="620688"/>
            <a:ext cx="7514024" cy="979512"/>
          </a:xfrm>
        </p:spPr>
        <p:txBody>
          <a:bodyPr>
            <a:normAutofit/>
          </a:bodyPr>
          <a:lstStyle/>
          <a:p>
            <a:pPr algn="ctr"/>
            <a:r>
              <a:rPr lang="fa-IR" dirty="0"/>
              <a:t> </a:t>
            </a:r>
          </a:p>
        </p:txBody>
      </p:sp>
      <p:sp>
        <p:nvSpPr>
          <p:cNvPr id="3" name="Content Placeholder 2"/>
          <p:cNvSpPr>
            <a:spLocks noGrp="1"/>
          </p:cNvSpPr>
          <p:nvPr>
            <p:ph sz="quarter" idx="1"/>
          </p:nvPr>
        </p:nvSpPr>
        <p:spPr>
          <a:xfrm>
            <a:off x="457200" y="1600200"/>
            <a:ext cx="8075240" cy="4873752"/>
          </a:xfrm>
        </p:spPr>
        <p:txBody>
          <a:bodyPr>
            <a:normAutofit fontScale="70000" lnSpcReduction="20000"/>
          </a:bodyPr>
          <a:lstStyle/>
          <a:p>
            <a:pPr algn="just">
              <a:lnSpc>
                <a:spcPct val="160000"/>
              </a:lnSpc>
            </a:pPr>
            <a:r>
              <a:rPr lang="fa-IR" dirty="0">
                <a:cs typeface="B Nazanin" pitchFamily="2" charset="-78"/>
              </a:rPr>
              <a:t>نکات مهم :</a:t>
            </a:r>
          </a:p>
          <a:p>
            <a:pPr algn="just">
              <a:lnSpc>
                <a:spcPct val="160000"/>
              </a:lnSpc>
            </a:pPr>
            <a:r>
              <a:rPr lang="fa-IR" dirty="0">
                <a:cs typeface="B Nazanin" pitchFamily="2" charset="-78"/>
              </a:rPr>
              <a:t>1-این است </a:t>
            </a:r>
            <a:r>
              <a:rPr lang="ar-SA" dirty="0">
                <a:cs typeface="B Nazanin" pitchFamily="2" charset="-78"/>
              </a:rPr>
              <a:t>که یک </a:t>
            </a:r>
            <a:r>
              <a:rPr lang="ar-SA" dirty="0">
                <a:solidFill>
                  <a:srgbClr val="FF0000"/>
                </a:solidFill>
                <a:cs typeface="B Nazanin" pitchFamily="2" charset="-78"/>
              </a:rPr>
              <a:t>نگاه شما </a:t>
            </a:r>
            <a:r>
              <a:rPr lang="ar-SA" b="1" u="sng" dirty="0">
                <a:solidFill>
                  <a:srgbClr val="FF0000"/>
                </a:solidFill>
                <a:cs typeface="B Nazanin" pitchFamily="2" charset="-78"/>
              </a:rPr>
              <a:t>سیستمی </a:t>
            </a:r>
            <a:r>
              <a:rPr lang="ar-SA" dirty="0">
                <a:cs typeface="B Nazanin" pitchFamily="2" charset="-78"/>
              </a:rPr>
              <a:t>باشد</a:t>
            </a:r>
            <a:endParaRPr lang="fa-IR" dirty="0">
              <a:cs typeface="B Nazanin" pitchFamily="2" charset="-78"/>
            </a:endParaRPr>
          </a:p>
          <a:p>
            <a:pPr algn="just">
              <a:lnSpc>
                <a:spcPct val="160000"/>
              </a:lnSpc>
            </a:pPr>
            <a:r>
              <a:rPr lang="ar-SA" dirty="0">
                <a:cs typeface="B Nazanin" pitchFamily="2" charset="-78"/>
              </a:rPr>
              <a:t> </a:t>
            </a:r>
            <a:r>
              <a:rPr lang="fa-IR" dirty="0">
                <a:cs typeface="B Nazanin" pitchFamily="2" charset="-78"/>
              </a:rPr>
              <a:t>به همه عوامل موثر در 4 مولفه توجه </a:t>
            </a:r>
            <a:r>
              <a:rPr lang="ar-SA" dirty="0">
                <a:cs typeface="B Nazanin" pitchFamily="2" charset="-78"/>
              </a:rPr>
              <a:t>و تا جایی که می‌توانید </a:t>
            </a:r>
            <a:r>
              <a:rPr lang="ar-SA" b="1" u="sng" dirty="0">
                <a:solidFill>
                  <a:srgbClr val="FF0000"/>
                </a:solidFill>
                <a:cs typeface="B Nazanin" pitchFamily="2" charset="-78"/>
              </a:rPr>
              <a:t>دستکاری کنید و کمک </a:t>
            </a:r>
            <a:r>
              <a:rPr lang="ar-SA" dirty="0">
                <a:solidFill>
                  <a:srgbClr val="FF0000"/>
                </a:solidFill>
                <a:cs typeface="B Nazanin" pitchFamily="2" charset="-78"/>
              </a:rPr>
              <a:t>کنید</a:t>
            </a:r>
            <a:endParaRPr lang="fa-IR" dirty="0">
              <a:solidFill>
                <a:srgbClr val="FF0000"/>
              </a:solidFill>
              <a:cs typeface="B Nazanin" pitchFamily="2" charset="-78"/>
            </a:endParaRPr>
          </a:p>
          <a:p>
            <a:pPr algn="just">
              <a:lnSpc>
                <a:spcPct val="160000"/>
              </a:lnSpc>
            </a:pPr>
            <a:r>
              <a:rPr lang="fa-IR" dirty="0">
                <a:solidFill>
                  <a:srgbClr val="FF0000"/>
                </a:solidFill>
                <a:cs typeface="B Nazanin" pitchFamily="2" charset="-78"/>
              </a:rPr>
              <a:t>وقتی نوجوان نزد شما میاد این عوامل دخیل در این 4 عامل را واکاوی کنیدو سیستمی رفع کنید</a:t>
            </a:r>
          </a:p>
          <a:p>
            <a:pPr algn="just">
              <a:lnSpc>
                <a:spcPct val="160000"/>
              </a:lnSpc>
            </a:pPr>
            <a:r>
              <a:rPr lang="ar-SA" dirty="0">
                <a:cs typeface="B Nazanin" pitchFamily="2" charset="-78"/>
              </a:rPr>
              <a:t>ما روانشناسان بیشتر روی </a:t>
            </a:r>
            <a:r>
              <a:rPr lang="ar-SA" b="1" u="sng" dirty="0">
                <a:solidFill>
                  <a:srgbClr val="FF0000"/>
                </a:solidFill>
                <a:cs typeface="B Nazanin" pitchFamily="2" charset="-78"/>
              </a:rPr>
              <a:t>عوامل فردی و خانوادگی </a:t>
            </a:r>
            <a:r>
              <a:rPr lang="ar-SA" dirty="0">
                <a:cs typeface="B Nazanin" pitchFamily="2" charset="-78"/>
              </a:rPr>
              <a:t>به عنوان روانشناس می‌توانیم متمرکز شویم</a:t>
            </a:r>
            <a:endParaRPr lang="fa-IR" dirty="0">
              <a:cs typeface="B Nazanin" pitchFamily="2" charset="-78"/>
            </a:endParaRPr>
          </a:p>
          <a:p>
            <a:pPr algn="just">
              <a:lnSpc>
                <a:spcPct val="160000"/>
              </a:lnSpc>
            </a:pPr>
            <a:r>
              <a:rPr lang="ar-SA" dirty="0">
                <a:cs typeface="B Nazanin" pitchFamily="2" charset="-78"/>
              </a:rPr>
              <a:t> </a:t>
            </a:r>
            <a:r>
              <a:rPr lang="ar-SA" b="1" u="sng" dirty="0">
                <a:solidFill>
                  <a:srgbClr val="FF0000"/>
                </a:solidFill>
                <a:cs typeface="B Nazanin" pitchFamily="2" charset="-78"/>
              </a:rPr>
              <a:t>عوامل اجتماعی و اقتصادی </a:t>
            </a:r>
            <a:r>
              <a:rPr lang="ar-SA" dirty="0">
                <a:cs typeface="B Nazanin" pitchFamily="2" charset="-78"/>
              </a:rPr>
              <a:t>دست من و شما نیست </a:t>
            </a:r>
            <a:endParaRPr lang="fa-IR" dirty="0">
              <a:cs typeface="B Nazanin" pitchFamily="2" charset="-78"/>
            </a:endParaRPr>
          </a:p>
          <a:p>
            <a:pPr algn="just">
              <a:lnSpc>
                <a:spcPct val="160000"/>
              </a:lnSpc>
            </a:pPr>
            <a:r>
              <a:rPr lang="ar-SA" dirty="0">
                <a:cs typeface="B Nazanin" pitchFamily="2" charset="-78"/>
              </a:rPr>
              <a:t>اما </a:t>
            </a:r>
            <a:r>
              <a:rPr lang="fa-IR" dirty="0">
                <a:cs typeface="B Nazanin" pitchFamily="2" charset="-78"/>
              </a:rPr>
              <a:t>با </a:t>
            </a:r>
            <a:r>
              <a:rPr lang="ar-SA" dirty="0">
                <a:cs typeface="B Nazanin" pitchFamily="2" charset="-78"/>
              </a:rPr>
              <a:t>یک </a:t>
            </a:r>
            <a:r>
              <a:rPr lang="ar-SA" u="sng" dirty="0">
                <a:cs typeface="B Nazanin" pitchFamily="2" charset="-78"/>
              </a:rPr>
              <a:t>ارجاع مناسب </a:t>
            </a:r>
            <a:endParaRPr lang="fa-IR" u="sng" dirty="0">
              <a:cs typeface="B Nazanin" pitchFamily="2" charset="-78"/>
            </a:endParaRPr>
          </a:p>
          <a:p>
            <a:pPr algn="just">
              <a:lnSpc>
                <a:spcPct val="160000"/>
              </a:lnSpc>
            </a:pPr>
            <a:r>
              <a:rPr lang="ar-SA" dirty="0">
                <a:cs typeface="B Nazanin" pitchFamily="2" charset="-78"/>
              </a:rPr>
              <a:t>یک </a:t>
            </a:r>
            <a:r>
              <a:rPr lang="ar-SA" u="sng" dirty="0">
                <a:cs typeface="B Nazanin" pitchFamily="2" charset="-78"/>
              </a:rPr>
              <a:t>معرفی مناسب</a:t>
            </a:r>
            <a:endParaRPr lang="fa-IR" u="sng" dirty="0">
              <a:cs typeface="B Nazanin" pitchFamily="2" charset="-78"/>
            </a:endParaRPr>
          </a:p>
          <a:p>
            <a:pPr algn="just">
              <a:lnSpc>
                <a:spcPct val="160000"/>
              </a:lnSpc>
            </a:pPr>
            <a:r>
              <a:rPr lang="ar-SA" u="sng" dirty="0">
                <a:cs typeface="B Nazanin" pitchFamily="2" charset="-78"/>
              </a:rPr>
              <a:t>گفتگوبایک مددکار </a:t>
            </a:r>
            <a:r>
              <a:rPr lang="ar-SA" dirty="0">
                <a:cs typeface="B Nazanin" pitchFamily="2" charset="-78"/>
              </a:rPr>
              <a:t>می تواند کمک کننده باشد </a:t>
            </a:r>
            <a:endParaRPr lang="en-US" dirty="0">
              <a:cs typeface="B Nazanin" pitchFamily="2" charset="-78"/>
            </a:endParaRPr>
          </a:p>
          <a:p>
            <a:pPr algn="just">
              <a:lnSpc>
                <a:spcPct val="160000"/>
              </a:lnSpc>
            </a:pPr>
            <a:r>
              <a:rPr lang="ar-SA" dirty="0">
                <a:cs typeface="B Nazanin" pitchFamily="2" charset="-78"/>
              </a:rPr>
              <a:t>نکته مهم یک</a:t>
            </a:r>
            <a:r>
              <a:rPr lang="fa-IR" dirty="0">
                <a:cs typeface="B Nazanin" pitchFamily="2" charset="-78"/>
              </a:rPr>
              <a:t>: </a:t>
            </a:r>
            <a:r>
              <a:rPr lang="ar-SA" dirty="0">
                <a:cs typeface="B Nazanin" pitchFamily="2" charset="-78"/>
              </a:rPr>
              <a:t> رفتارهای </a:t>
            </a:r>
            <a:r>
              <a:rPr lang="ar-SA" dirty="0">
                <a:solidFill>
                  <a:srgbClr val="FF0000"/>
                </a:solidFill>
                <a:cs typeface="B Nazanin" pitchFamily="2" charset="-78"/>
              </a:rPr>
              <a:t>پرخطر </a:t>
            </a:r>
            <a:r>
              <a:rPr lang="ar-SA" u="sng" dirty="0">
                <a:solidFill>
                  <a:srgbClr val="FF0000"/>
                </a:solidFill>
                <a:cs typeface="B Nazanin" pitchFamily="2" charset="-78"/>
              </a:rPr>
              <a:t>تک علیتی </a:t>
            </a:r>
            <a:r>
              <a:rPr lang="ar-SA" dirty="0">
                <a:cs typeface="B Nazanin" pitchFamily="2" charset="-78"/>
              </a:rPr>
              <a:t>نیستند نگاه شما </a:t>
            </a:r>
            <a:r>
              <a:rPr lang="ar-SA" dirty="0">
                <a:solidFill>
                  <a:srgbClr val="FF0000"/>
                </a:solidFill>
                <a:cs typeface="B Nazanin" pitchFamily="2" charset="-78"/>
              </a:rPr>
              <a:t>ساده انگارانه و خطی </a:t>
            </a:r>
            <a:r>
              <a:rPr lang="ar-SA" dirty="0">
                <a:cs typeface="B Nazanin" pitchFamily="2" charset="-78"/>
              </a:rPr>
              <a:t>نباشد</a:t>
            </a:r>
            <a:endParaRPr lang="fa-IR" dirty="0">
              <a:cs typeface="B Nazanin" pitchFamily="2" charset="-78"/>
            </a:endParaRPr>
          </a:p>
          <a:p>
            <a:pPr algn="just">
              <a:lnSpc>
                <a:spcPct val="160000"/>
              </a:lnSpc>
            </a:pPr>
            <a:r>
              <a:rPr lang="fa-IR" dirty="0">
                <a:cs typeface="B Nazanin" pitchFamily="2" charset="-78"/>
              </a:rPr>
              <a:t>2-</a:t>
            </a:r>
            <a:r>
              <a:rPr lang="ar-SA" dirty="0">
                <a:cs typeface="B Nazanin" pitchFamily="2" charset="-78"/>
              </a:rPr>
              <a:t>تا جایی که می توانید باید </a:t>
            </a:r>
            <a:r>
              <a:rPr lang="ar-SA" dirty="0">
                <a:solidFill>
                  <a:srgbClr val="FF0000"/>
                </a:solidFill>
                <a:cs typeface="B Nazanin" pitchFamily="2" charset="-78"/>
              </a:rPr>
              <a:t>همه </a:t>
            </a:r>
            <a:r>
              <a:rPr lang="ar-SA" u="sng" dirty="0">
                <a:solidFill>
                  <a:srgbClr val="FF0000"/>
                </a:solidFill>
                <a:cs typeface="B Nazanin" pitchFamily="2" charset="-78"/>
              </a:rPr>
              <a:t>عوامل را شناسایی </a:t>
            </a:r>
            <a:r>
              <a:rPr lang="ar-SA" dirty="0">
                <a:cs typeface="B Nazanin" pitchFamily="2" charset="-78"/>
              </a:rPr>
              <a:t>کنید و به این </a:t>
            </a:r>
            <a:r>
              <a:rPr lang="ar-SA" b="1" u="sng" dirty="0">
                <a:cs typeface="B Nazanin" pitchFamily="2" charset="-78"/>
              </a:rPr>
              <a:t>عوامل توجه </a:t>
            </a:r>
            <a:r>
              <a:rPr lang="ar-SA" dirty="0">
                <a:cs typeface="B Nazanin" pitchFamily="2" charset="-78"/>
              </a:rPr>
              <a:t>کنید، </a:t>
            </a:r>
            <a:endParaRPr lang="en-US" dirty="0"/>
          </a:p>
        </p:txBody>
      </p:sp>
      <p:sp>
        <p:nvSpPr>
          <p:cNvPr id="4" name="Title 1">
            <a:extLst>
              <a:ext uri="{FF2B5EF4-FFF2-40B4-BE49-F238E27FC236}">
                <a16:creationId xmlns:a16="http://schemas.microsoft.com/office/drawing/2014/main" id="{3F248C88-17FB-4426-8DD7-C62C88A1749D}"/>
              </a:ext>
            </a:extLst>
          </p:cNvPr>
          <p:cNvSpPr txBox="1">
            <a:spLocks/>
          </p:cNvSpPr>
          <p:nvPr/>
        </p:nvSpPr>
        <p:spPr>
          <a:xfrm>
            <a:off x="457200" y="274638"/>
            <a:ext cx="7467600" cy="1143000"/>
          </a:xfrm>
          <a:prstGeom prst="rect">
            <a:avLst/>
          </a:prstGeom>
        </p:spPr>
        <p:txBody>
          <a:bodyPr vert="horz" anchor="b">
            <a:normAutofit/>
          </a:bodyPr>
          <a:lstStyle>
            <a:lvl1pPr algn="l" rtl="1" eaLnBrk="1" latinLnBrk="0" hangingPunct="1">
              <a:spcBef>
                <a:spcPct val="0"/>
              </a:spcBef>
              <a:buNone/>
              <a:defRPr kumimoji="0" sz="3000" b="0" kern="1200" cap="small" baseline="0">
                <a:solidFill>
                  <a:schemeClr val="tx2"/>
                </a:solidFill>
                <a:latin typeface="+mj-lt"/>
                <a:ea typeface="+mj-ea"/>
                <a:cs typeface="+mj-cs"/>
              </a:defRPr>
            </a:lvl1pPr>
          </a:lstStyle>
          <a:p>
            <a:pPr algn="ctr"/>
            <a:r>
              <a:rPr lang="ar-SA">
                <a:cs typeface="B Nazanin" panose="00000400000000000000" pitchFamily="2" charset="-78"/>
              </a:rPr>
              <a:t>سوال </a:t>
            </a:r>
            <a:r>
              <a:rPr lang="fa-IR">
                <a:cs typeface="B Nazanin" panose="00000400000000000000" pitchFamily="2" charset="-78"/>
              </a:rPr>
              <a:t>چرافرد یا </a:t>
            </a:r>
            <a:r>
              <a:rPr lang="ar-SA">
                <a:cs typeface="B Nazanin" panose="00000400000000000000" pitchFamily="2" charset="-78"/>
              </a:rPr>
              <a:t>نوجوان به سمت رفتارهای پرخطر می‌رود؟ </a:t>
            </a:r>
            <a:br>
              <a:rPr lang="fa-IR">
                <a:cs typeface="B Nazanin" panose="00000400000000000000" pitchFamily="2" charset="-78"/>
              </a:rPr>
            </a:br>
            <a:endParaRPr lang="fa-IR" dirty="0">
              <a:cs typeface="B Nazanin" panose="00000400000000000000" pitchFamily="2" charset="-78"/>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65D766-9D39-4255-9B79-BD2378FBFD62}"/>
              </a:ext>
            </a:extLst>
          </p:cNvPr>
          <p:cNvSpPr>
            <a:spLocks noGrp="1"/>
          </p:cNvSpPr>
          <p:nvPr>
            <p:ph sz="quarter" idx="1"/>
          </p:nvPr>
        </p:nvSpPr>
        <p:spPr>
          <a:xfrm>
            <a:off x="457200" y="1600200"/>
            <a:ext cx="8147248" cy="4873752"/>
          </a:xfrm>
        </p:spPr>
        <p:txBody>
          <a:bodyPr>
            <a:normAutofit fontScale="70000" lnSpcReduction="20000"/>
          </a:bodyPr>
          <a:lstStyle/>
          <a:p>
            <a:pPr algn="just">
              <a:lnSpc>
                <a:spcPct val="170000"/>
              </a:lnSpc>
            </a:pPr>
            <a:r>
              <a:rPr lang="ar-SA" dirty="0">
                <a:solidFill>
                  <a:srgbClr val="FF0000"/>
                </a:solidFill>
                <a:cs typeface="B Nazanin" pitchFamily="2" charset="-78"/>
              </a:rPr>
              <a:t> </a:t>
            </a:r>
            <a:r>
              <a:rPr lang="fa-IR" dirty="0">
                <a:solidFill>
                  <a:srgbClr val="FF0000"/>
                </a:solidFill>
                <a:cs typeface="B Nazanin" pitchFamily="2" charset="-78"/>
              </a:rPr>
              <a:t>مثال: </a:t>
            </a:r>
            <a:r>
              <a:rPr lang="fa-IR" b="1" dirty="0">
                <a:cs typeface="B Nazanin" pitchFamily="2" charset="-78"/>
              </a:rPr>
              <a:t>در ارزیابی می فهمید:</a:t>
            </a:r>
          </a:p>
          <a:p>
            <a:pPr algn="just">
              <a:lnSpc>
                <a:spcPct val="170000"/>
              </a:lnSpc>
            </a:pPr>
            <a:r>
              <a:rPr lang="fa-IR" b="1" dirty="0">
                <a:cs typeface="B Nazanin" pitchFamily="2" charset="-78"/>
              </a:rPr>
              <a:t> در </a:t>
            </a:r>
            <a:r>
              <a:rPr lang="fa-IR" b="1" dirty="0">
                <a:solidFill>
                  <a:srgbClr val="FF0000"/>
                </a:solidFill>
                <a:cs typeface="B Nazanin" pitchFamily="2" charset="-78"/>
              </a:rPr>
              <a:t>سطح فردی:  </a:t>
            </a:r>
            <a:r>
              <a:rPr lang="fa-IR" b="1" dirty="0">
                <a:cs typeface="B Nazanin" pitchFamily="2" charset="-78"/>
              </a:rPr>
              <a:t>حل مساله اوضعیف است پس مهارت حل مساله آموزش می دهم</a:t>
            </a:r>
          </a:p>
          <a:p>
            <a:pPr algn="just">
              <a:lnSpc>
                <a:spcPct val="170000"/>
              </a:lnSpc>
            </a:pPr>
            <a:r>
              <a:rPr lang="fa-IR" b="1" dirty="0">
                <a:cs typeface="B Nazanin" pitchFamily="2" charset="-78"/>
              </a:rPr>
              <a:t>در سطح خانوادگی :می فهمم والدین ناهماهنگی تربیتی دارندروی فرزندپروری کار می کنم ارتباط ضعیف با نوجوان دارند روی ارتباط کار می کنم</a:t>
            </a:r>
          </a:p>
          <a:p>
            <a:pPr algn="just">
              <a:lnSpc>
                <a:spcPct val="170000"/>
              </a:lnSpc>
            </a:pPr>
            <a:r>
              <a:rPr lang="fa-IR" b="1" dirty="0">
                <a:cs typeface="B Nazanin" pitchFamily="2" charset="-78"/>
              </a:rPr>
              <a:t>در سطح اجتماعی:</a:t>
            </a:r>
          </a:p>
          <a:p>
            <a:pPr algn="just">
              <a:lnSpc>
                <a:spcPct val="170000"/>
              </a:lnSpc>
            </a:pPr>
            <a:r>
              <a:rPr lang="fa-IR" b="1" dirty="0">
                <a:cs typeface="B Nazanin" pitchFamily="2" charset="-78"/>
              </a:rPr>
              <a:t> می فهمم گروه اجتماعی نداردیا مدرسه سخت گیر است یا معلم تعامل خوبی با او نداردترک تحصیل کرده</a:t>
            </a:r>
          </a:p>
          <a:p>
            <a:pPr algn="just">
              <a:lnSpc>
                <a:spcPct val="170000"/>
              </a:lnSpc>
            </a:pPr>
            <a:r>
              <a:rPr lang="fa-IR" b="1" dirty="0">
                <a:cs typeface="B Nazanin" pitchFamily="2" charset="-78"/>
              </a:rPr>
              <a:t>سعی میکنم شرایط ادامه تحصیل رو براش فراهم کنم</a:t>
            </a:r>
          </a:p>
          <a:p>
            <a:pPr algn="just">
              <a:lnSpc>
                <a:spcPct val="170000"/>
              </a:lnSpc>
            </a:pPr>
            <a:r>
              <a:rPr lang="fa-IR" b="1" dirty="0">
                <a:cs typeface="B Nazanin" pitchFamily="2" charset="-78"/>
              </a:rPr>
              <a:t>بخشی به خاطر مسایل اقتصادی است :</a:t>
            </a:r>
          </a:p>
          <a:p>
            <a:pPr algn="just">
              <a:lnSpc>
                <a:spcPct val="170000"/>
              </a:lnSpc>
            </a:pPr>
            <a:r>
              <a:rPr lang="fa-IR" b="1" dirty="0">
                <a:cs typeface="B Nazanin" pitchFamily="2" charset="-78"/>
              </a:rPr>
              <a:t>حتی نمی تواند </a:t>
            </a:r>
            <a:r>
              <a:rPr lang="fa-IR" b="1" dirty="0">
                <a:solidFill>
                  <a:srgbClr val="FF0000"/>
                </a:solidFill>
                <a:cs typeface="B Nazanin" pitchFamily="2" charset="-78"/>
              </a:rPr>
              <a:t>نیاز های اولیه </a:t>
            </a:r>
            <a:r>
              <a:rPr lang="fa-IR" b="1" dirty="0">
                <a:cs typeface="B Nazanin" pitchFamily="2" charset="-78"/>
              </a:rPr>
              <a:t>را رفع کندشاید به منابع حمایتی مثل کمیته امداد نهادهای خیریه یا </a:t>
            </a:r>
            <a:r>
              <a:rPr lang="en-US" b="1" dirty="0" err="1">
                <a:cs typeface="B Nazanin" pitchFamily="2" charset="-78"/>
              </a:rPr>
              <a:t>ngo</a:t>
            </a:r>
            <a:r>
              <a:rPr lang="fa-IR" b="1" dirty="0">
                <a:cs typeface="B Nazanin" pitchFamily="2" charset="-78"/>
              </a:rPr>
              <a:t> ارجاع دهم </a:t>
            </a:r>
          </a:p>
          <a:p>
            <a:pPr algn="just">
              <a:lnSpc>
                <a:spcPct val="170000"/>
              </a:lnSpc>
            </a:pPr>
            <a:endParaRPr lang="en-US" dirty="0"/>
          </a:p>
        </p:txBody>
      </p:sp>
      <p:sp>
        <p:nvSpPr>
          <p:cNvPr id="4" name="Title 1">
            <a:extLst>
              <a:ext uri="{FF2B5EF4-FFF2-40B4-BE49-F238E27FC236}">
                <a16:creationId xmlns:a16="http://schemas.microsoft.com/office/drawing/2014/main" id="{5DC006CA-7331-4AC2-AAFC-7FECBD1DF50C}"/>
              </a:ext>
            </a:extLst>
          </p:cNvPr>
          <p:cNvSpPr>
            <a:spLocks noGrp="1"/>
          </p:cNvSpPr>
          <p:nvPr>
            <p:ph type="title"/>
          </p:nvPr>
        </p:nvSpPr>
        <p:spPr>
          <a:xfrm>
            <a:off x="797024" y="548680"/>
            <a:ext cx="7467600" cy="1143000"/>
          </a:xfrm>
        </p:spPr>
        <p:txBody>
          <a:bodyPr/>
          <a:lstStyle/>
          <a:p>
            <a:pPr algn="ctr"/>
            <a:r>
              <a:rPr lang="ar-SA" dirty="0">
                <a:cs typeface="B Nazanin" panose="00000400000000000000" pitchFamily="2" charset="-78"/>
              </a:rPr>
              <a:t>سوال </a:t>
            </a:r>
            <a:r>
              <a:rPr lang="fa-IR" dirty="0">
                <a:cs typeface="B Nazanin" panose="00000400000000000000" pitchFamily="2" charset="-78"/>
              </a:rPr>
              <a:t>چرافرد یا </a:t>
            </a:r>
            <a:r>
              <a:rPr lang="ar-SA" dirty="0">
                <a:cs typeface="B Nazanin" panose="00000400000000000000" pitchFamily="2" charset="-78"/>
              </a:rPr>
              <a:t>نوجوان به سمت رفتارهای پرخطر می‌رود؟ </a:t>
            </a:r>
            <a:br>
              <a:rPr lang="fa-IR" dirty="0">
                <a:cs typeface="B Nazanin" panose="00000400000000000000" pitchFamily="2" charset="-78"/>
              </a:rPr>
            </a:br>
            <a:endParaRPr lang="fa-IR" dirty="0">
              <a:cs typeface="B Nazanin" panose="00000400000000000000" pitchFamily="2" charset="-78"/>
            </a:endParaRPr>
          </a:p>
        </p:txBody>
      </p:sp>
    </p:spTree>
    <p:extLst>
      <p:ext uri="{BB962C8B-B14F-4D97-AF65-F5344CB8AC3E}">
        <p14:creationId xmlns:p14="http://schemas.microsoft.com/office/powerpoint/2010/main" val="37230229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lnSpc>
                <a:spcPct val="160000"/>
              </a:lnSpc>
            </a:pPr>
            <a:r>
              <a:rPr lang="ar-SA" dirty="0">
                <a:cs typeface="B Nazanin" pitchFamily="2" charset="-78"/>
              </a:rPr>
              <a:t>البته والدین در اتاق مشاوره همیشه از شما می پرسند </a:t>
            </a:r>
            <a:r>
              <a:rPr lang="ar-SA" dirty="0">
                <a:solidFill>
                  <a:srgbClr val="FF0000"/>
                </a:solidFill>
                <a:cs typeface="B Nazanin" pitchFamily="2" charset="-78"/>
              </a:rPr>
              <a:t>چرا بچه ام  این کار رو می کن</a:t>
            </a:r>
            <a:r>
              <a:rPr lang="fa-IR" dirty="0">
                <a:solidFill>
                  <a:srgbClr val="FF0000"/>
                </a:solidFill>
                <a:cs typeface="B Nazanin" pitchFamily="2" charset="-78"/>
              </a:rPr>
              <a:t>د(خودکشی)</a:t>
            </a:r>
            <a:r>
              <a:rPr lang="ar-SA" dirty="0">
                <a:solidFill>
                  <a:srgbClr val="FF0000"/>
                </a:solidFill>
                <a:cs typeface="B Nazanin" pitchFamily="2" charset="-78"/>
              </a:rPr>
              <a:t> </a:t>
            </a:r>
            <a:r>
              <a:rPr lang="ar-SA" dirty="0">
                <a:cs typeface="B Nazanin" pitchFamily="2" charset="-78"/>
              </a:rPr>
              <a:t>شما </a:t>
            </a:r>
            <a:r>
              <a:rPr lang="fa-IR" dirty="0">
                <a:cs typeface="B Nazanin" pitchFamily="2" charset="-78"/>
              </a:rPr>
              <a:t>به عنوان</a:t>
            </a:r>
            <a:r>
              <a:rPr lang="ar-SA" dirty="0">
                <a:cs typeface="B Nazanin" pitchFamily="2" charset="-78"/>
              </a:rPr>
              <a:t> روانشناس</a:t>
            </a:r>
            <a:r>
              <a:rPr lang="fa-IR" dirty="0">
                <a:cs typeface="B Nazanin" pitchFamily="2" charset="-78"/>
              </a:rPr>
              <a:t>:</a:t>
            </a:r>
          </a:p>
          <a:p>
            <a:pPr algn="just">
              <a:lnSpc>
                <a:spcPct val="160000"/>
              </a:lnSpc>
            </a:pPr>
            <a:r>
              <a:rPr lang="ar-SA" dirty="0">
                <a:cs typeface="B Nazanin" pitchFamily="2" charset="-78"/>
              </a:rPr>
              <a:t> باید کمکش کنید تا نقشه ذهنی داشته باشند</a:t>
            </a:r>
            <a:r>
              <a:rPr lang="fa-IR" dirty="0">
                <a:cs typeface="B Nazanin" pitchFamily="2" charset="-78"/>
              </a:rPr>
              <a:t>( </a:t>
            </a:r>
            <a:r>
              <a:rPr lang="fa-IR" b="1" u="sng" dirty="0">
                <a:cs typeface="B Nazanin" pitchFamily="2" charset="-78"/>
              </a:rPr>
              <a:t>تکنیک تیغه ماهی</a:t>
            </a:r>
            <a:r>
              <a:rPr lang="fa-IR" dirty="0">
                <a:cs typeface="B Nazanin" pitchFamily="2" charset="-78"/>
              </a:rPr>
              <a:t>)</a:t>
            </a:r>
            <a:r>
              <a:rPr lang="ar-SA" dirty="0">
                <a:cs typeface="B Nazanin" pitchFamily="2" charset="-78"/>
              </a:rPr>
              <a:t> </a:t>
            </a:r>
            <a:r>
              <a:rPr lang="fa-IR" dirty="0">
                <a:cs typeface="B Nazanin" pitchFamily="2" charset="-78"/>
              </a:rPr>
              <a:t>ومفهوم  سازی کنید وعوامل دخیل را تشریح نمایید </a:t>
            </a:r>
          </a:p>
          <a:p>
            <a:pPr algn="just">
              <a:lnSpc>
                <a:spcPct val="160000"/>
              </a:lnSpc>
            </a:pPr>
            <a:r>
              <a:rPr lang="ar-SA" dirty="0">
                <a:cs typeface="B Nazanin" pitchFamily="2" charset="-78"/>
              </a:rPr>
              <a:t>و بدانند عوامل مختلفی وجود دارد که والدین باید بتوانند این عوامل را شناسایی کنند</a:t>
            </a:r>
            <a:endParaRPr lang="fa-IR" dirty="0"/>
          </a:p>
        </p:txBody>
      </p:sp>
      <p:sp>
        <p:nvSpPr>
          <p:cNvPr id="4" name="Title 1">
            <a:extLst>
              <a:ext uri="{FF2B5EF4-FFF2-40B4-BE49-F238E27FC236}">
                <a16:creationId xmlns:a16="http://schemas.microsoft.com/office/drawing/2014/main" id="{ADE50500-DD7B-483C-8E65-A6BE8BDC05D4}"/>
              </a:ext>
            </a:extLst>
          </p:cNvPr>
          <p:cNvSpPr>
            <a:spLocks noGrp="1"/>
          </p:cNvSpPr>
          <p:nvPr>
            <p:ph type="title"/>
          </p:nvPr>
        </p:nvSpPr>
        <p:spPr>
          <a:xfrm>
            <a:off x="431846" y="692696"/>
            <a:ext cx="7467600" cy="1143000"/>
          </a:xfrm>
        </p:spPr>
        <p:txBody>
          <a:bodyPr/>
          <a:lstStyle/>
          <a:p>
            <a:pPr algn="ctr"/>
            <a:r>
              <a:rPr lang="ar-SA" dirty="0">
                <a:cs typeface="B Nazanin" panose="00000400000000000000" pitchFamily="2" charset="-78"/>
              </a:rPr>
              <a:t>سوال </a:t>
            </a:r>
            <a:r>
              <a:rPr lang="fa-IR" dirty="0">
                <a:cs typeface="B Nazanin" panose="00000400000000000000" pitchFamily="2" charset="-78"/>
              </a:rPr>
              <a:t>چرافرد یا </a:t>
            </a:r>
            <a:r>
              <a:rPr lang="ar-SA" dirty="0">
                <a:cs typeface="B Nazanin" panose="00000400000000000000" pitchFamily="2" charset="-78"/>
              </a:rPr>
              <a:t>نوجوان به سمت رفتارهای پرخطر می‌رود؟ </a:t>
            </a:r>
            <a:br>
              <a:rPr lang="fa-IR" dirty="0">
                <a:cs typeface="B Nazanin" panose="00000400000000000000" pitchFamily="2" charset="-78"/>
              </a:rPr>
            </a:br>
            <a:endParaRPr lang="fa-IR" dirty="0">
              <a:cs typeface="B Nazanin"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تعریف رفتار پرخطر و</a:t>
            </a:r>
            <a:r>
              <a:rPr lang="fa-IR" dirty="0">
                <a:cs typeface="B Nazanin" pitchFamily="2" charset="-78"/>
              </a:rPr>
              <a:t>خود</a:t>
            </a:r>
            <a:r>
              <a:rPr lang="ar-SA" dirty="0">
                <a:cs typeface="B Nazanin" pitchFamily="2" charset="-78"/>
              </a:rPr>
              <a:t> آسیب‌رسان</a:t>
            </a:r>
            <a:endParaRPr lang="fa-IR" dirty="0"/>
          </a:p>
        </p:txBody>
      </p:sp>
      <p:sp>
        <p:nvSpPr>
          <p:cNvPr id="3" name="Content Placeholder 2"/>
          <p:cNvSpPr>
            <a:spLocks noGrp="1"/>
          </p:cNvSpPr>
          <p:nvPr>
            <p:ph sz="quarter" idx="1"/>
          </p:nvPr>
        </p:nvSpPr>
        <p:spPr>
          <a:xfrm>
            <a:off x="457200" y="1600200"/>
            <a:ext cx="8075240" cy="4873752"/>
          </a:xfrm>
        </p:spPr>
        <p:txBody>
          <a:bodyPr>
            <a:normAutofit/>
          </a:bodyPr>
          <a:lstStyle/>
          <a:p>
            <a:pPr>
              <a:lnSpc>
                <a:spcPct val="160000"/>
              </a:lnSpc>
            </a:pPr>
            <a:r>
              <a:rPr lang="en-US" dirty="0">
                <a:cs typeface="B Nazanin" pitchFamily="2" charset="-78"/>
              </a:rPr>
              <a:t> </a:t>
            </a:r>
            <a:r>
              <a:rPr lang="ar-SA" dirty="0">
                <a:cs typeface="B Nazanin" pitchFamily="2" charset="-78"/>
              </a:rPr>
              <a:t>تعریف </a:t>
            </a:r>
            <a:r>
              <a:rPr lang="fa-IR" dirty="0">
                <a:cs typeface="B Nazanin" pitchFamily="2" charset="-78"/>
              </a:rPr>
              <a:t>: </a:t>
            </a:r>
            <a:r>
              <a:rPr lang="ar-SA" dirty="0">
                <a:cs typeface="B Nazanin" pitchFamily="2" charset="-78"/>
              </a:rPr>
              <a:t>رفتارهای خود آسیب رسان به </a:t>
            </a:r>
            <a:r>
              <a:rPr lang="ar-SA" u="sng" dirty="0">
                <a:cs typeface="B Nazanin" pitchFamily="2" charset="-78"/>
              </a:rPr>
              <a:t>مجموعه اقداماتی </a:t>
            </a:r>
            <a:r>
              <a:rPr lang="ar-SA" dirty="0">
                <a:cs typeface="B Nazanin" pitchFamily="2" charset="-78"/>
              </a:rPr>
              <a:t>اطلاق می‌شود که در آنها شخص</a:t>
            </a:r>
            <a:r>
              <a:rPr lang="fa-IR" dirty="0">
                <a:cs typeface="B Nazanin" pitchFamily="2" charset="-78"/>
              </a:rPr>
              <a:t>:</a:t>
            </a:r>
          </a:p>
          <a:p>
            <a:pPr>
              <a:lnSpc>
                <a:spcPct val="160000"/>
              </a:lnSpc>
            </a:pPr>
            <a:r>
              <a:rPr lang="fa-IR" dirty="0">
                <a:cs typeface="B Nazanin" pitchFamily="2" charset="-78"/>
              </a:rPr>
              <a:t>1-</a:t>
            </a:r>
            <a:r>
              <a:rPr lang="ar-SA" dirty="0">
                <a:cs typeface="B Nazanin" pitchFamily="2" charset="-78"/>
              </a:rPr>
              <a:t> به </a:t>
            </a:r>
            <a:r>
              <a:rPr lang="ar-SA" dirty="0">
                <a:solidFill>
                  <a:srgbClr val="FF0000"/>
                </a:solidFill>
                <a:cs typeface="B Nazanin" pitchFamily="2" charset="-78"/>
              </a:rPr>
              <a:t>طور آگاهانه قصد</a:t>
            </a:r>
            <a:r>
              <a:rPr lang="ar-SA" dirty="0">
                <a:cs typeface="B Nazanin" pitchFamily="2" charset="-78"/>
              </a:rPr>
              <a:t> آسیب </a:t>
            </a:r>
            <a:r>
              <a:rPr lang="ar-SA" b="1" u="sng" dirty="0">
                <a:solidFill>
                  <a:srgbClr val="FF0000"/>
                </a:solidFill>
                <a:cs typeface="B Nazanin" pitchFamily="2" charset="-78"/>
              </a:rPr>
              <a:t>به خود یا نابود سازی </a:t>
            </a:r>
            <a:r>
              <a:rPr lang="ar-SA" dirty="0">
                <a:solidFill>
                  <a:srgbClr val="FF0000"/>
                </a:solidFill>
                <a:cs typeface="B Nazanin" pitchFamily="2" charset="-78"/>
              </a:rPr>
              <a:t>خود </a:t>
            </a:r>
            <a:r>
              <a:rPr lang="ar-SA" dirty="0">
                <a:cs typeface="B Nazanin" pitchFamily="2" charset="-78"/>
              </a:rPr>
              <a:t>را دارد</a:t>
            </a:r>
            <a:endParaRPr lang="fa-IR" dirty="0">
              <a:cs typeface="B Nazanin" pitchFamily="2" charset="-78"/>
            </a:endParaRPr>
          </a:p>
          <a:p>
            <a:pPr>
              <a:lnSpc>
                <a:spcPct val="160000"/>
              </a:lnSpc>
            </a:pPr>
            <a:r>
              <a:rPr lang="fa-IR" dirty="0">
                <a:cs typeface="B Nazanin" pitchFamily="2" charset="-78"/>
              </a:rPr>
              <a:t>2-</a:t>
            </a:r>
            <a:r>
              <a:rPr lang="ar-SA" dirty="0">
                <a:cs typeface="B Nazanin" pitchFamily="2" charset="-78"/>
              </a:rPr>
              <a:t> در این حالت فرد معمولاً </a:t>
            </a:r>
            <a:r>
              <a:rPr lang="ar-SA" u="sng" dirty="0">
                <a:solidFill>
                  <a:srgbClr val="FF0000"/>
                </a:solidFill>
                <a:cs typeface="B Nazanin" pitchFamily="2" charset="-78"/>
              </a:rPr>
              <a:t>احساس درماندگی و ناامیدی</a:t>
            </a:r>
            <a:r>
              <a:rPr lang="ar-SA" u="sng" dirty="0">
                <a:cs typeface="B Nazanin" pitchFamily="2" charset="-78"/>
              </a:rPr>
              <a:t> </a:t>
            </a:r>
            <a:r>
              <a:rPr lang="ar-SA" dirty="0">
                <a:cs typeface="B Nazanin" pitchFamily="2" charset="-78"/>
              </a:rPr>
              <a:t>دارد </a:t>
            </a:r>
            <a:endParaRPr lang="fa-IR" dirty="0">
              <a:cs typeface="B Nazanin" pitchFamily="2" charset="-78"/>
            </a:endParaRPr>
          </a:p>
          <a:p>
            <a:pPr>
              <a:lnSpc>
                <a:spcPct val="160000"/>
              </a:lnSpc>
            </a:pPr>
            <a:r>
              <a:rPr lang="fa-IR" dirty="0">
                <a:cs typeface="B Nazanin" pitchFamily="2" charset="-78"/>
              </a:rPr>
              <a:t>3-</a:t>
            </a:r>
            <a:r>
              <a:rPr lang="ar-SA" dirty="0">
                <a:cs typeface="B Nazanin" pitchFamily="2" charset="-78"/>
              </a:rPr>
              <a:t> به </a:t>
            </a:r>
            <a:r>
              <a:rPr lang="ar-SA" dirty="0">
                <a:solidFill>
                  <a:srgbClr val="FF0000"/>
                </a:solidFill>
                <a:cs typeface="B Nazanin" pitchFamily="2" charset="-78"/>
              </a:rPr>
              <a:t>دنبال راهی برای رهایی از </a:t>
            </a:r>
            <a:r>
              <a:rPr lang="ar-SA" u="sng" dirty="0">
                <a:solidFill>
                  <a:srgbClr val="FF0000"/>
                </a:solidFill>
                <a:cs typeface="B Nazanin" pitchFamily="2" charset="-78"/>
              </a:rPr>
              <a:t>یک مسئله </a:t>
            </a:r>
            <a:r>
              <a:rPr lang="ar-SA" dirty="0">
                <a:solidFill>
                  <a:srgbClr val="FF0000"/>
                </a:solidFill>
                <a:cs typeface="B Nazanin" pitchFamily="2" charset="-78"/>
              </a:rPr>
              <a:t>یا بحران </a:t>
            </a:r>
            <a:r>
              <a:rPr lang="ar-SA" dirty="0">
                <a:cs typeface="B Nazanin" pitchFamily="2" charset="-78"/>
              </a:rPr>
              <a:t>است که وی را شدیدا رنج می‌دهد </a:t>
            </a:r>
            <a:endParaRPr lang="fa-IR" dirty="0">
              <a:cs typeface="B Nazanin" pitchFamily="2" charset="-78"/>
            </a:endParaRPr>
          </a:p>
          <a:p>
            <a:pPr>
              <a:lnSpc>
                <a:spcPct val="160000"/>
              </a:lnSpc>
            </a:pPr>
            <a:r>
              <a:rPr lang="fa-IR" dirty="0">
                <a:cs typeface="B Nazanin" pitchFamily="2" charset="-78"/>
              </a:rPr>
              <a:t>4-</a:t>
            </a:r>
            <a:r>
              <a:rPr lang="ar-SA" dirty="0">
                <a:cs typeface="B Nazanin" pitchFamily="2" charset="-78"/>
              </a:rPr>
              <a:t>بسیاری از رفتارهای </a:t>
            </a:r>
            <a:r>
              <a:rPr lang="ar-SA" b="1" u="sng" dirty="0">
                <a:solidFill>
                  <a:srgbClr val="FF0000"/>
                </a:solidFill>
                <a:cs typeface="B Nazanin" pitchFamily="2" charset="-78"/>
              </a:rPr>
              <a:t>پرخطر یک رفتار حل مسئله </a:t>
            </a:r>
            <a:r>
              <a:rPr lang="ar-SA" dirty="0">
                <a:cs typeface="B Nazanin" pitchFamily="2" charset="-78"/>
              </a:rPr>
              <a:t>است</a:t>
            </a:r>
            <a:endParaRPr lang="fa-IR" dirty="0">
              <a:cs typeface="B Nazanin" pitchFamily="2" charset="-78"/>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5E230-18D9-4AAD-8EC0-58D7A45737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96592A-8E7C-4391-B855-3E0F04773B8B}"/>
              </a:ext>
            </a:extLst>
          </p:cNvPr>
          <p:cNvSpPr>
            <a:spLocks noGrp="1"/>
          </p:cNvSpPr>
          <p:nvPr>
            <p:ph sz="quarter" idx="1"/>
          </p:nvPr>
        </p:nvSpPr>
        <p:spPr/>
        <p:txBody>
          <a:bodyPr/>
          <a:lstStyle/>
          <a:p>
            <a:pPr algn="just">
              <a:lnSpc>
                <a:spcPct val="160000"/>
              </a:lnSpc>
            </a:pPr>
            <a:endParaRPr lang="fa-IR" dirty="0">
              <a:cs typeface="B Nazanin" pitchFamily="2" charset="-78"/>
            </a:endParaRPr>
          </a:p>
          <a:p>
            <a:pPr algn="just">
              <a:lnSpc>
                <a:spcPct val="160000"/>
              </a:lnSpc>
            </a:pPr>
            <a:r>
              <a:rPr lang="fa-IR" b="1" u="sng" dirty="0">
                <a:cs typeface="B Nazanin" pitchFamily="2" charset="-78"/>
              </a:rPr>
              <a:t>سوال :</a:t>
            </a:r>
          </a:p>
          <a:p>
            <a:pPr algn="just">
              <a:lnSpc>
                <a:spcPct val="160000"/>
              </a:lnSpc>
            </a:pPr>
            <a:r>
              <a:rPr lang="fa-IR" b="1" u="sng" dirty="0">
                <a:cs typeface="B Nazanin" pitchFamily="2" charset="-78"/>
              </a:rPr>
              <a:t>برای همه </a:t>
            </a:r>
            <a:r>
              <a:rPr lang="fa-IR" b="1" u="sng" dirty="0">
                <a:solidFill>
                  <a:srgbClr val="FF0000"/>
                </a:solidFill>
                <a:cs typeface="B Nazanin" pitchFamily="2" charset="-78"/>
              </a:rPr>
              <a:t>رفتارهای پرخطر چه اقدامی </a:t>
            </a:r>
            <a:r>
              <a:rPr lang="fa-IR" b="1" u="sng" dirty="0">
                <a:cs typeface="B Nazanin" pitchFamily="2" charset="-78"/>
              </a:rPr>
              <a:t>می توانیم انجام دهیم : خودزنی. خو</a:t>
            </a:r>
            <a:r>
              <a:rPr lang="fa-IR" b="1" u="sng" dirty="0">
                <a:solidFill>
                  <a:srgbClr val="FF0000"/>
                </a:solidFill>
                <a:cs typeface="B Nazanin" pitchFamily="2" charset="-78"/>
              </a:rPr>
              <a:t>دکشی. </a:t>
            </a:r>
            <a:r>
              <a:rPr lang="fa-IR" b="1" u="sng" dirty="0">
                <a:cs typeface="B Nazanin" pitchFamily="2" charset="-78"/>
              </a:rPr>
              <a:t>اعتیاد. فرار. فضای مجازی. سکس و... </a:t>
            </a:r>
          </a:p>
          <a:p>
            <a:pPr algn="ctr">
              <a:lnSpc>
                <a:spcPct val="160000"/>
              </a:lnSpc>
            </a:pPr>
            <a:r>
              <a:rPr lang="fa-IR" sz="3200" b="1" u="sng" dirty="0">
                <a:cs typeface="B Nazanin" pitchFamily="2" charset="-78"/>
              </a:rPr>
              <a:t>آیا پروتکل واحدی وجود دارد ؟</a:t>
            </a:r>
            <a:endParaRPr lang="fa-IR" sz="3200" dirty="0"/>
          </a:p>
          <a:p>
            <a:endParaRPr lang="en-US" dirty="0"/>
          </a:p>
        </p:txBody>
      </p:sp>
    </p:spTree>
    <p:extLst>
      <p:ext uri="{BB962C8B-B14F-4D97-AF65-F5344CB8AC3E}">
        <p14:creationId xmlns:p14="http://schemas.microsoft.com/office/powerpoint/2010/main" val="14956352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پروتکل </a:t>
            </a:r>
            <a:r>
              <a:rPr lang="fa-IR" b="1" u="sng" dirty="0">
                <a:cs typeface="B Nazanin" pitchFamily="2" charset="-78"/>
              </a:rPr>
              <a:t>مداخله دربحران</a:t>
            </a:r>
            <a:r>
              <a:rPr lang="fa-IR" dirty="0">
                <a:cs typeface="B Nazanin" pitchFamily="2" charset="-78"/>
              </a:rPr>
              <a:t> </a:t>
            </a:r>
            <a:r>
              <a:rPr lang="ar-SA" dirty="0">
                <a:cs typeface="B Nazanin" pitchFamily="2" charset="-78"/>
              </a:rPr>
              <a:t>سازمان بهداشت جهانی</a:t>
            </a:r>
            <a:endParaRPr lang="fa-IR" dirty="0"/>
          </a:p>
        </p:txBody>
      </p:sp>
      <p:sp>
        <p:nvSpPr>
          <p:cNvPr id="3" name="Content Placeholder 2"/>
          <p:cNvSpPr>
            <a:spLocks noGrp="1"/>
          </p:cNvSpPr>
          <p:nvPr>
            <p:ph sz="quarter" idx="1"/>
          </p:nvPr>
        </p:nvSpPr>
        <p:spPr>
          <a:xfrm>
            <a:off x="457200" y="1412776"/>
            <a:ext cx="8003232" cy="5061176"/>
          </a:xfrm>
        </p:spPr>
        <p:txBody>
          <a:bodyPr>
            <a:normAutofit/>
          </a:bodyPr>
          <a:lstStyle/>
          <a:p>
            <a:pPr algn="just">
              <a:lnSpc>
                <a:spcPct val="160000"/>
              </a:lnSpc>
            </a:pPr>
            <a:r>
              <a:rPr lang="fa-IR" dirty="0">
                <a:cs typeface="B Nazanin" pitchFamily="2" charset="-78"/>
              </a:rPr>
              <a:t>نکات مهم </a:t>
            </a:r>
            <a:r>
              <a:rPr lang="ar-SA" dirty="0">
                <a:cs typeface="B Nazanin" pitchFamily="2" charset="-78"/>
              </a:rPr>
              <a:t>پروتکل مداخله در بحران است </a:t>
            </a:r>
            <a:r>
              <a:rPr lang="fa-IR" dirty="0">
                <a:cs typeface="B Nazanin" pitchFamily="2" charset="-78"/>
              </a:rPr>
              <a:t>:</a:t>
            </a:r>
          </a:p>
          <a:p>
            <a:pPr algn="just">
              <a:lnSpc>
                <a:spcPct val="160000"/>
              </a:lnSpc>
            </a:pPr>
            <a:r>
              <a:rPr lang="fa-IR" dirty="0">
                <a:cs typeface="B Nazanin" pitchFamily="2" charset="-78"/>
              </a:rPr>
              <a:t>1-</a:t>
            </a:r>
            <a:r>
              <a:rPr lang="ar-SA" dirty="0">
                <a:cs typeface="B Nazanin" pitchFamily="2" charset="-78"/>
              </a:rPr>
              <a:t>این پروتکل </a:t>
            </a:r>
            <a:r>
              <a:rPr lang="fa-IR" dirty="0">
                <a:cs typeface="B Nazanin" pitchFamily="2" charset="-78"/>
              </a:rPr>
              <a:t>بیان می کند </a:t>
            </a:r>
            <a:r>
              <a:rPr lang="ar-SA" dirty="0">
                <a:cs typeface="B Nazanin" pitchFamily="2" charset="-78"/>
              </a:rPr>
              <a:t>برای </a:t>
            </a:r>
            <a:r>
              <a:rPr lang="ar-SA" b="1" u="sng" dirty="0">
                <a:cs typeface="B Nazanin" pitchFamily="2" charset="-78"/>
              </a:rPr>
              <a:t>همه رفتارهای </a:t>
            </a:r>
            <a:r>
              <a:rPr lang="ar-SA" dirty="0">
                <a:cs typeface="B Nazanin" pitchFamily="2" charset="-78"/>
              </a:rPr>
              <a:t>پرخطر به شکل </a:t>
            </a:r>
            <a:r>
              <a:rPr lang="ar-SA" dirty="0">
                <a:solidFill>
                  <a:srgbClr val="FF0000"/>
                </a:solidFill>
                <a:cs typeface="B Nazanin" pitchFamily="2" charset="-78"/>
              </a:rPr>
              <a:t>جامع و کلی چه اقدامی می‌توانیم انجام دهیم</a:t>
            </a:r>
            <a:r>
              <a:rPr lang="fa-IR" dirty="0">
                <a:solidFill>
                  <a:srgbClr val="FF0000"/>
                </a:solidFill>
                <a:cs typeface="B Nazanin" pitchFamily="2" charset="-78"/>
              </a:rPr>
              <a:t>.(</a:t>
            </a:r>
            <a:r>
              <a:rPr lang="ar-SA" dirty="0">
                <a:cs typeface="B Nazanin" pitchFamily="2" charset="-78"/>
              </a:rPr>
              <a:t> مثل </a:t>
            </a:r>
            <a:r>
              <a:rPr lang="ar-SA" b="1" u="sng" dirty="0">
                <a:cs typeface="B Nazanin" pitchFamily="2" charset="-78"/>
              </a:rPr>
              <a:t>خودکشی </a:t>
            </a:r>
            <a:r>
              <a:rPr lang="fa-IR" b="1" u="sng" dirty="0">
                <a:cs typeface="B Nazanin" pitchFamily="2" charset="-78"/>
              </a:rPr>
              <a:t>.</a:t>
            </a:r>
            <a:r>
              <a:rPr lang="ar-SA" b="1" u="sng" dirty="0">
                <a:cs typeface="B Nazanin" pitchFamily="2" charset="-78"/>
              </a:rPr>
              <a:t>خودزنی</a:t>
            </a:r>
            <a:r>
              <a:rPr lang="fa-IR" b="1" u="sng" dirty="0">
                <a:cs typeface="B Nazanin" pitchFamily="2" charset="-78"/>
              </a:rPr>
              <a:t>.</a:t>
            </a:r>
            <a:r>
              <a:rPr lang="ar-SA" b="1" u="sng" dirty="0">
                <a:cs typeface="B Nazanin" pitchFamily="2" charset="-78"/>
              </a:rPr>
              <a:t> مصرف مواد</a:t>
            </a:r>
            <a:r>
              <a:rPr lang="fa-IR" b="1" u="sng" dirty="0">
                <a:cs typeface="B Nazanin" pitchFamily="2" charset="-78"/>
              </a:rPr>
              <a:t>.</a:t>
            </a:r>
            <a:r>
              <a:rPr lang="ar-SA" b="1" u="sng" dirty="0">
                <a:cs typeface="B Nazanin" pitchFamily="2" charset="-78"/>
              </a:rPr>
              <a:t> وابستگی به فضای مجازی</a:t>
            </a:r>
            <a:r>
              <a:rPr lang="fa-IR" b="1" u="sng" dirty="0">
                <a:cs typeface="B Nazanin" pitchFamily="2" charset="-78"/>
              </a:rPr>
              <a:t>.</a:t>
            </a:r>
            <a:r>
              <a:rPr lang="ar-SA" b="1" u="sng" dirty="0">
                <a:cs typeface="B Nazanin" pitchFamily="2" charset="-78"/>
              </a:rPr>
              <a:t> سکس و غیر</a:t>
            </a:r>
            <a:r>
              <a:rPr lang="fa-IR" b="1" u="sng" dirty="0">
                <a:cs typeface="B Nazanin" pitchFamily="2" charset="-78"/>
              </a:rPr>
              <a:t>ه</a:t>
            </a:r>
            <a:r>
              <a:rPr lang="ar-SA" b="1" u="sng" dirty="0">
                <a:cs typeface="B Nazanin" pitchFamily="2" charset="-78"/>
              </a:rPr>
              <a:t> </a:t>
            </a:r>
            <a:r>
              <a:rPr lang="fa-IR" b="1" u="sng" dirty="0">
                <a:cs typeface="B Nazanin" pitchFamily="2" charset="-78"/>
              </a:rPr>
              <a:t>)</a:t>
            </a:r>
            <a:endParaRPr lang="fa-IR" dirty="0">
              <a:solidFill>
                <a:srgbClr val="FF0000"/>
              </a:solidFill>
              <a:cs typeface="B Nazanin" pitchFamily="2" charset="-78"/>
            </a:endParaRPr>
          </a:p>
          <a:p>
            <a:pPr algn="just">
              <a:lnSpc>
                <a:spcPct val="160000"/>
              </a:lnSpc>
            </a:pPr>
            <a:r>
              <a:rPr lang="ar-SA" dirty="0">
                <a:solidFill>
                  <a:srgbClr val="FF0000"/>
                </a:solidFill>
                <a:cs typeface="B Nazanin" pitchFamily="2" charset="-78"/>
              </a:rPr>
              <a:t> </a:t>
            </a:r>
            <a:r>
              <a:rPr lang="fa-IR" dirty="0">
                <a:cs typeface="B Nazanin" pitchFamily="2" charset="-78"/>
              </a:rPr>
              <a:t>2-</a:t>
            </a:r>
            <a:r>
              <a:rPr lang="ar-SA" dirty="0">
                <a:solidFill>
                  <a:srgbClr val="FF0000"/>
                </a:solidFill>
                <a:cs typeface="B Nazanin" pitchFamily="2" charset="-78"/>
              </a:rPr>
              <a:t> اگر فرد یا نوجوانی رفتارهای پرخطر دارد </a:t>
            </a:r>
            <a:r>
              <a:rPr lang="ar-SA" b="1" u="sng" dirty="0">
                <a:solidFill>
                  <a:srgbClr val="FF0000"/>
                </a:solidFill>
                <a:cs typeface="B Nazanin" pitchFamily="2" charset="-78"/>
              </a:rPr>
              <a:t>این هفت گام </a:t>
            </a:r>
            <a:r>
              <a:rPr lang="ar-SA" dirty="0">
                <a:solidFill>
                  <a:srgbClr val="FF0000"/>
                </a:solidFill>
                <a:cs typeface="B Nazanin" pitchFamily="2" charset="-78"/>
              </a:rPr>
              <a:t>را درنظر </a:t>
            </a:r>
            <a:r>
              <a:rPr lang="ar-SA" dirty="0">
                <a:cs typeface="B Nazanin" pitchFamily="2" charset="-78"/>
              </a:rPr>
              <a:t>بگیرید</a:t>
            </a:r>
            <a:endParaRPr lang="fa-IR" dirty="0">
              <a:cs typeface="B Nazanin" pitchFamily="2" charset="-78"/>
            </a:endParaRPr>
          </a:p>
          <a:p>
            <a:pPr algn="just">
              <a:lnSpc>
                <a:spcPct val="160000"/>
              </a:lnSpc>
            </a:pPr>
            <a:r>
              <a:rPr lang="ar-SA" dirty="0">
                <a:cs typeface="B Nazanin" pitchFamily="2" charset="-78"/>
              </a:rPr>
              <a:t> </a:t>
            </a:r>
            <a:r>
              <a:rPr lang="fa-IR" dirty="0">
                <a:cs typeface="B Nazanin" pitchFamily="2" charset="-78"/>
              </a:rPr>
              <a:t> 3-</a:t>
            </a:r>
            <a:r>
              <a:rPr lang="ar-SA" dirty="0">
                <a:cs typeface="B Nazanin" pitchFamily="2" charset="-78"/>
              </a:rPr>
              <a:t>این پروتکل بیان می</a:t>
            </a:r>
            <a:r>
              <a:rPr lang="fa-IR" dirty="0">
                <a:cs typeface="B Nazanin" pitchFamily="2" charset="-78"/>
              </a:rPr>
              <a:t> </a:t>
            </a:r>
            <a:r>
              <a:rPr lang="ar-SA" dirty="0">
                <a:cs typeface="B Nazanin" pitchFamily="2" charset="-78"/>
              </a:rPr>
              <a:t>کند </a:t>
            </a:r>
            <a:r>
              <a:rPr lang="ar-SA" b="1" u="sng" dirty="0">
                <a:solidFill>
                  <a:srgbClr val="FF0000"/>
                </a:solidFill>
                <a:cs typeface="B Nazanin" pitchFamily="2" charset="-78"/>
              </a:rPr>
              <a:t>مدرسه </a:t>
            </a:r>
            <a:r>
              <a:rPr lang="fa-IR" b="1" u="sng" dirty="0">
                <a:solidFill>
                  <a:srgbClr val="FF0000"/>
                </a:solidFill>
                <a:cs typeface="B Nazanin" pitchFamily="2" charset="-78"/>
              </a:rPr>
              <a:t>.</a:t>
            </a:r>
            <a:r>
              <a:rPr lang="ar-SA" b="1" u="sng" dirty="0">
                <a:solidFill>
                  <a:srgbClr val="FF0000"/>
                </a:solidFill>
                <a:cs typeface="B Nazanin" pitchFamily="2" charset="-78"/>
              </a:rPr>
              <a:t>معلم</a:t>
            </a:r>
            <a:r>
              <a:rPr lang="fa-IR" b="1" u="sng" dirty="0">
                <a:solidFill>
                  <a:srgbClr val="FF0000"/>
                </a:solidFill>
                <a:cs typeface="B Nazanin" pitchFamily="2" charset="-78"/>
              </a:rPr>
              <a:t> .روانشناس .</a:t>
            </a:r>
            <a:r>
              <a:rPr lang="ar-SA" b="1" u="sng" dirty="0">
                <a:solidFill>
                  <a:srgbClr val="FF0000"/>
                </a:solidFill>
                <a:cs typeface="B Nazanin" pitchFamily="2" charset="-78"/>
              </a:rPr>
              <a:t> والدین </a:t>
            </a:r>
            <a:r>
              <a:rPr lang="fa-IR" b="1" u="sng" dirty="0">
                <a:solidFill>
                  <a:srgbClr val="FF0000"/>
                </a:solidFill>
                <a:cs typeface="B Nazanin" pitchFamily="2" charset="-78"/>
              </a:rPr>
              <a:t>.</a:t>
            </a:r>
            <a:r>
              <a:rPr lang="ar-SA" dirty="0">
                <a:solidFill>
                  <a:srgbClr val="FF0000"/>
                </a:solidFill>
                <a:cs typeface="B Nazanin" pitchFamily="2" charset="-78"/>
              </a:rPr>
              <a:t>می توانند این هفت گام را </a:t>
            </a:r>
            <a:r>
              <a:rPr lang="ar-SA" dirty="0">
                <a:cs typeface="B Nazanin" pitchFamily="2" charset="-78"/>
              </a:rPr>
              <a:t>طی نمایند ،  </a:t>
            </a:r>
            <a:endParaRPr lang="en-US" dirty="0">
              <a:cs typeface="B Nazanin" pitchFamily="2" charset="-78"/>
            </a:endParaRPr>
          </a:p>
          <a:p>
            <a:endParaRPr lang="fa-I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96752"/>
            <a:ext cx="7467600" cy="724942"/>
          </a:xfrm>
        </p:spPr>
        <p:txBody>
          <a:bodyPr/>
          <a:lstStyle/>
          <a:p>
            <a:pPr algn="ctr"/>
            <a:r>
              <a:rPr lang="ar-SA" dirty="0">
                <a:cs typeface="B Nazanin" pitchFamily="2" charset="-78"/>
              </a:rPr>
              <a:t>پروتکل </a:t>
            </a:r>
            <a:r>
              <a:rPr lang="fa-IR" dirty="0">
                <a:cs typeface="B Nazanin" pitchFamily="2" charset="-78"/>
              </a:rPr>
              <a:t>مداخله دربحران </a:t>
            </a:r>
            <a:r>
              <a:rPr lang="ar-SA" dirty="0">
                <a:cs typeface="B Nazanin" pitchFamily="2" charset="-78"/>
              </a:rPr>
              <a:t>سازمان بهداشت جهانی</a:t>
            </a:r>
            <a:endParaRPr lang="fa-IR" dirty="0"/>
          </a:p>
        </p:txBody>
      </p:sp>
      <p:sp>
        <p:nvSpPr>
          <p:cNvPr id="3" name="Content Placeholder 2"/>
          <p:cNvSpPr>
            <a:spLocks noGrp="1"/>
          </p:cNvSpPr>
          <p:nvPr>
            <p:ph sz="quarter" idx="1"/>
          </p:nvPr>
        </p:nvSpPr>
        <p:spPr>
          <a:xfrm>
            <a:off x="611560" y="2060848"/>
            <a:ext cx="7467600" cy="4873752"/>
          </a:xfrm>
        </p:spPr>
        <p:txBody>
          <a:bodyPr>
            <a:noAutofit/>
          </a:bodyPr>
          <a:lstStyle/>
          <a:p>
            <a:pPr algn="just">
              <a:lnSpc>
                <a:spcPct val="150000"/>
              </a:lnSpc>
            </a:pPr>
            <a:r>
              <a:rPr lang="ar-SA" sz="2000" b="1" dirty="0">
                <a:cs typeface="B Nazanin" pitchFamily="2" charset="-78"/>
              </a:rPr>
              <a:t>گام اول </a:t>
            </a:r>
            <a:r>
              <a:rPr lang="fa-IR" sz="2000" b="1" dirty="0">
                <a:cs typeface="B Nazanin" pitchFamily="2" charset="-78"/>
              </a:rPr>
              <a:t>: </a:t>
            </a:r>
            <a:r>
              <a:rPr lang="ar-SA" sz="2000" b="1" dirty="0">
                <a:solidFill>
                  <a:srgbClr val="FF0000"/>
                </a:solidFill>
                <a:cs typeface="B Nazanin" pitchFamily="2" charset="-78"/>
              </a:rPr>
              <a:t>شناسایی موقعیت پرخطر </a:t>
            </a:r>
            <a:endParaRPr lang="fa-IR" sz="2000" b="1" dirty="0">
              <a:solidFill>
                <a:srgbClr val="FF0000"/>
              </a:solidFill>
              <a:cs typeface="B Nazanin" pitchFamily="2" charset="-78"/>
            </a:endParaRPr>
          </a:p>
          <a:p>
            <a:pPr algn="just">
              <a:lnSpc>
                <a:spcPct val="150000"/>
              </a:lnSpc>
            </a:pPr>
            <a:r>
              <a:rPr lang="ar-SA" sz="2000" b="1" dirty="0">
                <a:cs typeface="B Nazanin" pitchFamily="2" charset="-78"/>
              </a:rPr>
              <a:t>گام دوم</a:t>
            </a:r>
            <a:r>
              <a:rPr lang="fa-IR" sz="2000" b="1" dirty="0">
                <a:cs typeface="B Nazanin" pitchFamily="2" charset="-78"/>
              </a:rPr>
              <a:t>: </a:t>
            </a:r>
            <a:r>
              <a:rPr lang="ar-SA" sz="2000" b="1" dirty="0">
                <a:cs typeface="B Nazanin" pitchFamily="2" charset="-78"/>
              </a:rPr>
              <a:t> </a:t>
            </a:r>
            <a:r>
              <a:rPr lang="ar-SA" sz="2000" b="1" dirty="0">
                <a:solidFill>
                  <a:srgbClr val="FF0000"/>
                </a:solidFill>
                <a:cs typeface="B Nazanin" pitchFamily="2" charset="-78"/>
              </a:rPr>
              <a:t>داشتن طرح</a:t>
            </a:r>
            <a:endParaRPr lang="fa-IR" sz="2000" b="1" dirty="0">
              <a:solidFill>
                <a:srgbClr val="FF0000"/>
              </a:solidFill>
              <a:cs typeface="B Nazanin" pitchFamily="2" charset="-78"/>
            </a:endParaRPr>
          </a:p>
          <a:p>
            <a:pPr algn="just">
              <a:lnSpc>
                <a:spcPct val="150000"/>
              </a:lnSpc>
            </a:pPr>
            <a:r>
              <a:rPr lang="ar-SA" sz="2000" b="1" dirty="0">
                <a:cs typeface="B Nazanin" panose="00000400000000000000" pitchFamily="2" charset="-78"/>
              </a:rPr>
              <a:t>گام سوم </a:t>
            </a:r>
            <a:r>
              <a:rPr lang="fa-IR" sz="2000" b="1" dirty="0">
                <a:cs typeface="B Nazanin" panose="00000400000000000000" pitchFamily="2" charset="-78"/>
              </a:rPr>
              <a:t>:  </a:t>
            </a:r>
            <a:r>
              <a:rPr lang="ar-SA" sz="2000" b="1" dirty="0">
                <a:cs typeface="B Nazanin" panose="00000400000000000000" pitchFamily="2" charset="-78"/>
              </a:rPr>
              <a:t>مشخص کردن</a:t>
            </a:r>
            <a:r>
              <a:rPr lang="ar-SA" sz="2000" b="1" u="sng" dirty="0">
                <a:solidFill>
                  <a:srgbClr val="FF0000"/>
                </a:solidFill>
                <a:cs typeface="B Nazanin" panose="00000400000000000000" pitchFamily="2" charset="-78"/>
              </a:rPr>
              <a:t> زمان </a:t>
            </a:r>
            <a:r>
              <a:rPr lang="ar-SA" sz="2000" b="1" dirty="0">
                <a:cs typeface="B Nazanin" panose="00000400000000000000" pitchFamily="2" charset="-78"/>
              </a:rPr>
              <a:t>برای صحبت راجع به آن </a:t>
            </a:r>
            <a:r>
              <a:rPr lang="fa-IR" sz="2000" b="1" dirty="0">
                <a:cs typeface="B Nazanin" panose="00000400000000000000" pitchFamily="2" charset="-78"/>
              </a:rPr>
              <a:t> مشکل </a:t>
            </a:r>
            <a:r>
              <a:rPr lang="ar-SA" sz="2000" b="1" dirty="0">
                <a:cs typeface="B Nazanin" panose="00000400000000000000" pitchFamily="2" charset="-78"/>
              </a:rPr>
              <a:t>است</a:t>
            </a:r>
            <a:endParaRPr lang="fa-IR" sz="2000" b="1" dirty="0">
              <a:cs typeface="B Nazanin" panose="00000400000000000000" pitchFamily="2" charset="-78"/>
            </a:endParaRPr>
          </a:p>
          <a:p>
            <a:pPr algn="just">
              <a:lnSpc>
                <a:spcPct val="150000"/>
              </a:lnSpc>
            </a:pPr>
            <a:r>
              <a:rPr lang="en-US" sz="2000" b="1" dirty="0">
                <a:cs typeface="B Nazanin" panose="00000400000000000000" pitchFamily="2" charset="-78"/>
              </a:rPr>
              <a:t> </a:t>
            </a:r>
            <a:r>
              <a:rPr lang="ar-SA" sz="2000" b="1" dirty="0">
                <a:cs typeface="B Nazanin" panose="00000400000000000000" pitchFamily="2" charset="-78"/>
              </a:rPr>
              <a:t>گام چهار</a:t>
            </a:r>
            <a:r>
              <a:rPr lang="fa-IR" sz="2000" b="1" dirty="0">
                <a:cs typeface="B Nazanin" panose="00000400000000000000" pitchFamily="2" charset="-78"/>
              </a:rPr>
              <a:t>:</a:t>
            </a:r>
            <a:r>
              <a:rPr lang="ar-SA" sz="2000" b="1" dirty="0">
                <a:cs typeface="B Nazanin" panose="00000400000000000000" pitchFamily="2" charset="-78"/>
              </a:rPr>
              <a:t> </a:t>
            </a:r>
            <a:r>
              <a:rPr lang="ar-SA" sz="2000" b="1" dirty="0">
                <a:solidFill>
                  <a:srgbClr val="FF0000"/>
                </a:solidFill>
                <a:cs typeface="B Nazanin" panose="00000400000000000000" pitchFamily="2" charset="-78"/>
              </a:rPr>
              <a:t>بیان نگرانی </a:t>
            </a:r>
            <a:r>
              <a:rPr lang="ar-SA" sz="2000" b="1" dirty="0">
                <a:cs typeface="B Nazanin" panose="00000400000000000000" pitchFamily="2" charset="-78"/>
              </a:rPr>
              <a:t>در خصوص خطر است، </a:t>
            </a:r>
            <a:endParaRPr lang="fa-IR" sz="2000" b="1" dirty="0">
              <a:cs typeface="B Nazanin" panose="00000400000000000000" pitchFamily="2" charset="-78"/>
            </a:endParaRPr>
          </a:p>
          <a:p>
            <a:pPr algn="just">
              <a:lnSpc>
                <a:spcPct val="150000"/>
              </a:lnSpc>
            </a:pPr>
            <a:r>
              <a:rPr lang="ar-SA" sz="2000" b="1" dirty="0">
                <a:cs typeface="B Nazanin" panose="00000400000000000000" pitchFamily="2" charset="-78"/>
              </a:rPr>
              <a:t>گام پنجم</a:t>
            </a:r>
            <a:r>
              <a:rPr lang="fa-IR" sz="2000" b="1" dirty="0">
                <a:cs typeface="B Nazanin" panose="00000400000000000000" pitchFamily="2" charset="-78"/>
              </a:rPr>
              <a:t>:</a:t>
            </a:r>
            <a:r>
              <a:rPr lang="ar-SA" sz="2000" b="1" dirty="0">
                <a:cs typeface="B Nazanin" panose="00000400000000000000" pitchFamily="2" charset="-78"/>
              </a:rPr>
              <a:t> انتخاب </a:t>
            </a:r>
            <a:r>
              <a:rPr lang="ar-SA" sz="2000" b="1" i="1" u="sng" dirty="0">
                <a:cs typeface="B Nazanin" panose="00000400000000000000" pitchFamily="2" charset="-78"/>
              </a:rPr>
              <a:t>راهبردهای کاهش </a:t>
            </a:r>
            <a:r>
              <a:rPr lang="ar-SA" sz="2000" b="1" dirty="0">
                <a:cs typeface="B Nazanin" panose="00000400000000000000" pitchFamily="2" charset="-78"/>
              </a:rPr>
              <a:t>خطر </a:t>
            </a:r>
            <a:endParaRPr lang="en-US" sz="2000" b="1" dirty="0">
              <a:cs typeface="B Nazanin" panose="00000400000000000000" pitchFamily="2" charset="-78"/>
            </a:endParaRPr>
          </a:p>
          <a:p>
            <a:pPr algn="just">
              <a:lnSpc>
                <a:spcPct val="150000"/>
              </a:lnSpc>
            </a:pPr>
            <a:r>
              <a:rPr lang="ar-SA" sz="2000" b="1" dirty="0">
                <a:cs typeface="B Nazanin" panose="00000400000000000000" pitchFamily="2" charset="-78"/>
              </a:rPr>
              <a:t>گام </a:t>
            </a:r>
            <a:r>
              <a:rPr lang="fa-IR" sz="2000" b="1" dirty="0">
                <a:cs typeface="B Nazanin" panose="00000400000000000000" pitchFamily="2" charset="-78"/>
              </a:rPr>
              <a:t>شش:</a:t>
            </a:r>
            <a:r>
              <a:rPr lang="ar-SA" sz="2000" b="1" dirty="0">
                <a:cs typeface="B Nazanin" panose="00000400000000000000" pitchFamily="2" charset="-78"/>
              </a:rPr>
              <a:t> توافق بر پاداش در صورت </a:t>
            </a:r>
            <a:r>
              <a:rPr lang="ar-SA" sz="2000" b="1" u="sng" dirty="0">
                <a:solidFill>
                  <a:srgbClr val="FF0000"/>
                </a:solidFill>
                <a:cs typeface="B Nazanin" panose="00000400000000000000" pitchFamily="2" charset="-78"/>
              </a:rPr>
              <a:t>متعهد بودن </a:t>
            </a:r>
            <a:r>
              <a:rPr lang="ar-SA" sz="2000" b="1" dirty="0">
                <a:cs typeface="B Nazanin" panose="00000400000000000000" pitchFamily="2" charset="-78"/>
              </a:rPr>
              <a:t>به طرح</a:t>
            </a:r>
            <a:endParaRPr lang="fa-IR" sz="2000" b="1" dirty="0">
              <a:cs typeface="B Nazanin" panose="00000400000000000000" pitchFamily="2" charset="-78"/>
            </a:endParaRPr>
          </a:p>
          <a:p>
            <a:pPr algn="just">
              <a:lnSpc>
                <a:spcPct val="150000"/>
              </a:lnSpc>
            </a:pPr>
            <a:r>
              <a:rPr lang="ar-SA" sz="2000" b="1" dirty="0">
                <a:cs typeface="B Nazanin" pitchFamily="2" charset="-78"/>
              </a:rPr>
              <a:t>گام هفتم</a:t>
            </a:r>
            <a:r>
              <a:rPr lang="fa-IR" sz="2000" b="1" dirty="0">
                <a:cs typeface="B Nazanin" pitchFamily="2" charset="-78"/>
              </a:rPr>
              <a:t>:</a:t>
            </a:r>
            <a:r>
              <a:rPr lang="ar-SA" sz="2000" b="1" dirty="0">
                <a:cs typeface="B Nazanin" pitchFamily="2" charset="-78"/>
              </a:rPr>
              <a:t> مشخص </a:t>
            </a:r>
            <a:r>
              <a:rPr lang="ar-SA" sz="2000" b="1" u="sng" dirty="0">
                <a:solidFill>
                  <a:srgbClr val="FF0000"/>
                </a:solidFill>
                <a:cs typeface="B Nazanin" pitchFamily="2" charset="-78"/>
              </a:rPr>
              <a:t>کردن پیامد در جهت کاهش </a:t>
            </a:r>
            <a:r>
              <a:rPr lang="ar-SA" sz="2000" b="1" dirty="0">
                <a:cs typeface="B Nazanin" pitchFamily="2" charset="-78"/>
              </a:rPr>
              <a:t>رفتار پرخطر </a:t>
            </a:r>
            <a:endParaRPr lang="fa-IR" sz="2000" b="1" dirty="0">
              <a:cs typeface="B Nazanin" pitchFamily="2" charset="-78"/>
            </a:endParaRPr>
          </a:p>
          <a:p>
            <a:pPr algn="just">
              <a:lnSpc>
                <a:spcPct val="150000"/>
              </a:lnSpc>
            </a:pPr>
            <a:br>
              <a:rPr lang="en-US" sz="2000" b="1" dirty="0">
                <a:cs typeface="B Nazanin" pitchFamily="2" charset="-78"/>
              </a:rPr>
            </a:br>
            <a:br>
              <a:rPr lang="en-US" sz="2000" b="1" dirty="0">
                <a:cs typeface="B Nazanin" pitchFamily="2" charset="-78"/>
              </a:rPr>
            </a:br>
            <a:br>
              <a:rPr lang="en-US" sz="2000" b="1" dirty="0">
                <a:cs typeface="B Nazanin" pitchFamily="2" charset="-78"/>
              </a:rPr>
            </a:br>
            <a:r>
              <a:rPr lang="ar-SA" sz="2000" b="1" dirty="0">
                <a:cs typeface="B Nazanin" panose="00000400000000000000" pitchFamily="2" charset="-78"/>
              </a:rPr>
              <a:t> </a:t>
            </a:r>
            <a:br>
              <a:rPr lang="en-US" sz="2000" b="1" dirty="0">
                <a:cs typeface="B Nazanin" panose="00000400000000000000" pitchFamily="2" charset="-78"/>
              </a:rPr>
            </a:br>
            <a:endParaRPr lang="fa-IR" sz="2000" b="1" dirty="0">
              <a:cs typeface="B Nazanin" panose="00000400000000000000" pitchFamily="2" charset="-78"/>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ctr"/>
            <a:r>
              <a:rPr lang="ar-SA" dirty="0">
                <a:cs typeface="B Nazanin" pitchFamily="2" charset="-78"/>
              </a:rPr>
              <a:t>پروتکل </a:t>
            </a:r>
            <a:r>
              <a:rPr lang="fa-IR" dirty="0">
                <a:cs typeface="B Nazanin" pitchFamily="2" charset="-78"/>
              </a:rPr>
              <a:t>مداخله دربحران </a:t>
            </a:r>
            <a:r>
              <a:rPr lang="ar-SA" dirty="0">
                <a:cs typeface="B Nazanin" pitchFamily="2" charset="-78"/>
              </a:rPr>
              <a:t>سازمان بهداشت جهانی</a:t>
            </a:r>
            <a:endParaRPr lang="fa-IR" dirty="0"/>
          </a:p>
        </p:txBody>
      </p:sp>
      <p:sp>
        <p:nvSpPr>
          <p:cNvPr id="3" name="Content Placeholder 2"/>
          <p:cNvSpPr>
            <a:spLocks noGrp="1"/>
          </p:cNvSpPr>
          <p:nvPr>
            <p:ph sz="quarter" idx="1"/>
          </p:nvPr>
        </p:nvSpPr>
        <p:spPr>
          <a:xfrm>
            <a:off x="457200" y="1124744"/>
            <a:ext cx="8291264" cy="5349208"/>
          </a:xfrm>
        </p:spPr>
        <p:txBody>
          <a:bodyPr>
            <a:normAutofit fontScale="92500" lnSpcReduction="20000"/>
          </a:bodyPr>
          <a:lstStyle/>
          <a:p>
            <a:pPr algn="just">
              <a:lnSpc>
                <a:spcPct val="170000"/>
              </a:lnSpc>
            </a:pPr>
            <a:r>
              <a:rPr lang="ar-SA" dirty="0">
                <a:cs typeface="B Nazanin" pitchFamily="2" charset="-78"/>
              </a:rPr>
              <a:t>پروتکل هفت گام</a:t>
            </a:r>
            <a:r>
              <a:rPr lang="fa-IR" dirty="0">
                <a:cs typeface="B Nazanin" pitchFamily="2" charset="-78"/>
              </a:rPr>
              <a:t>ی </a:t>
            </a:r>
            <a:r>
              <a:rPr lang="ar-SA" dirty="0">
                <a:cs typeface="B Nazanin" pitchFamily="2" charset="-78"/>
              </a:rPr>
              <a:t>سازمان بهداشت جهانی برای برخورد با رفتارهای پرخطر</a:t>
            </a:r>
            <a:r>
              <a:rPr lang="fa-IR" dirty="0">
                <a:cs typeface="B Nazanin" pitchFamily="2" charset="-78"/>
                <a:sym typeface="Wingdings" panose="05000000000000000000" pitchFamily="2" charset="2"/>
              </a:rPr>
              <a:t> به عنوان والد یاسیستم مراقبتی )</a:t>
            </a:r>
            <a:r>
              <a:rPr lang="ar-SA" dirty="0">
                <a:cs typeface="B Nazanin" pitchFamily="2" charset="-78"/>
              </a:rPr>
              <a:t> </a:t>
            </a:r>
            <a:endParaRPr lang="en-US" dirty="0">
              <a:cs typeface="B Nazanin" pitchFamily="2" charset="-78"/>
            </a:endParaRPr>
          </a:p>
          <a:p>
            <a:pPr algn="ctr">
              <a:lnSpc>
                <a:spcPct val="170000"/>
              </a:lnSpc>
            </a:pPr>
            <a:r>
              <a:rPr lang="ar-SA" sz="3000" dirty="0">
                <a:cs typeface="B Nazanin" pitchFamily="2" charset="-78"/>
              </a:rPr>
              <a:t>گام اول </a:t>
            </a:r>
            <a:r>
              <a:rPr lang="ar-SA" sz="3000" dirty="0">
                <a:solidFill>
                  <a:srgbClr val="FF0000"/>
                </a:solidFill>
                <a:cs typeface="B Nazanin" pitchFamily="2" charset="-78"/>
              </a:rPr>
              <a:t>شناسایی موقعیت پرخطر </a:t>
            </a:r>
            <a:r>
              <a:rPr lang="fa-IR" sz="3000" dirty="0">
                <a:solidFill>
                  <a:srgbClr val="FF0000"/>
                </a:solidFill>
                <a:cs typeface="B Nazanin" pitchFamily="2" charset="-78"/>
              </a:rPr>
              <a:t>:</a:t>
            </a:r>
          </a:p>
          <a:p>
            <a:pPr algn="just">
              <a:lnSpc>
                <a:spcPct val="170000"/>
              </a:lnSpc>
            </a:pPr>
            <a:r>
              <a:rPr lang="fa-IR" dirty="0">
                <a:cs typeface="B Nazanin" pitchFamily="2" charset="-78"/>
              </a:rPr>
              <a:t>1-</a:t>
            </a:r>
            <a:r>
              <a:rPr lang="ar-SA" dirty="0">
                <a:cs typeface="B Nazanin" pitchFamily="2" charset="-78"/>
              </a:rPr>
              <a:t>بدانید فرد یا   نوجوان </a:t>
            </a:r>
            <a:r>
              <a:rPr lang="ar-SA" dirty="0">
                <a:solidFill>
                  <a:srgbClr val="FF0000"/>
                </a:solidFill>
                <a:cs typeface="B Nazanin" pitchFamily="2" charset="-78"/>
              </a:rPr>
              <a:t>درگیر </a:t>
            </a:r>
            <a:r>
              <a:rPr lang="ar-SA" u="sng" dirty="0">
                <a:solidFill>
                  <a:srgbClr val="FF0000"/>
                </a:solidFill>
                <a:cs typeface="B Nazanin" pitchFamily="2" charset="-78"/>
              </a:rPr>
              <a:t>چه رفتار پرخطری </a:t>
            </a:r>
            <a:r>
              <a:rPr lang="ar-SA" dirty="0">
                <a:cs typeface="B Nazanin" pitchFamily="2" charset="-78"/>
              </a:rPr>
              <a:t>شده است </a:t>
            </a:r>
            <a:endParaRPr lang="fa-IR" dirty="0">
              <a:cs typeface="B Nazanin" pitchFamily="2" charset="-78"/>
            </a:endParaRPr>
          </a:p>
          <a:p>
            <a:pPr algn="just">
              <a:lnSpc>
                <a:spcPct val="170000"/>
              </a:lnSpc>
            </a:pPr>
            <a:r>
              <a:rPr lang="fa-IR" dirty="0">
                <a:cs typeface="B Nazanin" pitchFamily="2" charset="-78"/>
              </a:rPr>
              <a:t>2-</a:t>
            </a:r>
            <a:r>
              <a:rPr lang="ar-SA" dirty="0">
                <a:cs typeface="B Nazanin" pitchFamily="2" charset="-78"/>
              </a:rPr>
              <a:t>با نظارت از رفتار پرخطر</a:t>
            </a:r>
            <a:r>
              <a:rPr lang="ar-SA" b="1" u="sng" dirty="0">
                <a:cs typeface="B Nazanin" pitchFamily="2" charset="-78"/>
              </a:rPr>
              <a:t> آگاه شوید </a:t>
            </a:r>
            <a:r>
              <a:rPr lang="ar-SA" dirty="0">
                <a:cs typeface="B Nazanin" pitchFamily="2" charset="-78"/>
              </a:rPr>
              <a:t>مثال من متوجه می‌شوم</a:t>
            </a:r>
            <a:r>
              <a:rPr lang="fa-IR" dirty="0">
                <a:cs typeface="B Nazanin" pitchFamily="2" charset="-78"/>
              </a:rPr>
              <a:t>:</a:t>
            </a:r>
          </a:p>
          <a:p>
            <a:pPr algn="just">
              <a:lnSpc>
                <a:spcPct val="170000"/>
              </a:lnSpc>
            </a:pPr>
            <a:r>
              <a:rPr lang="ar-SA" dirty="0">
                <a:cs typeface="B Nazanin" pitchFamily="2" charset="-78"/>
              </a:rPr>
              <a:t> </a:t>
            </a:r>
            <a:r>
              <a:rPr lang="fa-IR" dirty="0">
                <a:cs typeface="B Nazanin" pitchFamily="2" charset="-78"/>
              </a:rPr>
              <a:t>فرد قصد </a:t>
            </a:r>
            <a:r>
              <a:rPr lang="fa-IR" b="1" dirty="0">
                <a:solidFill>
                  <a:srgbClr val="FF0000"/>
                </a:solidFill>
                <a:cs typeface="B Nazanin" pitchFamily="2" charset="-78"/>
              </a:rPr>
              <a:t>خودکشی</a:t>
            </a:r>
            <a:r>
              <a:rPr lang="fa-IR" dirty="0">
                <a:cs typeface="B Nazanin" pitchFamily="2" charset="-78"/>
              </a:rPr>
              <a:t> دارد</a:t>
            </a:r>
          </a:p>
          <a:p>
            <a:pPr algn="just">
              <a:lnSpc>
                <a:spcPct val="170000"/>
              </a:lnSpc>
            </a:pPr>
            <a:r>
              <a:rPr lang="ar-SA" dirty="0">
                <a:cs typeface="B Nazanin" pitchFamily="2" charset="-78"/>
              </a:rPr>
              <a:t>نوجوان</a:t>
            </a:r>
            <a:r>
              <a:rPr lang="fa-IR" dirty="0">
                <a:cs typeface="B Nazanin" pitchFamily="2" charset="-78"/>
              </a:rPr>
              <a:t> </a:t>
            </a:r>
            <a:r>
              <a:rPr lang="ar-SA" dirty="0">
                <a:cs typeface="B Nazanin" pitchFamily="2" charset="-78"/>
              </a:rPr>
              <a:t> بسیار زیاد </a:t>
            </a:r>
            <a:r>
              <a:rPr lang="ar-SA" b="1" dirty="0">
                <a:solidFill>
                  <a:srgbClr val="FF0000"/>
                </a:solidFill>
                <a:cs typeface="B Nazanin" pitchFamily="2" charset="-78"/>
              </a:rPr>
              <a:t>گیم بازی </a:t>
            </a:r>
            <a:r>
              <a:rPr lang="ar-SA" dirty="0">
                <a:cs typeface="B Nazanin" pitchFamily="2" charset="-78"/>
              </a:rPr>
              <a:t>می کند</a:t>
            </a:r>
            <a:endParaRPr lang="fa-IR" dirty="0">
              <a:cs typeface="B Nazanin" pitchFamily="2" charset="-78"/>
            </a:endParaRPr>
          </a:p>
          <a:p>
            <a:pPr algn="just">
              <a:lnSpc>
                <a:spcPct val="170000"/>
              </a:lnSpc>
            </a:pPr>
            <a:r>
              <a:rPr lang="ar-SA" dirty="0">
                <a:cs typeface="B Nazanin" pitchFamily="2" charset="-78"/>
              </a:rPr>
              <a:t>بسیارسیگار مصرف می کند</a:t>
            </a:r>
            <a:endParaRPr lang="fa-IR" dirty="0">
              <a:cs typeface="B Nazanin" pitchFamily="2" charset="-78"/>
            </a:endParaRPr>
          </a:p>
          <a:p>
            <a:pPr algn="just">
              <a:lnSpc>
                <a:spcPct val="170000"/>
              </a:lnSpc>
            </a:pPr>
            <a:r>
              <a:rPr lang="fa-IR" dirty="0">
                <a:cs typeface="B Nazanin" pitchFamily="2" charset="-78"/>
              </a:rPr>
              <a:t>با </a:t>
            </a:r>
            <a:r>
              <a:rPr lang="ar-SA" dirty="0">
                <a:cs typeface="B Nazanin" pitchFamily="2" charset="-78"/>
              </a:rPr>
              <a:t>دو مثال کلی </a:t>
            </a:r>
            <a:r>
              <a:rPr lang="fa-IR" dirty="0">
                <a:cs typeface="B Nazanin" pitchFamily="2" charset="-78"/>
              </a:rPr>
              <a:t>، </a:t>
            </a:r>
            <a:r>
              <a:rPr lang="ar-SA" dirty="0">
                <a:cs typeface="B Nazanin" pitchFamily="2" charset="-78"/>
              </a:rPr>
              <a:t>شما این مساله را برای مابقی رفتارهای پرخطر </a:t>
            </a:r>
            <a:r>
              <a:rPr lang="ar-SA" dirty="0">
                <a:solidFill>
                  <a:srgbClr val="FF0000"/>
                </a:solidFill>
                <a:cs typeface="B Nazanin" pitchFamily="2" charset="-78"/>
              </a:rPr>
              <a:t>تعمیم دهید و منطبق </a:t>
            </a:r>
            <a:r>
              <a:rPr lang="ar-SA" dirty="0">
                <a:cs typeface="B Nazanin" pitchFamily="2" charset="-78"/>
              </a:rPr>
              <a:t>کنید</a:t>
            </a:r>
            <a:endParaRPr lang="fa-IR" dirty="0">
              <a:cs typeface="B Nazanin" pitchFamily="2" charset="-78"/>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شناسایی موقعیت پرخطر</a:t>
            </a:r>
            <a:endParaRPr lang="fa-IR" dirty="0"/>
          </a:p>
        </p:txBody>
      </p:sp>
      <p:sp>
        <p:nvSpPr>
          <p:cNvPr id="3" name="Content Placeholder 2"/>
          <p:cNvSpPr>
            <a:spLocks noGrp="1"/>
          </p:cNvSpPr>
          <p:nvPr>
            <p:ph sz="quarter" idx="1"/>
          </p:nvPr>
        </p:nvSpPr>
        <p:spPr>
          <a:xfrm>
            <a:off x="457200" y="1340768"/>
            <a:ext cx="8003232" cy="5133184"/>
          </a:xfrm>
        </p:spPr>
        <p:txBody>
          <a:bodyPr>
            <a:normAutofit fontScale="92500" lnSpcReduction="20000"/>
          </a:bodyPr>
          <a:lstStyle/>
          <a:p>
            <a:pPr algn="just">
              <a:lnSpc>
                <a:spcPct val="170000"/>
              </a:lnSpc>
            </a:pPr>
            <a:r>
              <a:rPr lang="ar-SA" dirty="0">
                <a:cs typeface="B Nazanin" pitchFamily="2" charset="-78"/>
              </a:rPr>
              <a:t> شناسایی موقعیت پرخطر یعنی </a:t>
            </a:r>
            <a:r>
              <a:rPr lang="ar-SA" dirty="0">
                <a:solidFill>
                  <a:srgbClr val="FF0000"/>
                </a:solidFill>
                <a:cs typeface="B Nazanin" pitchFamily="2" charset="-78"/>
              </a:rPr>
              <a:t>من آگاه شوم و هوشیار شوم </a:t>
            </a:r>
            <a:r>
              <a:rPr lang="ar-SA" dirty="0">
                <a:cs typeface="B Nazanin" pitchFamily="2" charset="-78"/>
              </a:rPr>
              <a:t>که بله این فرد یا این نوجوان من </a:t>
            </a:r>
            <a:r>
              <a:rPr lang="ar-SA" dirty="0">
                <a:solidFill>
                  <a:srgbClr val="FF0000"/>
                </a:solidFill>
                <a:cs typeface="B Nazanin" pitchFamily="2" charset="-78"/>
              </a:rPr>
              <a:t>رفتارهای پر خطر </a:t>
            </a:r>
            <a:r>
              <a:rPr lang="ar-SA" dirty="0">
                <a:cs typeface="B Nazanin" pitchFamily="2" charset="-78"/>
              </a:rPr>
              <a:t>دارد</a:t>
            </a:r>
            <a:endParaRPr lang="fa-IR" dirty="0">
              <a:cs typeface="B Nazanin" pitchFamily="2" charset="-78"/>
            </a:endParaRPr>
          </a:p>
          <a:p>
            <a:pPr algn="just">
              <a:lnSpc>
                <a:spcPct val="170000"/>
              </a:lnSpc>
            </a:pPr>
            <a:r>
              <a:rPr lang="fa-IR" dirty="0">
                <a:solidFill>
                  <a:srgbClr val="FF0000"/>
                </a:solidFill>
                <a:cs typeface="B Nazanin" pitchFamily="2" charset="-78"/>
              </a:rPr>
              <a:t>نکته : </a:t>
            </a:r>
            <a:r>
              <a:rPr lang="ar-SA" dirty="0">
                <a:solidFill>
                  <a:srgbClr val="FF0000"/>
                </a:solidFill>
                <a:cs typeface="B Nazanin" pitchFamily="2" charset="-78"/>
              </a:rPr>
              <a:t> </a:t>
            </a:r>
            <a:r>
              <a:rPr lang="ar-SA" dirty="0">
                <a:cs typeface="B Nazanin" pitchFamily="2" charset="-78"/>
              </a:rPr>
              <a:t>در شناسایی موقعیت پرخطر </a:t>
            </a:r>
            <a:r>
              <a:rPr lang="fa-IR" dirty="0">
                <a:cs typeface="B Nazanin" pitchFamily="2" charset="-78"/>
              </a:rPr>
              <a:t>، </a:t>
            </a:r>
            <a:r>
              <a:rPr lang="ar-SA" dirty="0">
                <a:cs typeface="B Nazanin" pitchFamily="2" charset="-78"/>
              </a:rPr>
              <a:t> من برای </a:t>
            </a:r>
            <a:r>
              <a:rPr lang="ar-SA" dirty="0">
                <a:solidFill>
                  <a:srgbClr val="FF0000"/>
                </a:solidFill>
                <a:cs typeface="B Nazanin" pitchFamily="2" charset="-78"/>
              </a:rPr>
              <a:t>خودم مشخص می کنم مشکل و مسئله </a:t>
            </a:r>
            <a:r>
              <a:rPr lang="ar-SA" dirty="0">
                <a:cs typeface="B Nazanin" pitchFamily="2" charset="-78"/>
              </a:rPr>
              <a:t>چیست</a:t>
            </a:r>
            <a:endParaRPr lang="fa-IR" dirty="0">
              <a:cs typeface="B Nazanin" pitchFamily="2" charset="-78"/>
            </a:endParaRPr>
          </a:p>
          <a:p>
            <a:pPr algn="just">
              <a:lnSpc>
                <a:spcPct val="170000"/>
              </a:lnSpc>
            </a:pPr>
            <a:r>
              <a:rPr lang="fa-IR" dirty="0">
                <a:cs typeface="B Nazanin" pitchFamily="2" charset="-78"/>
              </a:rPr>
              <a:t>قصد خودکشی : راجع به </a:t>
            </a:r>
            <a:r>
              <a:rPr lang="fa-IR" dirty="0">
                <a:solidFill>
                  <a:srgbClr val="FF0000"/>
                </a:solidFill>
                <a:cs typeface="B Nazanin" pitchFamily="2" charset="-78"/>
              </a:rPr>
              <a:t>مرگ صحبت </a:t>
            </a:r>
            <a:r>
              <a:rPr lang="fa-IR" dirty="0">
                <a:cs typeface="B Nazanin" pitchFamily="2" charset="-78"/>
              </a:rPr>
              <a:t>می کند .</a:t>
            </a:r>
            <a:r>
              <a:rPr lang="fa-IR" dirty="0">
                <a:solidFill>
                  <a:srgbClr val="FF0000"/>
                </a:solidFill>
                <a:cs typeface="B Nazanin" pitchFamily="2" charset="-78"/>
              </a:rPr>
              <a:t>افسرده ا</a:t>
            </a:r>
            <a:r>
              <a:rPr lang="fa-IR" dirty="0">
                <a:cs typeface="B Nazanin" pitchFamily="2" charset="-78"/>
              </a:rPr>
              <a:t>ست .</a:t>
            </a:r>
            <a:r>
              <a:rPr lang="fa-IR" dirty="0">
                <a:solidFill>
                  <a:srgbClr val="FF0000"/>
                </a:solidFill>
                <a:cs typeface="B Nazanin" pitchFamily="2" charset="-78"/>
              </a:rPr>
              <a:t>ناامید </a:t>
            </a:r>
            <a:r>
              <a:rPr lang="fa-IR" dirty="0">
                <a:cs typeface="B Nazanin" pitchFamily="2" charset="-78"/>
              </a:rPr>
              <a:t>شده است </a:t>
            </a:r>
            <a:r>
              <a:rPr lang="fa-IR" dirty="0">
                <a:solidFill>
                  <a:srgbClr val="FF0000"/>
                </a:solidFill>
                <a:cs typeface="B Nazanin" pitchFamily="2" charset="-78"/>
              </a:rPr>
              <a:t>دارو</a:t>
            </a:r>
            <a:r>
              <a:rPr lang="fa-IR" dirty="0">
                <a:cs typeface="B Nazanin" pitchFamily="2" charset="-78"/>
              </a:rPr>
              <a:t> تو اتاقش می بینید. </a:t>
            </a:r>
            <a:r>
              <a:rPr lang="fa-IR" dirty="0">
                <a:solidFill>
                  <a:srgbClr val="FF0000"/>
                </a:solidFill>
                <a:cs typeface="B Nazanin" pitchFamily="2" charset="-78"/>
              </a:rPr>
              <a:t>تیغ تو اتاقش </a:t>
            </a:r>
            <a:r>
              <a:rPr lang="fa-IR" dirty="0">
                <a:cs typeface="B Nazanin" pitchFamily="2" charset="-78"/>
              </a:rPr>
              <a:t>هست</a:t>
            </a:r>
            <a:endParaRPr lang="en-US" dirty="0">
              <a:cs typeface="B Nazanin" pitchFamily="2" charset="-78"/>
            </a:endParaRPr>
          </a:p>
          <a:p>
            <a:pPr algn="just">
              <a:lnSpc>
                <a:spcPct val="170000"/>
              </a:lnSpc>
            </a:pPr>
            <a:r>
              <a:rPr lang="ar-SA" dirty="0">
                <a:solidFill>
                  <a:srgbClr val="FF0000"/>
                </a:solidFill>
                <a:cs typeface="B Nazanin" pitchFamily="2" charset="-78"/>
              </a:rPr>
              <a:t>سیگار </a:t>
            </a:r>
            <a:r>
              <a:rPr lang="ar-SA" dirty="0">
                <a:cs typeface="B Nazanin" pitchFamily="2" charset="-78"/>
              </a:rPr>
              <a:t>: </a:t>
            </a:r>
            <a:r>
              <a:rPr lang="fa-IR" dirty="0">
                <a:cs typeface="B Nazanin" pitchFamily="2" charset="-78"/>
              </a:rPr>
              <a:t> </a:t>
            </a:r>
            <a:r>
              <a:rPr lang="ar-SA" dirty="0">
                <a:cs typeface="B Nazanin" pitchFamily="2" charset="-78"/>
              </a:rPr>
              <a:t>نوجوان</a:t>
            </a:r>
            <a:r>
              <a:rPr lang="fa-IR" dirty="0">
                <a:cs typeface="B Nazanin" pitchFamily="2" charset="-78"/>
              </a:rPr>
              <a:t> </a:t>
            </a:r>
            <a:r>
              <a:rPr lang="ar-SA" dirty="0">
                <a:cs typeface="B Nazanin" pitchFamily="2" charset="-78"/>
              </a:rPr>
              <a:t> سیگار مصرف می</a:t>
            </a:r>
            <a:r>
              <a:rPr lang="fa-IR" dirty="0">
                <a:cs typeface="B Nazanin" pitchFamily="2" charset="-78"/>
              </a:rPr>
              <a:t> </a:t>
            </a:r>
            <a:r>
              <a:rPr lang="ar-SA" dirty="0">
                <a:cs typeface="B Nazanin" pitchFamily="2" charset="-78"/>
              </a:rPr>
              <a:t>کند از کجا شناسایی می کنم </a:t>
            </a:r>
            <a:r>
              <a:rPr lang="fa-IR" dirty="0">
                <a:cs typeface="B Nazanin" pitchFamily="2" charset="-78"/>
              </a:rPr>
              <a:t>:</a:t>
            </a:r>
            <a:r>
              <a:rPr lang="ar-SA" dirty="0">
                <a:cs typeface="B Nazanin" pitchFamily="2" charset="-78"/>
              </a:rPr>
              <a:t> ته سیگاری که تو اتاقش </a:t>
            </a:r>
            <a:r>
              <a:rPr lang="fa-IR" dirty="0">
                <a:cs typeface="B Nazanin" pitchFamily="2" charset="-78"/>
              </a:rPr>
              <a:t>می بیند .</a:t>
            </a:r>
            <a:r>
              <a:rPr lang="ar-SA" dirty="0">
                <a:cs typeface="B Nazanin" pitchFamily="2" charset="-78"/>
              </a:rPr>
              <a:t>تو جیبش سیگار پیدا می کن</a:t>
            </a:r>
            <a:r>
              <a:rPr lang="fa-IR" dirty="0">
                <a:cs typeface="B Nazanin" pitchFamily="2" charset="-78"/>
              </a:rPr>
              <a:t>د.</a:t>
            </a:r>
            <a:r>
              <a:rPr lang="ar-SA" dirty="0">
                <a:cs typeface="B Nazanin" pitchFamily="2" charset="-78"/>
              </a:rPr>
              <a:t> بوی سیگار تو اتاقش هست و....</a:t>
            </a:r>
            <a:endParaRPr lang="fa-IR" dirty="0">
              <a:cs typeface="B Nazanin" pitchFamily="2" charset="-78"/>
            </a:endParaRPr>
          </a:p>
          <a:p>
            <a:pPr algn="just">
              <a:lnSpc>
                <a:spcPct val="170000"/>
              </a:lnSpc>
            </a:pPr>
            <a:r>
              <a:rPr lang="ar-SA" dirty="0">
                <a:solidFill>
                  <a:srgbClr val="FF0000"/>
                </a:solidFill>
                <a:cs typeface="B Nazanin" pitchFamily="2" charset="-78"/>
              </a:rPr>
              <a:t>فضای مجازی</a:t>
            </a:r>
            <a:r>
              <a:rPr lang="fa-IR" dirty="0">
                <a:solidFill>
                  <a:srgbClr val="FF0000"/>
                </a:solidFill>
                <a:cs typeface="B Nazanin" pitchFamily="2" charset="-78"/>
              </a:rPr>
              <a:t>: </a:t>
            </a:r>
            <a:r>
              <a:rPr lang="ar-SA" dirty="0">
                <a:cs typeface="B Nazanin" pitchFamily="2" charset="-78"/>
              </a:rPr>
              <a:t>متوجه شوم نوجوانم </a:t>
            </a:r>
            <a:r>
              <a:rPr lang="ar-SA" dirty="0">
                <a:solidFill>
                  <a:srgbClr val="FF0000"/>
                </a:solidFill>
                <a:cs typeface="B Nazanin" pitchFamily="2" charset="-78"/>
              </a:rPr>
              <a:t>خیلی گیم بازی می‌کند</a:t>
            </a:r>
            <a:endParaRPr lang="fa-I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گام دوم </a:t>
            </a:r>
            <a:r>
              <a:rPr lang="ar-SA" dirty="0">
                <a:solidFill>
                  <a:srgbClr val="FF0000"/>
                </a:solidFill>
                <a:cs typeface="B Nazanin" pitchFamily="2" charset="-78"/>
              </a:rPr>
              <a:t>داشتن طرح</a:t>
            </a:r>
            <a:endParaRPr lang="fa-IR" dirty="0"/>
          </a:p>
        </p:txBody>
      </p:sp>
      <p:sp>
        <p:nvSpPr>
          <p:cNvPr id="3" name="Content Placeholder 2"/>
          <p:cNvSpPr>
            <a:spLocks noGrp="1"/>
          </p:cNvSpPr>
          <p:nvPr>
            <p:ph sz="quarter" idx="1"/>
          </p:nvPr>
        </p:nvSpPr>
        <p:spPr>
          <a:xfrm>
            <a:off x="107504" y="1600200"/>
            <a:ext cx="8424936" cy="4873752"/>
          </a:xfrm>
        </p:spPr>
        <p:txBody>
          <a:bodyPr>
            <a:noAutofit/>
          </a:bodyPr>
          <a:lstStyle/>
          <a:p>
            <a:pPr algn="just">
              <a:lnSpc>
                <a:spcPct val="170000"/>
              </a:lnSpc>
            </a:pPr>
            <a:r>
              <a:rPr lang="ar-SA" sz="1600" b="1" dirty="0">
                <a:cs typeface="B Nazanin" pitchFamily="2" charset="-78"/>
              </a:rPr>
              <a:t>گام دوم </a:t>
            </a:r>
            <a:r>
              <a:rPr lang="ar-SA" sz="1600" b="1" dirty="0">
                <a:solidFill>
                  <a:srgbClr val="FF0000"/>
                </a:solidFill>
                <a:cs typeface="B Nazanin" pitchFamily="2" charset="-78"/>
              </a:rPr>
              <a:t>داشتن طرح </a:t>
            </a:r>
            <a:r>
              <a:rPr lang="ar-SA" sz="1600" b="1" dirty="0">
                <a:cs typeface="B Nazanin" pitchFamily="2" charset="-78"/>
              </a:rPr>
              <a:t>است </a:t>
            </a:r>
            <a:r>
              <a:rPr lang="fa-IR" sz="1600" b="1" dirty="0">
                <a:cs typeface="B Nazanin" pitchFamily="2" charset="-78"/>
              </a:rPr>
              <a:t>:</a:t>
            </a:r>
          </a:p>
          <a:p>
            <a:pPr algn="just">
              <a:lnSpc>
                <a:spcPct val="170000"/>
              </a:lnSpc>
            </a:pPr>
            <a:r>
              <a:rPr lang="fa-IR" sz="1600" b="1" u="sng" dirty="0">
                <a:cs typeface="B Nazanin" pitchFamily="2" charset="-78"/>
              </a:rPr>
              <a:t>1-</a:t>
            </a:r>
            <a:r>
              <a:rPr lang="ar-SA" sz="1600" b="1" u="sng" dirty="0">
                <a:cs typeface="B Nazanin" pitchFamily="2" charset="-78"/>
              </a:rPr>
              <a:t>علل ا</a:t>
            </a:r>
            <a:r>
              <a:rPr lang="fa-IR" sz="1600" b="1" u="sng" dirty="0">
                <a:cs typeface="B Nazanin" pitchFamily="2" charset="-78"/>
              </a:rPr>
              <a:t>حتمالی </a:t>
            </a:r>
            <a:r>
              <a:rPr lang="ar-SA" sz="1600" b="1" u="sng" dirty="0">
                <a:cs typeface="B Nazanin" pitchFamily="2" charset="-78"/>
              </a:rPr>
              <a:t> </a:t>
            </a:r>
            <a:r>
              <a:rPr lang="ar-SA" sz="1600" b="1" dirty="0">
                <a:cs typeface="B Nazanin" pitchFamily="2" charset="-78"/>
              </a:rPr>
              <a:t>آن موضوع </a:t>
            </a:r>
            <a:endParaRPr lang="fa-IR" sz="1600" b="1" dirty="0">
              <a:cs typeface="B Nazanin" pitchFamily="2" charset="-78"/>
            </a:endParaRPr>
          </a:p>
          <a:p>
            <a:pPr algn="just">
              <a:lnSpc>
                <a:spcPct val="170000"/>
              </a:lnSpc>
            </a:pPr>
            <a:r>
              <a:rPr lang="fa-IR" sz="1600" b="1" dirty="0">
                <a:cs typeface="B Nazanin" pitchFamily="2" charset="-78"/>
              </a:rPr>
              <a:t>2-</a:t>
            </a:r>
            <a:r>
              <a:rPr lang="ar-SA" sz="1600" b="1" dirty="0">
                <a:cs typeface="B Nazanin" pitchFamily="2" charset="-78"/>
              </a:rPr>
              <a:t>اقداماتی که شاید </a:t>
            </a:r>
            <a:r>
              <a:rPr lang="ar-SA" sz="1600" b="1" u="sng" dirty="0">
                <a:cs typeface="B Nazanin" pitchFamily="2" charset="-78"/>
              </a:rPr>
              <a:t>کمک کننده باشد </a:t>
            </a:r>
            <a:r>
              <a:rPr lang="ar-SA" sz="1600" b="1" dirty="0">
                <a:cs typeface="B Nazanin" pitchFamily="2" charset="-78"/>
              </a:rPr>
              <a:t>تعیین </a:t>
            </a:r>
            <a:r>
              <a:rPr lang="fa-IR" sz="1600" b="1" dirty="0">
                <a:cs typeface="B Nazanin" pitchFamily="2" charset="-78"/>
              </a:rPr>
              <a:t>شود</a:t>
            </a:r>
          </a:p>
          <a:p>
            <a:pPr algn="just">
              <a:lnSpc>
                <a:spcPct val="170000"/>
              </a:lnSpc>
            </a:pPr>
            <a:r>
              <a:rPr lang="fa-IR" sz="1600" b="1" dirty="0">
                <a:cs typeface="B Nazanin" pitchFamily="2" charset="-78"/>
              </a:rPr>
              <a:t>3-داشتن برنامه </a:t>
            </a:r>
            <a:endParaRPr lang="en-US" sz="1600" b="1" dirty="0">
              <a:cs typeface="B Nazanin" pitchFamily="2" charset="-78"/>
            </a:endParaRPr>
          </a:p>
          <a:p>
            <a:pPr algn="just">
              <a:lnSpc>
                <a:spcPct val="170000"/>
              </a:lnSpc>
            </a:pPr>
            <a:r>
              <a:rPr lang="ar-SA" sz="1600" b="1" dirty="0">
                <a:solidFill>
                  <a:srgbClr val="FF0000"/>
                </a:solidFill>
                <a:cs typeface="B Nazanin" pitchFamily="2" charset="-78"/>
              </a:rPr>
              <a:t>قبل </a:t>
            </a:r>
            <a:r>
              <a:rPr lang="ar-SA" sz="1600" b="1" dirty="0">
                <a:cs typeface="B Nazanin" pitchFamily="2" charset="-78"/>
              </a:rPr>
              <a:t>از اینکه با</a:t>
            </a:r>
            <a:r>
              <a:rPr lang="fa-IR" sz="1600" b="1" dirty="0">
                <a:cs typeface="B Nazanin" pitchFamily="2" charset="-78"/>
              </a:rPr>
              <a:t> فرد یا </a:t>
            </a:r>
            <a:r>
              <a:rPr lang="ar-SA" sz="1600" b="1" dirty="0">
                <a:cs typeface="B Nazanin" pitchFamily="2" charset="-78"/>
              </a:rPr>
              <a:t> نوجوان</a:t>
            </a:r>
            <a:r>
              <a:rPr lang="fa-IR" sz="1600" b="1" dirty="0">
                <a:cs typeface="B Nazanin" pitchFamily="2" charset="-78"/>
              </a:rPr>
              <a:t> </a:t>
            </a:r>
            <a:r>
              <a:rPr lang="ar-SA" sz="1600" b="1" dirty="0">
                <a:cs typeface="B Nazanin" pitchFamily="2" charset="-78"/>
              </a:rPr>
              <a:t> یا دانش آموز راجع به این موضوع</a:t>
            </a:r>
            <a:r>
              <a:rPr lang="ar-SA" sz="1600" b="1" dirty="0">
                <a:solidFill>
                  <a:srgbClr val="FF0000"/>
                </a:solidFill>
                <a:cs typeface="B Nazanin" pitchFamily="2" charset="-78"/>
              </a:rPr>
              <a:t> گفتگو </a:t>
            </a:r>
            <a:r>
              <a:rPr lang="ar-SA" sz="1600" b="1" dirty="0">
                <a:cs typeface="B Nazanin" pitchFamily="2" charset="-78"/>
              </a:rPr>
              <a:t>کنم </a:t>
            </a:r>
            <a:r>
              <a:rPr lang="ar-SA" sz="1600" b="1" u="sng" dirty="0">
                <a:cs typeface="B Nazanin" pitchFamily="2" charset="-78"/>
              </a:rPr>
              <a:t>برای </a:t>
            </a:r>
            <a:r>
              <a:rPr lang="ar-SA" sz="1600" b="1" u="sng" dirty="0">
                <a:solidFill>
                  <a:srgbClr val="FF0000"/>
                </a:solidFill>
                <a:cs typeface="B Nazanin" pitchFamily="2" charset="-78"/>
              </a:rPr>
              <a:t>خودم برنامه </a:t>
            </a:r>
            <a:r>
              <a:rPr lang="ar-SA" sz="1600" b="1" u="sng" dirty="0">
                <a:cs typeface="B Nazanin" pitchFamily="2" charset="-78"/>
              </a:rPr>
              <a:t>داشته </a:t>
            </a:r>
            <a:r>
              <a:rPr lang="ar-SA" sz="1600" b="1" dirty="0">
                <a:cs typeface="B Nazanin" pitchFamily="2" charset="-78"/>
              </a:rPr>
              <a:t>باشم </a:t>
            </a:r>
            <a:r>
              <a:rPr lang="fa-IR" sz="1600" b="1" dirty="0">
                <a:cs typeface="B Nazanin" pitchFamily="2" charset="-78"/>
              </a:rPr>
              <a:t>.</a:t>
            </a:r>
          </a:p>
          <a:p>
            <a:pPr algn="just">
              <a:lnSpc>
                <a:spcPct val="170000"/>
              </a:lnSpc>
            </a:pPr>
            <a:r>
              <a:rPr lang="ar-SA" sz="1600" b="1" dirty="0">
                <a:cs typeface="B Nazanin" pitchFamily="2" charset="-78"/>
              </a:rPr>
              <a:t>در آن </a:t>
            </a:r>
            <a:r>
              <a:rPr lang="ar-SA" sz="1600" b="1" dirty="0">
                <a:solidFill>
                  <a:srgbClr val="FF0000"/>
                </a:solidFill>
                <a:cs typeface="B Nazanin" pitchFamily="2" charset="-78"/>
              </a:rPr>
              <a:t>برنامه چه چیزی را می </a:t>
            </a:r>
            <a:r>
              <a:rPr lang="ar-SA" sz="1600" b="1" dirty="0">
                <a:cs typeface="B Nazanin" pitchFamily="2" charset="-78"/>
              </a:rPr>
              <a:t>خواهم</a:t>
            </a:r>
            <a:r>
              <a:rPr lang="ar-SA" sz="1600" b="1" u="sng" dirty="0">
                <a:cs typeface="B Nazanin" pitchFamily="2" charset="-78"/>
              </a:rPr>
              <a:t> شناسایی </a:t>
            </a:r>
            <a:r>
              <a:rPr lang="ar-SA" sz="1600" b="1" dirty="0">
                <a:cs typeface="B Nazanin" pitchFamily="2" charset="-78"/>
              </a:rPr>
              <a:t>کنم </a:t>
            </a:r>
            <a:r>
              <a:rPr lang="fa-IR" sz="1600" b="1" dirty="0">
                <a:cs typeface="B Nazanin" pitchFamily="2" charset="-78"/>
              </a:rPr>
              <a:t>؟</a:t>
            </a:r>
          </a:p>
          <a:p>
            <a:pPr algn="just">
              <a:lnSpc>
                <a:spcPct val="170000"/>
              </a:lnSpc>
            </a:pPr>
            <a:r>
              <a:rPr lang="fa-IR" sz="1600" b="1" dirty="0">
                <a:solidFill>
                  <a:srgbClr val="FF0000"/>
                </a:solidFill>
                <a:cs typeface="B Nazanin" pitchFamily="2" charset="-78"/>
              </a:rPr>
              <a:t>فرد چرا افکار خودکشی دارد</a:t>
            </a:r>
          </a:p>
          <a:p>
            <a:pPr algn="just">
              <a:lnSpc>
                <a:spcPct val="170000"/>
              </a:lnSpc>
            </a:pPr>
            <a:r>
              <a:rPr lang="fa-IR" sz="1600" b="1" dirty="0">
                <a:solidFill>
                  <a:srgbClr val="FF0000"/>
                </a:solidFill>
                <a:cs typeface="B Nazanin" pitchFamily="2" charset="-78"/>
              </a:rPr>
              <a:t>به چه دلیل این افکار در او ایجاد شده </a:t>
            </a:r>
          </a:p>
          <a:p>
            <a:pPr algn="just">
              <a:lnSpc>
                <a:spcPct val="170000"/>
              </a:lnSpc>
            </a:pPr>
            <a:r>
              <a:rPr lang="ar-SA" sz="1600" b="1" dirty="0">
                <a:solidFill>
                  <a:srgbClr val="FF0000"/>
                </a:solidFill>
                <a:cs typeface="B Nazanin" pitchFamily="2" charset="-78"/>
              </a:rPr>
              <a:t>نوجوان چرا سیگار مصرف </a:t>
            </a:r>
            <a:r>
              <a:rPr lang="ar-SA" sz="1600" b="1" dirty="0">
                <a:cs typeface="B Nazanin" pitchFamily="2" charset="-78"/>
              </a:rPr>
              <a:t>می کند</a:t>
            </a:r>
            <a:endParaRPr lang="fa-IR" sz="1600" b="1" dirty="0">
              <a:cs typeface="B Nazanin" pitchFamily="2" charset="-78"/>
            </a:endParaRPr>
          </a:p>
          <a:p>
            <a:pPr algn="just">
              <a:lnSpc>
                <a:spcPct val="170000"/>
              </a:lnSpc>
            </a:pPr>
            <a:r>
              <a:rPr lang="ar-SA" sz="1600" b="1" dirty="0">
                <a:cs typeface="B Nazanin" pitchFamily="2" charset="-78"/>
              </a:rPr>
              <a:t> </a:t>
            </a:r>
            <a:r>
              <a:rPr lang="ar-SA" sz="1600" b="1" dirty="0">
                <a:solidFill>
                  <a:srgbClr val="FF0000"/>
                </a:solidFill>
                <a:cs typeface="B Nazanin" pitchFamily="2" charset="-78"/>
              </a:rPr>
              <a:t>چه میزان مصرف</a:t>
            </a:r>
            <a:r>
              <a:rPr lang="ar-SA" sz="1600" b="1" dirty="0">
                <a:cs typeface="B Nazanin" pitchFamily="2" charset="-78"/>
              </a:rPr>
              <a:t> سیگار دارد و </a:t>
            </a:r>
            <a:r>
              <a:rPr lang="ar-SA" sz="1600" b="1" dirty="0">
                <a:solidFill>
                  <a:srgbClr val="FF0000"/>
                </a:solidFill>
                <a:cs typeface="B Nazanin" pitchFamily="2" charset="-78"/>
              </a:rPr>
              <a:t>من باید چه کار </a:t>
            </a:r>
            <a:r>
              <a:rPr lang="ar-SA" sz="1600" b="1" dirty="0">
                <a:cs typeface="B Nazanin" pitchFamily="2" charset="-78"/>
              </a:rPr>
              <a:t>کنم</a:t>
            </a:r>
            <a:r>
              <a:rPr lang="fa-IR" sz="1600" b="1" dirty="0">
                <a:cs typeface="B Nazanin" pitchFamily="2" charset="-78"/>
              </a:rPr>
              <a:t>.</a:t>
            </a:r>
            <a:endParaRPr lang="fa-IR" sz="1600" b="1"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گام دوم </a:t>
            </a:r>
            <a:r>
              <a:rPr lang="ar-SA" dirty="0">
                <a:solidFill>
                  <a:srgbClr val="FF0000"/>
                </a:solidFill>
                <a:cs typeface="B Nazanin" pitchFamily="2" charset="-78"/>
              </a:rPr>
              <a:t>داشتن طرح</a:t>
            </a:r>
            <a:endParaRPr lang="fa-IR" dirty="0"/>
          </a:p>
        </p:txBody>
      </p:sp>
      <p:sp>
        <p:nvSpPr>
          <p:cNvPr id="3" name="Content Placeholder 2"/>
          <p:cNvSpPr>
            <a:spLocks noGrp="1"/>
          </p:cNvSpPr>
          <p:nvPr>
            <p:ph sz="quarter" idx="1"/>
          </p:nvPr>
        </p:nvSpPr>
        <p:spPr/>
        <p:txBody>
          <a:bodyPr/>
          <a:lstStyle/>
          <a:p>
            <a:pPr algn="just">
              <a:lnSpc>
                <a:spcPct val="170000"/>
              </a:lnSpc>
            </a:pPr>
            <a:r>
              <a:rPr lang="ar-SA" dirty="0">
                <a:cs typeface="B Nazanin" pitchFamily="2" charset="-78"/>
              </a:rPr>
              <a:t> توصیه به والدین </a:t>
            </a:r>
            <a:r>
              <a:rPr lang="fa-IR" dirty="0">
                <a:cs typeface="B Nazanin" pitchFamily="2" charset="-78"/>
              </a:rPr>
              <a:t>، روانشناسان </a:t>
            </a:r>
            <a:r>
              <a:rPr lang="ar-SA" dirty="0">
                <a:cs typeface="B Nazanin" pitchFamily="2" charset="-78"/>
              </a:rPr>
              <a:t>و معلمان این است که آنها </a:t>
            </a:r>
            <a:r>
              <a:rPr lang="ar-SA" dirty="0">
                <a:solidFill>
                  <a:srgbClr val="FF0000"/>
                </a:solidFill>
                <a:cs typeface="B Nazanin" pitchFamily="2" charset="-78"/>
              </a:rPr>
              <a:t>یک جلسه</a:t>
            </a:r>
            <a:r>
              <a:rPr lang="fa-IR" dirty="0">
                <a:solidFill>
                  <a:srgbClr val="FF0000"/>
                </a:solidFill>
                <a:cs typeface="B Nazanin" pitchFamily="2" charset="-78"/>
              </a:rPr>
              <a:t> </a:t>
            </a:r>
            <a:r>
              <a:rPr lang="fa-IR" b="1" u="sng" dirty="0">
                <a:solidFill>
                  <a:srgbClr val="FF0000"/>
                </a:solidFill>
                <a:cs typeface="B Nazanin" pitchFamily="2" charset="-78"/>
              </a:rPr>
              <a:t>مشترک </a:t>
            </a:r>
            <a:r>
              <a:rPr lang="ar-SA" b="1" u="sng" dirty="0">
                <a:solidFill>
                  <a:srgbClr val="FF0000"/>
                </a:solidFill>
                <a:cs typeface="B Nazanin" pitchFamily="2" charset="-78"/>
              </a:rPr>
              <a:t> بگذارند </a:t>
            </a:r>
            <a:endParaRPr lang="fa-IR" b="1" u="sng" dirty="0">
              <a:solidFill>
                <a:srgbClr val="FF0000"/>
              </a:solidFill>
              <a:cs typeface="B Nazanin" pitchFamily="2" charset="-78"/>
            </a:endParaRPr>
          </a:p>
          <a:p>
            <a:pPr algn="just">
              <a:lnSpc>
                <a:spcPct val="170000"/>
              </a:lnSpc>
            </a:pPr>
            <a:r>
              <a:rPr lang="fa-IR" dirty="0">
                <a:cs typeface="B Nazanin" pitchFamily="2" charset="-78"/>
              </a:rPr>
              <a:t>عدم تمایل </a:t>
            </a:r>
            <a:r>
              <a:rPr lang="ar-SA" dirty="0">
                <a:cs typeface="B Nazanin" pitchFamily="2" charset="-78"/>
              </a:rPr>
              <a:t> مادر</a:t>
            </a:r>
            <a:r>
              <a:rPr lang="fa-IR" dirty="0">
                <a:cs typeface="B Nazanin" pitchFamily="2" charset="-78"/>
              </a:rPr>
              <a:t> به شرکت پدر درجلسه </a:t>
            </a:r>
          </a:p>
          <a:p>
            <a:pPr algn="just">
              <a:lnSpc>
                <a:spcPct val="170000"/>
              </a:lnSpc>
            </a:pPr>
            <a:r>
              <a:rPr lang="fa-IR" u="sng" dirty="0">
                <a:cs typeface="B Nazanin" pitchFamily="2" charset="-78"/>
              </a:rPr>
              <a:t>وفهمیدن </a:t>
            </a:r>
            <a:r>
              <a:rPr lang="fa-IR" dirty="0">
                <a:cs typeface="B Nazanin" pitchFamily="2" charset="-78"/>
              </a:rPr>
              <a:t>اینکه </a:t>
            </a:r>
            <a:r>
              <a:rPr lang="ar-SA" dirty="0">
                <a:cs typeface="B Nazanin" pitchFamily="2" charset="-78"/>
              </a:rPr>
              <a:t>بچه سیگار مصرف می کند </a:t>
            </a:r>
            <a:r>
              <a:rPr lang="fa-IR" dirty="0">
                <a:cs typeface="B Nazanin" pitchFamily="2" charset="-78"/>
              </a:rPr>
              <a:t>وترس از </a:t>
            </a:r>
            <a:r>
              <a:rPr lang="fa-IR" u="sng" dirty="0">
                <a:cs typeface="B Nazanin" pitchFamily="2" charset="-78"/>
              </a:rPr>
              <a:t>برخورد بد </a:t>
            </a:r>
            <a:r>
              <a:rPr lang="ar-SA" dirty="0">
                <a:cs typeface="B Nazanin" pitchFamily="2" charset="-78"/>
              </a:rPr>
              <a:t>پدر</a:t>
            </a:r>
            <a:endParaRPr lang="fa-IR" dirty="0">
              <a:cs typeface="B Nazanin" pitchFamily="2" charset="-78"/>
            </a:endParaRPr>
          </a:p>
          <a:p>
            <a:pPr algn="just">
              <a:lnSpc>
                <a:spcPct val="170000"/>
              </a:lnSpc>
            </a:pPr>
            <a:r>
              <a:rPr lang="ar-SA" dirty="0">
                <a:cs typeface="B Nazanin" pitchFamily="2" charset="-78"/>
              </a:rPr>
              <a:t> نیاز نیست حتما مادر به پدر این مطالب را بگوید</a:t>
            </a:r>
            <a:endParaRPr lang="fa-IR" dirty="0">
              <a:cs typeface="B Nazanin" pitchFamily="2" charset="-78"/>
            </a:endParaRPr>
          </a:p>
          <a:p>
            <a:pPr algn="just">
              <a:lnSpc>
                <a:spcPct val="170000"/>
              </a:lnSpc>
            </a:pPr>
            <a:r>
              <a:rPr lang="ar-SA" dirty="0">
                <a:cs typeface="B Nazanin" pitchFamily="2" charset="-78"/>
              </a:rPr>
              <a:t> اما </a:t>
            </a:r>
            <a:r>
              <a:rPr lang="ar-SA" dirty="0">
                <a:solidFill>
                  <a:srgbClr val="FF0000"/>
                </a:solidFill>
                <a:cs typeface="B Nazanin" pitchFamily="2" charset="-78"/>
              </a:rPr>
              <a:t>می‌تواند با مشاور </a:t>
            </a:r>
            <a:r>
              <a:rPr lang="fa-IR" dirty="0">
                <a:solidFill>
                  <a:srgbClr val="FF0000"/>
                </a:solidFill>
                <a:cs typeface="B Nazanin" pitchFamily="2" charset="-78"/>
              </a:rPr>
              <a:t>یا </a:t>
            </a:r>
            <a:r>
              <a:rPr lang="ar-SA" dirty="0">
                <a:solidFill>
                  <a:srgbClr val="FF0000"/>
                </a:solidFill>
                <a:cs typeface="B Nazanin" pitchFamily="2" charset="-78"/>
              </a:rPr>
              <a:t>یک فرد مطمئن معتبر مورد اعتماد </a:t>
            </a:r>
            <a:r>
              <a:rPr lang="ar-SA" dirty="0">
                <a:cs typeface="B Nazanin" pitchFamily="2" charset="-78"/>
              </a:rPr>
              <a:t>مشورت کند</a:t>
            </a:r>
            <a:r>
              <a:rPr lang="fa-IR" dirty="0">
                <a:cs typeface="B Nazanin" pitchFamily="2" charset="-78"/>
              </a:rPr>
              <a:t>و</a:t>
            </a:r>
            <a:r>
              <a:rPr lang="ar-SA" dirty="0">
                <a:cs typeface="B Nazanin" pitchFamily="2" charset="-78"/>
              </a:rPr>
              <a:t>از قبل صحبت کند </a:t>
            </a:r>
            <a:r>
              <a:rPr lang="ar-SA" dirty="0">
                <a:solidFill>
                  <a:srgbClr val="FF0000"/>
                </a:solidFill>
                <a:cs typeface="B Nazanin" pitchFamily="2" charset="-78"/>
              </a:rPr>
              <a:t>که این مشکل هست چرا این جوری است</a:t>
            </a:r>
            <a:endParaRPr lang="fa-IR" dirty="0"/>
          </a:p>
          <a:p>
            <a:endParaRPr lang="fa-I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34678"/>
            <a:ext cx="7467600" cy="490066"/>
          </a:xfrm>
        </p:spPr>
        <p:txBody>
          <a:bodyPr>
            <a:normAutofit fontScale="90000"/>
          </a:bodyPr>
          <a:lstStyle/>
          <a:p>
            <a:pPr algn="ctr"/>
            <a:r>
              <a:rPr lang="ar-SA" dirty="0">
                <a:cs typeface="B Nazanin" pitchFamily="2" charset="-78"/>
              </a:rPr>
              <a:t>گام دوم </a:t>
            </a:r>
            <a:r>
              <a:rPr lang="ar-SA" dirty="0">
                <a:solidFill>
                  <a:srgbClr val="FF0000"/>
                </a:solidFill>
                <a:cs typeface="B Nazanin" pitchFamily="2" charset="-78"/>
              </a:rPr>
              <a:t>داشتن طرح</a:t>
            </a:r>
            <a:endParaRPr lang="fa-IR" dirty="0"/>
          </a:p>
        </p:txBody>
      </p:sp>
      <p:sp>
        <p:nvSpPr>
          <p:cNvPr id="3" name="Content Placeholder 2"/>
          <p:cNvSpPr>
            <a:spLocks noGrp="1"/>
          </p:cNvSpPr>
          <p:nvPr>
            <p:ph sz="quarter" idx="1"/>
          </p:nvPr>
        </p:nvSpPr>
        <p:spPr>
          <a:xfrm>
            <a:off x="457200" y="1124744"/>
            <a:ext cx="8291264" cy="5349208"/>
          </a:xfrm>
        </p:spPr>
        <p:txBody>
          <a:bodyPr>
            <a:noAutofit/>
          </a:bodyPr>
          <a:lstStyle/>
          <a:p>
            <a:pPr algn="just">
              <a:lnSpc>
                <a:spcPct val="170000"/>
              </a:lnSpc>
            </a:pPr>
            <a:r>
              <a:rPr lang="ar-SA" dirty="0">
                <a:cs typeface="B Nazanin" pitchFamily="2" charset="-78"/>
              </a:rPr>
              <a:t>البته به طور </a:t>
            </a:r>
            <a:r>
              <a:rPr lang="ar-SA" dirty="0">
                <a:solidFill>
                  <a:srgbClr val="FF0000"/>
                </a:solidFill>
                <a:cs typeface="B Nazanin" pitchFamily="2" charset="-78"/>
              </a:rPr>
              <a:t>سیستمی هم می‌توان</a:t>
            </a:r>
            <a:r>
              <a:rPr lang="fa-IR" dirty="0">
                <a:solidFill>
                  <a:srgbClr val="FF0000"/>
                </a:solidFill>
                <a:cs typeface="B Nazanin" pitchFamily="2" charset="-78"/>
              </a:rPr>
              <a:t>ند</a:t>
            </a:r>
            <a:r>
              <a:rPr lang="ar-SA" dirty="0">
                <a:solidFill>
                  <a:srgbClr val="FF0000"/>
                </a:solidFill>
                <a:cs typeface="B Nazanin" pitchFamily="2" charset="-78"/>
              </a:rPr>
              <a:t> </a:t>
            </a:r>
            <a:r>
              <a:rPr lang="ar-SA" dirty="0">
                <a:cs typeface="B Nazanin" pitchFamily="2" charset="-78"/>
              </a:rPr>
              <a:t>کمک کنند </a:t>
            </a:r>
            <a:r>
              <a:rPr lang="fa-IR" dirty="0">
                <a:cs typeface="B Nazanin" pitchFamily="2" charset="-78"/>
              </a:rPr>
              <a:t>: </a:t>
            </a:r>
          </a:p>
          <a:p>
            <a:pPr algn="just">
              <a:lnSpc>
                <a:spcPct val="170000"/>
              </a:lnSpc>
            </a:pPr>
            <a:r>
              <a:rPr lang="ar-SA" dirty="0">
                <a:cs typeface="B Nazanin" pitchFamily="2" charset="-78"/>
              </a:rPr>
              <a:t>سیستم </a:t>
            </a:r>
            <a:r>
              <a:rPr lang="ar-SA" dirty="0">
                <a:solidFill>
                  <a:srgbClr val="FF0000"/>
                </a:solidFill>
                <a:cs typeface="B Nazanin" pitchFamily="2" charset="-78"/>
              </a:rPr>
              <a:t>مدرسه </a:t>
            </a:r>
            <a:r>
              <a:rPr lang="fa-IR" dirty="0">
                <a:solidFill>
                  <a:srgbClr val="FF0000"/>
                </a:solidFill>
                <a:cs typeface="B Nazanin" pitchFamily="2" charset="-78"/>
              </a:rPr>
              <a:t>.</a:t>
            </a:r>
            <a:r>
              <a:rPr lang="ar-SA" dirty="0">
                <a:solidFill>
                  <a:srgbClr val="FF0000"/>
                </a:solidFill>
                <a:cs typeface="B Nazanin" pitchFamily="2" charset="-78"/>
              </a:rPr>
              <a:t>معلم </a:t>
            </a:r>
            <a:r>
              <a:rPr lang="fa-IR" dirty="0">
                <a:solidFill>
                  <a:srgbClr val="FF0000"/>
                </a:solidFill>
                <a:cs typeface="B Nazanin" pitchFamily="2" charset="-78"/>
              </a:rPr>
              <a:t>.</a:t>
            </a:r>
            <a:r>
              <a:rPr lang="ar-SA" dirty="0">
                <a:solidFill>
                  <a:srgbClr val="FF0000"/>
                </a:solidFill>
                <a:cs typeface="B Nazanin" pitchFamily="2" charset="-78"/>
              </a:rPr>
              <a:t>مشاور </a:t>
            </a:r>
            <a:r>
              <a:rPr lang="ar-SA" dirty="0">
                <a:cs typeface="B Nazanin" pitchFamily="2" charset="-78"/>
              </a:rPr>
              <a:t>هر سه با هم گفتگو کنند که چگونه می توانند کمک کنند</a:t>
            </a:r>
            <a:endParaRPr lang="fa-IR" dirty="0"/>
          </a:p>
          <a:p>
            <a:pPr algn="just">
              <a:lnSpc>
                <a:spcPct val="170000"/>
              </a:lnSpc>
            </a:pPr>
            <a:r>
              <a:rPr lang="ar-SA" dirty="0">
                <a:cs typeface="B Nazanin" pitchFamily="2" charset="-78"/>
              </a:rPr>
              <a:t>این افراد با هم گفتگو می کنند </a:t>
            </a:r>
            <a:r>
              <a:rPr lang="fa-IR" dirty="0">
                <a:cs typeface="B Nazanin" pitchFamily="2" charset="-78"/>
              </a:rPr>
              <a:t>که </a:t>
            </a:r>
            <a:r>
              <a:rPr lang="ar-SA" dirty="0">
                <a:solidFill>
                  <a:srgbClr val="FF0000"/>
                </a:solidFill>
                <a:cs typeface="B Nazanin" pitchFamily="2" charset="-78"/>
              </a:rPr>
              <a:t>چرا</a:t>
            </a:r>
            <a:r>
              <a:rPr lang="fa-IR" dirty="0">
                <a:solidFill>
                  <a:srgbClr val="FF0000"/>
                </a:solidFill>
                <a:cs typeface="B Nazanin" pitchFamily="2" charset="-78"/>
              </a:rPr>
              <a:t> فرد </a:t>
            </a:r>
            <a:r>
              <a:rPr lang="ar-SA" dirty="0">
                <a:solidFill>
                  <a:srgbClr val="FF0000"/>
                </a:solidFill>
                <a:cs typeface="B Nazanin" pitchFamily="2" charset="-78"/>
              </a:rPr>
              <a:t> اینطوری </a:t>
            </a:r>
            <a:r>
              <a:rPr lang="fa-IR" dirty="0">
                <a:solidFill>
                  <a:srgbClr val="FF0000"/>
                </a:solidFill>
                <a:cs typeface="B Nazanin" pitchFamily="2" charset="-78"/>
              </a:rPr>
              <a:t>شده است </a:t>
            </a:r>
            <a:r>
              <a:rPr lang="fa-IR" dirty="0">
                <a:cs typeface="B Nazanin" pitchFamily="2" charset="-78"/>
              </a:rPr>
              <a:t>:</a:t>
            </a:r>
          </a:p>
          <a:p>
            <a:pPr algn="just">
              <a:lnSpc>
                <a:spcPct val="170000"/>
              </a:lnSpc>
            </a:pPr>
            <a:r>
              <a:rPr lang="fa-IR" dirty="0">
                <a:cs typeface="B Nazanin" pitchFamily="2" charset="-78"/>
              </a:rPr>
              <a:t> درخصوص تمایل به خودکشی وخود زنی </a:t>
            </a:r>
          </a:p>
          <a:p>
            <a:pPr algn="just">
              <a:lnSpc>
                <a:spcPct val="170000"/>
              </a:lnSpc>
            </a:pPr>
            <a:r>
              <a:rPr lang="fa-IR" dirty="0">
                <a:cs typeface="B Nazanin" pitchFamily="2" charset="-78"/>
              </a:rPr>
              <a:t>درخصوص </a:t>
            </a:r>
            <a:r>
              <a:rPr lang="ar-SA" dirty="0">
                <a:cs typeface="B Nazanin" pitchFamily="2" charset="-78"/>
              </a:rPr>
              <a:t>مصرف</a:t>
            </a:r>
            <a:r>
              <a:rPr lang="fa-IR" dirty="0">
                <a:cs typeface="B Nazanin" pitchFamily="2" charset="-78"/>
              </a:rPr>
              <a:t> </a:t>
            </a:r>
            <a:r>
              <a:rPr lang="ar-SA" dirty="0">
                <a:cs typeface="B Nazanin" pitchFamily="2" charset="-78"/>
              </a:rPr>
              <a:t> سیگار نوجوان</a:t>
            </a:r>
            <a:endParaRPr lang="fa-IR" dirty="0">
              <a:cs typeface="B Nazanin" pitchFamily="2" charset="-78"/>
            </a:endParaRPr>
          </a:p>
          <a:p>
            <a:pPr algn="just">
              <a:lnSpc>
                <a:spcPct val="170000"/>
              </a:lnSpc>
            </a:pPr>
            <a:r>
              <a:rPr lang="ar-SA" dirty="0">
                <a:cs typeface="B Nazanin" pitchFamily="2" charset="-78"/>
              </a:rPr>
              <a:t>یا ۱۰ ساعت در روز گیم بازی می‌کند </a:t>
            </a:r>
            <a:r>
              <a:rPr lang="fa-IR" dirty="0">
                <a:cs typeface="B Nazanin" pitchFamily="2" charset="-78"/>
              </a:rPr>
              <a:t>.</a:t>
            </a:r>
            <a:r>
              <a:rPr lang="ar-SA" dirty="0">
                <a:solidFill>
                  <a:srgbClr val="FF0000"/>
                </a:solidFill>
                <a:cs typeface="B Nazanin" pitchFamily="2" charset="-78"/>
              </a:rPr>
              <a:t> </a:t>
            </a:r>
            <a:endParaRPr lang="fa-IR" dirty="0">
              <a:cs typeface="B Nazanin" pitchFamily="2" charset="-78"/>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itchFamily="2" charset="-78"/>
              </a:rPr>
              <a:t>گام دوم </a:t>
            </a:r>
            <a:r>
              <a:rPr lang="ar-SA" dirty="0">
                <a:solidFill>
                  <a:srgbClr val="FF0000"/>
                </a:solidFill>
                <a:cs typeface="B Nazanin" pitchFamily="2" charset="-78"/>
              </a:rPr>
              <a:t>داشتن طرح</a:t>
            </a:r>
            <a:endParaRPr lang="fa-IR" dirty="0"/>
          </a:p>
        </p:txBody>
      </p:sp>
      <p:sp>
        <p:nvSpPr>
          <p:cNvPr id="3" name="Content Placeholder 2"/>
          <p:cNvSpPr>
            <a:spLocks noGrp="1"/>
          </p:cNvSpPr>
          <p:nvPr>
            <p:ph sz="quarter" idx="1"/>
          </p:nvPr>
        </p:nvSpPr>
        <p:spPr>
          <a:xfrm>
            <a:off x="179512" y="1440767"/>
            <a:ext cx="8291264" cy="4873752"/>
          </a:xfrm>
        </p:spPr>
        <p:txBody>
          <a:bodyPr>
            <a:normAutofit/>
          </a:bodyPr>
          <a:lstStyle/>
          <a:p>
            <a:pPr algn="just">
              <a:lnSpc>
                <a:spcPct val="170000"/>
              </a:lnSpc>
            </a:pPr>
            <a:r>
              <a:rPr lang="fa-IR" dirty="0">
                <a:cs typeface="B Nazanin" pitchFamily="2" charset="-78"/>
              </a:rPr>
              <a:t>جرا اینجوری شده ؟ </a:t>
            </a:r>
            <a:r>
              <a:rPr lang="ar-SA" dirty="0">
                <a:cs typeface="B Nazanin" pitchFamily="2" charset="-78"/>
              </a:rPr>
              <a:t>مث</a:t>
            </a:r>
            <a:r>
              <a:rPr lang="fa-IR" dirty="0">
                <a:cs typeface="B Nazanin" pitchFamily="2" charset="-78"/>
              </a:rPr>
              <a:t>ا</a:t>
            </a:r>
            <a:r>
              <a:rPr lang="ar-SA" dirty="0">
                <a:cs typeface="B Nazanin" pitchFamily="2" charset="-78"/>
              </a:rPr>
              <a:t>ل </a:t>
            </a:r>
            <a:r>
              <a:rPr lang="fa-IR" dirty="0">
                <a:cs typeface="B Nazanin" pitchFamily="2" charset="-78"/>
              </a:rPr>
              <a:t>:</a:t>
            </a:r>
          </a:p>
          <a:p>
            <a:pPr algn="just">
              <a:lnSpc>
                <a:spcPct val="170000"/>
              </a:lnSpc>
            </a:pPr>
            <a:r>
              <a:rPr lang="fa-IR" dirty="0">
                <a:solidFill>
                  <a:srgbClr val="FF0000"/>
                </a:solidFill>
                <a:cs typeface="B Nazanin" pitchFamily="2" charset="-78"/>
              </a:rPr>
              <a:t>دلایل </a:t>
            </a:r>
            <a:r>
              <a:rPr lang="ar-SA" dirty="0">
                <a:solidFill>
                  <a:srgbClr val="FF0000"/>
                </a:solidFill>
                <a:cs typeface="B Nazanin" pitchFamily="2" charset="-78"/>
              </a:rPr>
              <a:t>ماد</a:t>
            </a:r>
            <a:r>
              <a:rPr lang="ar-SA" dirty="0">
                <a:cs typeface="B Nazanin" pitchFamily="2" charset="-78"/>
              </a:rPr>
              <a:t>ر </a:t>
            </a:r>
            <a:r>
              <a:rPr lang="fa-IR" dirty="0">
                <a:cs typeface="B Nazanin" pitchFamily="2" charset="-78"/>
              </a:rPr>
              <a:t>: </a:t>
            </a:r>
            <a:r>
              <a:rPr lang="ar-SA" dirty="0">
                <a:cs typeface="B Nazanin" pitchFamily="2" charset="-78"/>
              </a:rPr>
              <a:t> اوقات </a:t>
            </a:r>
            <a:r>
              <a:rPr lang="fa-IR" dirty="0">
                <a:cs typeface="B Nazanin" pitchFamily="2" charset="-78"/>
              </a:rPr>
              <a:t>فراقت </a:t>
            </a:r>
            <a:r>
              <a:rPr lang="ar-SA" dirty="0">
                <a:cs typeface="B Nazanin" pitchFamily="2" charset="-78"/>
              </a:rPr>
              <a:t>زیادی دارد </a:t>
            </a:r>
            <a:endParaRPr lang="fa-IR" dirty="0">
              <a:cs typeface="B Nazanin" pitchFamily="2" charset="-78"/>
            </a:endParaRPr>
          </a:p>
          <a:p>
            <a:pPr algn="just">
              <a:lnSpc>
                <a:spcPct val="170000"/>
              </a:lnSpc>
            </a:pPr>
            <a:r>
              <a:rPr lang="ar-SA" dirty="0">
                <a:cs typeface="B Nazanin" pitchFamily="2" charset="-78"/>
              </a:rPr>
              <a:t> شاید زیاد داخل</a:t>
            </a:r>
            <a:r>
              <a:rPr lang="fa-IR" dirty="0">
                <a:cs typeface="B Nazanin" pitchFamily="2" charset="-78"/>
              </a:rPr>
              <a:t> </a:t>
            </a:r>
            <a:r>
              <a:rPr lang="ar-SA" dirty="0">
                <a:cs typeface="B Nazanin" pitchFamily="2" charset="-78"/>
              </a:rPr>
              <a:t>خانه است</a:t>
            </a:r>
            <a:endParaRPr lang="fa-IR" dirty="0">
              <a:cs typeface="B Nazanin" pitchFamily="2" charset="-78"/>
            </a:endParaRPr>
          </a:p>
          <a:p>
            <a:pPr algn="just">
              <a:lnSpc>
                <a:spcPct val="170000"/>
              </a:lnSpc>
            </a:pPr>
            <a:r>
              <a:rPr lang="ar-SA" dirty="0">
                <a:cs typeface="B Nazanin" pitchFamily="2" charset="-78"/>
              </a:rPr>
              <a:t> به خاطر وضعیت کرونا است </a:t>
            </a:r>
            <a:endParaRPr lang="fa-IR" dirty="0">
              <a:cs typeface="B Nazanin" pitchFamily="2" charset="-78"/>
            </a:endParaRPr>
          </a:p>
          <a:p>
            <a:pPr algn="just">
              <a:lnSpc>
                <a:spcPct val="170000"/>
              </a:lnSpc>
            </a:pPr>
            <a:r>
              <a:rPr lang="ar-SA" dirty="0">
                <a:cs typeface="B Nazanin" pitchFamily="2" charset="-78"/>
              </a:rPr>
              <a:t>شاید مضطرب است </a:t>
            </a:r>
            <a:endParaRPr lang="fa-IR" dirty="0">
              <a:cs typeface="B Nazanin" pitchFamily="2" charset="-78"/>
            </a:endParaRPr>
          </a:p>
          <a:p>
            <a:pPr algn="just">
              <a:lnSpc>
                <a:spcPct val="170000"/>
              </a:lnSpc>
            </a:pPr>
            <a:r>
              <a:rPr lang="ar-SA" dirty="0">
                <a:cs typeface="B Nazanin" pitchFamily="2" charset="-78"/>
              </a:rPr>
              <a:t>اگر توانستید این شرایط را که مطرح می‌کنند برطرف کنند، </a:t>
            </a:r>
            <a:r>
              <a:rPr lang="fa-IR" dirty="0">
                <a:cs typeface="B Nazanin" pitchFamily="2" charset="-78"/>
              </a:rPr>
              <a:t>(</a:t>
            </a:r>
            <a:r>
              <a:rPr lang="fa-IR" b="1" dirty="0">
                <a:solidFill>
                  <a:srgbClr val="FF0000"/>
                </a:solidFill>
                <a:cs typeface="B Nazanin" pitchFamily="2" charset="-78"/>
              </a:rPr>
              <a:t>مثل آموزش مهارت های 5گانه تعامل مثبت)</a:t>
            </a:r>
            <a:endParaRPr lang="fa-IR" b="1" dirty="0">
              <a:solidFill>
                <a:srgbClr val="FF0000"/>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457200" y="1600200"/>
            <a:ext cx="8147248" cy="4873752"/>
          </a:xfrm>
        </p:spPr>
        <p:txBody>
          <a:bodyPr/>
          <a:lstStyle/>
          <a:p>
            <a:pPr algn="just">
              <a:lnSpc>
                <a:spcPct val="170000"/>
              </a:lnSpc>
            </a:pPr>
            <a:r>
              <a:rPr lang="fa-IR" dirty="0">
                <a:solidFill>
                  <a:srgbClr val="FF0000"/>
                </a:solidFill>
                <a:cs typeface="B Nazanin" pitchFamily="2" charset="-78"/>
              </a:rPr>
              <a:t>دلایل </a:t>
            </a:r>
            <a:r>
              <a:rPr lang="ar-SA" dirty="0">
                <a:solidFill>
                  <a:srgbClr val="FF0000"/>
                </a:solidFill>
                <a:cs typeface="B Nazanin" pitchFamily="2" charset="-78"/>
              </a:rPr>
              <a:t>سیستم مدرسه</a:t>
            </a:r>
            <a:endParaRPr lang="fa-IR" dirty="0">
              <a:cs typeface="B Nazanin" pitchFamily="2" charset="-78"/>
            </a:endParaRPr>
          </a:p>
          <a:p>
            <a:pPr algn="just">
              <a:lnSpc>
                <a:spcPct val="170000"/>
              </a:lnSpc>
            </a:pPr>
            <a:r>
              <a:rPr lang="ar-SA" dirty="0">
                <a:cs typeface="B Nazanin" pitchFamily="2" charset="-78"/>
              </a:rPr>
              <a:t> این نوجوانی که </a:t>
            </a:r>
            <a:r>
              <a:rPr lang="ar-SA" b="1" u="sng" dirty="0">
                <a:cs typeface="B Nazanin" pitchFamily="2" charset="-78"/>
              </a:rPr>
              <a:t>افت تحصیلی </a:t>
            </a:r>
            <a:r>
              <a:rPr lang="ar-SA" dirty="0">
                <a:cs typeface="B Nazanin" pitchFamily="2" charset="-78"/>
              </a:rPr>
              <a:t>دارد شاید به خاطر این است که تکالیف درسی را انجام نمی دهد </a:t>
            </a:r>
            <a:endParaRPr lang="fa-IR" dirty="0">
              <a:cs typeface="B Nazanin" pitchFamily="2" charset="-78"/>
            </a:endParaRPr>
          </a:p>
          <a:p>
            <a:pPr algn="just">
              <a:lnSpc>
                <a:spcPct val="170000"/>
              </a:lnSpc>
            </a:pPr>
            <a:r>
              <a:rPr lang="ar-SA" dirty="0">
                <a:cs typeface="B Nazanin" pitchFamily="2" charset="-78"/>
              </a:rPr>
              <a:t>شاید با همکلاسی ها و توی کلاس با </a:t>
            </a:r>
            <a:r>
              <a:rPr lang="ar-SA" u="sng" dirty="0">
                <a:cs typeface="B Nazanin" pitchFamily="2" charset="-78"/>
              </a:rPr>
              <a:t>دانش آموزان مشکل </a:t>
            </a:r>
            <a:r>
              <a:rPr lang="ar-SA" dirty="0">
                <a:cs typeface="B Nazanin" pitchFamily="2" charset="-78"/>
              </a:rPr>
              <a:t>دارد</a:t>
            </a:r>
            <a:endParaRPr lang="fa-IR" dirty="0">
              <a:cs typeface="B Nazanin" pitchFamily="2" charset="-78"/>
            </a:endParaRPr>
          </a:p>
          <a:p>
            <a:pPr algn="just">
              <a:lnSpc>
                <a:spcPct val="170000"/>
              </a:lnSpc>
            </a:pPr>
            <a:r>
              <a:rPr lang="ar-SA" dirty="0">
                <a:cs typeface="B Nazanin" pitchFamily="2" charset="-78"/>
              </a:rPr>
              <a:t> شاید با دانش آموزان نتوانسته </a:t>
            </a:r>
            <a:r>
              <a:rPr lang="ar-SA" u="sng" dirty="0">
                <a:cs typeface="B Nazanin" pitchFamily="2" charset="-78"/>
              </a:rPr>
              <a:t>ارتباط صمیمی </a:t>
            </a:r>
            <a:r>
              <a:rPr lang="ar-SA" dirty="0">
                <a:cs typeface="B Nazanin" pitchFamily="2" charset="-78"/>
              </a:rPr>
              <a:t>برقرار کند </a:t>
            </a:r>
            <a:endParaRPr lang="fa-IR" dirty="0">
              <a:cs typeface="B Nazanin" pitchFamily="2" charset="-78"/>
            </a:endParaRPr>
          </a:p>
          <a:p>
            <a:pPr algn="just">
              <a:lnSpc>
                <a:spcPct val="170000"/>
              </a:lnSpc>
            </a:pPr>
            <a:r>
              <a:rPr lang="ar-SA" dirty="0">
                <a:cs typeface="B Nazanin" pitchFamily="2" charset="-78"/>
              </a:rPr>
              <a:t>ما باید از چند تا از دانش آموزان بخواهیم با او </a:t>
            </a:r>
            <a:r>
              <a:rPr lang="ar-SA" u="sng" dirty="0">
                <a:solidFill>
                  <a:srgbClr val="FF0000"/>
                </a:solidFill>
                <a:cs typeface="B Nazanin" pitchFamily="2" charset="-78"/>
              </a:rPr>
              <a:t>صمیمی شوند یک باند اجتماعی </a:t>
            </a:r>
            <a:r>
              <a:rPr lang="ar-SA" dirty="0">
                <a:cs typeface="B Nazanin" pitchFamily="2" charset="-78"/>
              </a:rPr>
              <a:t>برای او درست کنند</a:t>
            </a:r>
            <a:endParaRPr lang="fa-IR" dirty="0">
              <a:cs typeface="B Nazanin" pitchFamily="2" charset="-78"/>
            </a:endParaRPr>
          </a:p>
          <a:p>
            <a:endParaRPr lang="fa-IR" dirty="0"/>
          </a:p>
          <a:p>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مصادیق رفتارهای خودآسیب رسان عبارتند از:</a:t>
            </a:r>
          </a:p>
        </p:txBody>
      </p:sp>
      <p:sp>
        <p:nvSpPr>
          <p:cNvPr id="3" name="Content Placeholder 2"/>
          <p:cNvSpPr>
            <a:spLocks noGrp="1"/>
          </p:cNvSpPr>
          <p:nvPr>
            <p:ph sz="quarter" idx="1"/>
          </p:nvPr>
        </p:nvSpPr>
        <p:spPr/>
        <p:txBody>
          <a:bodyPr>
            <a:normAutofit/>
          </a:bodyPr>
          <a:lstStyle/>
          <a:p>
            <a:pPr>
              <a:lnSpc>
                <a:spcPct val="210000"/>
              </a:lnSpc>
              <a:buNone/>
            </a:pPr>
            <a:r>
              <a:rPr lang="fa-IR" dirty="0">
                <a:solidFill>
                  <a:srgbClr val="FF0000"/>
                </a:solidFill>
              </a:rPr>
              <a:t>    خودکشی                                          </a:t>
            </a:r>
            <a:r>
              <a:rPr lang="fa-IR" dirty="0"/>
              <a:t>خودزنی </a:t>
            </a:r>
            <a:br>
              <a:rPr lang="fa-IR" dirty="0"/>
            </a:br>
            <a:r>
              <a:rPr lang="fa-IR" dirty="0"/>
              <a:t>رفتارهای پرخطر جنسی                      اعتیاد و مصرف مواد</a:t>
            </a:r>
            <a:br>
              <a:rPr lang="fa-IR" dirty="0"/>
            </a:br>
            <a:r>
              <a:rPr lang="fa-IR" dirty="0"/>
              <a:t>وابستگی به فضای مجازی                    فرار از منزل</a:t>
            </a:r>
            <a:br>
              <a:rPr lang="fa-IR" dirty="0"/>
            </a:br>
            <a:r>
              <a:rPr lang="fa-IR" dirty="0"/>
              <a:t>گرایش به گروه های همسالان پرخطر</a:t>
            </a:r>
            <a:br>
              <a:rPr lang="fa-IR" dirty="0"/>
            </a:br>
            <a:r>
              <a:rPr lang="fa-IR" dirty="0"/>
              <a:t>و..</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rmAutofit fontScale="92500" lnSpcReduction="10000"/>
          </a:bodyPr>
          <a:lstStyle/>
          <a:p>
            <a:pPr algn="just">
              <a:lnSpc>
                <a:spcPct val="170000"/>
              </a:lnSpc>
            </a:pPr>
            <a:r>
              <a:rPr lang="ar-SA" dirty="0">
                <a:cs typeface="B Nazanin" pitchFamily="2" charset="-78"/>
              </a:rPr>
              <a:t> هر دلیلی که</a:t>
            </a:r>
            <a:r>
              <a:rPr lang="fa-IR" dirty="0">
                <a:cs typeface="B Nazanin" pitchFamily="2" charset="-78"/>
              </a:rPr>
              <a:t> </a:t>
            </a:r>
            <a:r>
              <a:rPr lang="ar-SA" dirty="0">
                <a:cs typeface="B Nazanin" pitchFamily="2" charset="-78"/>
              </a:rPr>
              <a:t>وجود دارد </a:t>
            </a:r>
            <a:r>
              <a:rPr lang="ar-SA" dirty="0">
                <a:solidFill>
                  <a:srgbClr val="FF0000"/>
                </a:solidFill>
                <a:cs typeface="B Nazanin" pitchFamily="2" charset="-78"/>
              </a:rPr>
              <a:t>شناسایی شود و بگوید </a:t>
            </a:r>
            <a:r>
              <a:rPr lang="ar-SA" b="1" dirty="0">
                <a:solidFill>
                  <a:srgbClr val="FF0000"/>
                </a:solidFill>
                <a:cs typeface="B Nazanin" pitchFamily="2" charset="-78"/>
              </a:rPr>
              <a:t>حالا چه کار باید</a:t>
            </a:r>
            <a:r>
              <a:rPr lang="fa-IR" dirty="0">
                <a:solidFill>
                  <a:srgbClr val="FF0000"/>
                </a:solidFill>
                <a:cs typeface="B Nazanin" pitchFamily="2" charset="-78"/>
              </a:rPr>
              <a:t>کرد:</a:t>
            </a:r>
            <a:endParaRPr lang="fa-IR" dirty="0">
              <a:cs typeface="B Nazanin" pitchFamily="2" charset="-78"/>
            </a:endParaRPr>
          </a:p>
          <a:p>
            <a:pPr algn="just">
              <a:lnSpc>
                <a:spcPct val="170000"/>
              </a:lnSpc>
            </a:pPr>
            <a:r>
              <a:rPr lang="fa-IR" dirty="0">
                <a:cs typeface="B Nazanin" pitchFamily="2" charset="-78"/>
              </a:rPr>
              <a:t>1-شناسایی دلایل</a:t>
            </a:r>
          </a:p>
          <a:p>
            <a:pPr algn="just">
              <a:lnSpc>
                <a:spcPct val="170000"/>
              </a:lnSpc>
            </a:pPr>
            <a:r>
              <a:rPr lang="fa-IR" b="1" u="sng" dirty="0">
                <a:cs typeface="B Nazanin" pitchFamily="2" charset="-78"/>
              </a:rPr>
              <a:t>2-چگونه عمل </a:t>
            </a:r>
            <a:r>
              <a:rPr lang="fa-IR" dirty="0">
                <a:cs typeface="B Nazanin" pitchFamily="2" charset="-78"/>
              </a:rPr>
              <a:t>کنیم</a:t>
            </a:r>
          </a:p>
          <a:p>
            <a:pPr algn="just">
              <a:lnSpc>
                <a:spcPct val="170000"/>
              </a:lnSpc>
            </a:pPr>
            <a:r>
              <a:rPr lang="ar-SA" dirty="0">
                <a:cs typeface="B Nazanin" pitchFamily="2" charset="-78"/>
              </a:rPr>
              <a:t>  آیا پدر یا مادر یا هر </a:t>
            </a:r>
            <a:r>
              <a:rPr lang="ar-SA" u="sng" dirty="0">
                <a:cs typeface="B Nazanin" pitchFamily="2" charset="-78"/>
              </a:rPr>
              <a:t>دو راصدا </a:t>
            </a:r>
            <a:r>
              <a:rPr lang="ar-SA" dirty="0">
                <a:cs typeface="B Nazanin" pitchFamily="2" charset="-78"/>
              </a:rPr>
              <a:t>کنیم </a:t>
            </a:r>
            <a:r>
              <a:rPr lang="fa-IR" dirty="0">
                <a:cs typeface="B Nazanin" pitchFamily="2" charset="-78"/>
              </a:rPr>
              <a:t>.</a:t>
            </a:r>
            <a:r>
              <a:rPr lang="ar-SA" dirty="0">
                <a:cs typeface="B Nazanin" pitchFamily="2" charset="-78"/>
              </a:rPr>
              <a:t> مادر چه کار باید </a:t>
            </a:r>
            <a:r>
              <a:rPr lang="fa-IR" dirty="0">
                <a:cs typeface="B Nazanin" pitchFamily="2" charset="-78"/>
              </a:rPr>
              <a:t>کند </a:t>
            </a:r>
            <a:r>
              <a:rPr lang="ar-SA" dirty="0">
                <a:cs typeface="B Nazanin" pitchFamily="2" charset="-78"/>
              </a:rPr>
              <a:t> </a:t>
            </a:r>
            <a:r>
              <a:rPr lang="fa-IR" dirty="0">
                <a:cs typeface="B Nazanin" pitchFamily="2" charset="-78"/>
              </a:rPr>
              <a:t>چگونه </a:t>
            </a:r>
            <a:r>
              <a:rPr lang="ar-SA" dirty="0">
                <a:cs typeface="B Nazanin" pitchFamily="2" charset="-78"/>
              </a:rPr>
              <a:t>با </a:t>
            </a:r>
            <a:r>
              <a:rPr lang="fa-IR" dirty="0">
                <a:cs typeface="B Nazanin" pitchFamily="2" charset="-78"/>
              </a:rPr>
              <a:t>پدر</a:t>
            </a:r>
            <a:r>
              <a:rPr lang="ar-SA" dirty="0">
                <a:cs typeface="B Nazanin" pitchFamily="2" charset="-78"/>
              </a:rPr>
              <a:t> حرف بزن</a:t>
            </a:r>
            <a:r>
              <a:rPr lang="fa-IR" dirty="0">
                <a:cs typeface="B Nazanin" pitchFamily="2" charset="-78"/>
              </a:rPr>
              <a:t>د</a:t>
            </a:r>
            <a:r>
              <a:rPr lang="ar-SA" dirty="0">
                <a:cs typeface="B Nazanin" pitchFamily="2" charset="-78"/>
              </a:rPr>
              <a:t> </a:t>
            </a:r>
            <a:endParaRPr lang="fa-IR" dirty="0">
              <a:cs typeface="B Nazanin" pitchFamily="2" charset="-78"/>
            </a:endParaRPr>
          </a:p>
          <a:p>
            <a:pPr algn="just">
              <a:lnSpc>
                <a:spcPct val="170000"/>
              </a:lnSpc>
            </a:pPr>
            <a:r>
              <a:rPr lang="fa-IR" dirty="0">
                <a:cs typeface="B Nazanin" pitchFamily="2" charset="-78"/>
              </a:rPr>
              <a:t>پس والدین : </a:t>
            </a:r>
            <a:r>
              <a:rPr lang="ar-SA" dirty="0">
                <a:cs typeface="B Nazanin" pitchFamily="2" charset="-78"/>
              </a:rPr>
              <a:t>برای </a:t>
            </a:r>
            <a:r>
              <a:rPr lang="ar-SA" b="1" dirty="0">
                <a:solidFill>
                  <a:srgbClr val="FF0000"/>
                </a:solidFill>
                <a:cs typeface="B Nazanin" pitchFamily="2" charset="-78"/>
              </a:rPr>
              <a:t>خود</a:t>
            </a:r>
            <a:r>
              <a:rPr lang="fa-IR" b="1" dirty="0">
                <a:solidFill>
                  <a:srgbClr val="FF0000"/>
                </a:solidFill>
                <a:cs typeface="B Nazanin" pitchFamily="2" charset="-78"/>
              </a:rPr>
              <a:t> </a:t>
            </a:r>
            <a:r>
              <a:rPr lang="ar-SA" b="1" dirty="0">
                <a:solidFill>
                  <a:srgbClr val="FF0000"/>
                </a:solidFill>
                <a:cs typeface="B Nazanin" pitchFamily="2" charset="-78"/>
              </a:rPr>
              <a:t> یک برنامه </a:t>
            </a:r>
            <a:r>
              <a:rPr lang="fa-IR" b="1" dirty="0">
                <a:solidFill>
                  <a:srgbClr val="FF0000"/>
                </a:solidFill>
                <a:cs typeface="B Nazanin" pitchFamily="2" charset="-78"/>
              </a:rPr>
              <a:t>ب</a:t>
            </a:r>
            <a:r>
              <a:rPr lang="ar-SA" b="1" dirty="0">
                <a:solidFill>
                  <a:srgbClr val="FF0000"/>
                </a:solidFill>
                <a:cs typeface="B Nazanin" pitchFamily="2" charset="-78"/>
              </a:rPr>
              <a:t>نویس</a:t>
            </a:r>
            <a:r>
              <a:rPr lang="fa-IR" b="1" dirty="0">
                <a:solidFill>
                  <a:srgbClr val="FF0000"/>
                </a:solidFill>
                <a:cs typeface="B Nazanin" pitchFamily="2" charset="-78"/>
              </a:rPr>
              <a:t>ند</a:t>
            </a:r>
            <a:r>
              <a:rPr lang="ar-SA" b="1" dirty="0">
                <a:solidFill>
                  <a:srgbClr val="FF0000"/>
                </a:solidFill>
                <a:cs typeface="B Nazanin" pitchFamily="2" charset="-78"/>
              </a:rPr>
              <a:t> برنامه‌ای </a:t>
            </a:r>
            <a:r>
              <a:rPr lang="ar-SA" dirty="0">
                <a:cs typeface="B Nazanin" pitchFamily="2" charset="-78"/>
              </a:rPr>
              <a:t>که در آن برنامه </a:t>
            </a:r>
            <a:r>
              <a:rPr lang="fa-IR" dirty="0">
                <a:cs typeface="B Nazanin" pitchFamily="2" charset="-78"/>
              </a:rPr>
              <a:t>:</a:t>
            </a:r>
            <a:r>
              <a:rPr lang="ar-SA" dirty="0">
                <a:cs typeface="B Nazanin" pitchFamily="2" charset="-78"/>
              </a:rPr>
              <a:t> </a:t>
            </a:r>
            <a:endParaRPr lang="fa-IR" dirty="0">
              <a:cs typeface="B Nazanin" pitchFamily="2" charset="-78"/>
            </a:endParaRPr>
          </a:p>
          <a:p>
            <a:pPr algn="just">
              <a:lnSpc>
                <a:spcPct val="170000"/>
              </a:lnSpc>
            </a:pPr>
            <a:r>
              <a:rPr lang="fa-IR" dirty="0">
                <a:cs typeface="B Nazanin" pitchFamily="2" charset="-78"/>
              </a:rPr>
              <a:t>1-</a:t>
            </a:r>
            <a:r>
              <a:rPr lang="ar-SA" u="sng" dirty="0">
                <a:cs typeface="B Nazanin" pitchFamily="2" charset="-78"/>
              </a:rPr>
              <a:t>علل ا</a:t>
            </a:r>
            <a:r>
              <a:rPr lang="fa-IR" u="sng" dirty="0">
                <a:cs typeface="B Nazanin" pitchFamily="2" charset="-78"/>
              </a:rPr>
              <a:t>حتمالی </a:t>
            </a:r>
            <a:r>
              <a:rPr lang="ar-SA" u="sng" dirty="0">
                <a:cs typeface="B Nazanin" pitchFamily="2" charset="-78"/>
              </a:rPr>
              <a:t> </a:t>
            </a:r>
            <a:r>
              <a:rPr lang="ar-SA" dirty="0">
                <a:cs typeface="B Nazanin" pitchFamily="2" charset="-78"/>
              </a:rPr>
              <a:t>آن موضوع </a:t>
            </a:r>
            <a:endParaRPr lang="fa-IR" dirty="0">
              <a:cs typeface="B Nazanin" pitchFamily="2" charset="-78"/>
            </a:endParaRPr>
          </a:p>
          <a:p>
            <a:pPr algn="just">
              <a:lnSpc>
                <a:spcPct val="170000"/>
              </a:lnSpc>
            </a:pPr>
            <a:r>
              <a:rPr lang="fa-IR" dirty="0">
                <a:cs typeface="B Nazanin" pitchFamily="2" charset="-78"/>
              </a:rPr>
              <a:t>2-</a:t>
            </a:r>
            <a:r>
              <a:rPr lang="ar-SA" b="1" u="sng" dirty="0">
                <a:cs typeface="B Nazanin" pitchFamily="2" charset="-78"/>
              </a:rPr>
              <a:t>اقداماتی که شاید کمک کننده </a:t>
            </a:r>
            <a:r>
              <a:rPr lang="ar-SA" dirty="0">
                <a:cs typeface="B Nazanin" pitchFamily="2" charset="-78"/>
              </a:rPr>
              <a:t>باشد تعیین </a:t>
            </a:r>
            <a:r>
              <a:rPr lang="fa-IR" dirty="0">
                <a:cs typeface="B Nazanin" pitchFamily="2" charset="-78"/>
              </a:rPr>
              <a:t>شود</a:t>
            </a:r>
            <a:endParaRPr lang="en-US" dirty="0">
              <a:cs typeface="B Nazanin" pitchFamily="2" charset="-78"/>
            </a:endParaRPr>
          </a:p>
          <a:p>
            <a:endParaRPr lang="fa-IR" dirty="0"/>
          </a:p>
          <a:p>
            <a:endParaRPr lang="fa-IR" dirty="0"/>
          </a:p>
          <a:p>
            <a:endParaRPr lang="fa-I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302" y="627683"/>
            <a:ext cx="7467600" cy="706090"/>
          </a:xfrm>
        </p:spPr>
        <p:txBody>
          <a:bodyPr>
            <a:normAutofit fontScale="90000"/>
          </a:bodyPr>
          <a:lstStyle/>
          <a:p>
            <a:pPr algn="ctr"/>
            <a:r>
              <a:rPr lang="ar-SA" sz="2400" dirty="0">
                <a:cs typeface="B Nazanin" panose="00000400000000000000" pitchFamily="2" charset="-78"/>
              </a:rPr>
              <a:t>گام سوم مشخص کردن زمان برای صحبت راجع به آن </a:t>
            </a:r>
            <a:r>
              <a:rPr lang="fa-IR" sz="2400" dirty="0">
                <a:cs typeface="B Nazanin" panose="00000400000000000000" pitchFamily="2" charset="-78"/>
              </a:rPr>
              <a:t> مشکل </a:t>
            </a:r>
            <a:r>
              <a:rPr lang="ar-SA" sz="2400" dirty="0">
                <a:cs typeface="B Nazanin" panose="00000400000000000000" pitchFamily="2" charset="-78"/>
              </a:rPr>
              <a:t>است </a:t>
            </a:r>
            <a:br>
              <a:rPr lang="en-US" sz="2400" dirty="0">
                <a:cs typeface="B Nazanin" panose="00000400000000000000" pitchFamily="2" charset="-78"/>
              </a:rPr>
            </a:br>
            <a:endParaRPr lang="fa-IR" sz="2400" dirty="0">
              <a:cs typeface="B Nazanin" panose="00000400000000000000" pitchFamily="2" charset="-78"/>
            </a:endParaRPr>
          </a:p>
        </p:txBody>
      </p:sp>
      <p:sp>
        <p:nvSpPr>
          <p:cNvPr id="3" name="Content Placeholder 2"/>
          <p:cNvSpPr>
            <a:spLocks noGrp="1"/>
          </p:cNvSpPr>
          <p:nvPr>
            <p:ph sz="quarter" idx="1"/>
          </p:nvPr>
        </p:nvSpPr>
        <p:spPr>
          <a:xfrm>
            <a:off x="457200" y="980728"/>
            <a:ext cx="8291264" cy="5493224"/>
          </a:xfrm>
        </p:spPr>
        <p:txBody>
          <a:bodyPr>
            <a:noAutofit/>
          </a:bodyPr>
          <a:lstStyle/>
          <a:p>
            <a:pPr algn="just">
              <a:lnSpc>
                <a:spcPct val="170000"/>
              </a:lnSpc>
            </a:pPr>
            <a:r>
              <a:rPr lang="ar-SA" dirty="0">
                <a:cs typeface="B Nazanin" pitchFamily="2" charset="-78"/>
              </a:rPr>
              <a:t>انتخاب</a:t>
            </a:r>
            <a:r>
              <a:rPr lang="ar-SA" b="1" u="sng" dirty="0">
                <a:cs typeface="B Nazanin" pitchFamily="2" charset="-78"/>
              </a:rPr>
              <a:t>زمان و مکان مناسب </a:t>
            </a:r>
            <a:r>
              <a:rPr lang="fa-IR" b="1" u="sng" dirty="0">
                <a:cs typeface="B Nazanin" pitchFamily="2" charset="-78"/>
              </a:rPr>
              <a:t>:</a:t>
            </a:r>
            <a:r>
              <a:rPr lang="fa-IR" dirty="0">
                <a:solidFill>
                  <a:srgbClr val="FF0000"/>
                </a:solidFill>
                <a:cs typeface="B Nazanin" pitchFamily="2" charset="-78"/>
              </a:rPr>
              <a:t>باید </a:t>
            </a:r>
            <a:r>
              <a:rPr lang="ar-SA" u="sng" dirty="0">
                <a:solidFill>
                  <a:srgbClr val="FF0000"/>
                </a:solidFill>
                <a:cs typeface="B Nazanin" pitchFamily="2" charset="-78"/>
              </a:rPr>
              <a:t>مستقیم </a:t>
            </a:r>
            <a:r>
              <a:rPr lang="fa-IR" u="sng" dirty="0">
                <a:solidFill>
                  <a:srgbClr val="FF0000"/>
                </a:solidFill>
                <a:cs typeface="B Nazanin" pitchFamily="2" charset="-78"/>
              </a:rPr>
              <a:t>ونه در لفافه </a:t>
            </a:r>
            <a:r>
              <a:rPr lang="ar-SA" u="sng" dirty="0">
                <a:solidFill>
                  <a:srgbClr val="FF0000"/>
                </a:solidFill>
                <a:cs typeface="B Nazanin" pitchFamily="2" charset="-78"/>
              </a:rPr>
              <a:t>با نوجوان </a:t>
            </a:r>
            <a:r>
              <a:rPr lang="ar-SA" dirty="0">
                <a:solidFill>
                  <a:srgbClr val="FF0000"/>
                </a:solidFill>
                <a:cs typeface="B Nazanin" pitchFamily="2" charset="-78"/>
              </a:rPr>
              <a:t>حرف بزنی</a:t>
            </a:r>
            <a:r>
              <a:rPr lang="fa-IR" dirty="0">
                <a:solidFill>
                  <a:srgbClr val="FF0000"/>
                </a:solidFill>
                <a:cs typeface="B Nazanin" pitchFamily="2" charset="-78"/>
              </a:rPr>
              <a:t>د</a:t>
            </a:r>
          </a:p>
          <a:p>
            <a:pPr algn="just">
              <a:lnSpc>
                <a:spcPct val="170000"/>
              </a:lnSpc>
            </a:pPr>
            <a:r>
              <a:rPr lang="en-US" sz="2000" dirty="0">
                <a:cs typeface="B Nazanin" pitchFamily="2" charset="-78"/>
              </a:rPr>
              <a:t> </a:t>
            </a:r>
            <a:r>
              <a:rPr lang="ar-SA" sz="2000" dirty="0">
                <a:cs typeface="B Nazanin" pitchFamily="2" charset="-78"/>
              </a:rPr>
              <a:t> مثال </a:t>
            </a:r>
            <a:r>
              <a:rPr lang="en-US" sz="2000" dirty="0">
                <a:cs typeface="B Nazanin" pitchFamily="2" charset="-78"/>
              </a:rPr>
              <a:t>:</a:t>
            </a:r>
          </a:p>
          <a:p>
            <a:pPr algn="just">
              <a:lnSpc>
                <a:spcPct val="170000"/>
              </a:lnSpc>
            </a:pPr>
            <a:r>
              <a:rPr lang="ar-SA" sz="2000" dirty="0">
                <a:cs typeface="B Nazanin" pitchFamily="2" charset="-78"/>
              </a:rPr>
              <a:t>نوجوان </a:t>
            </a:r>
            <a:r>
              <a:rPr lang="ar-SA" sz="2000" b="1" u="sng" dirty="0">
                <a:cs typeface="B Nazanin" pitchFamily="2" charset="-78"/>
              </a:rPr>
              <a:t>فردا خانه است </a:t>
            </a:r>
            <a:r>
              <a:rPr lang="ar-SA" sz="2000" dirty="0">
                <a:cs typeface="B Nazanin" pitchFamily="2" charset="-78"/>
              </a:rPr>
              <a:t>و فرصت مناسبی است که راجع به</a:t>
            </a:r>
            <a:r>
              <a:rPr lang="fa-IR" sz="2000" dirty="0">
                <a:cs typeface="B Nazanin" pitchFamily="2" charset="-78"/>
              </a:rPr>
              <a:t> تمایل به خودکشی </a:t>
            </a:r>
            <a:r>
              <a:rPr lang="ar-SA" sz="2000" dirty="0">
                <a:cs typeface="B Nazanin" pitchFamily="2" charset="-78"/>
              </a:rPr>
              <a:t> </a:t>
            </a:r>
            <a:r>
              <a:rPr lang="fa-IR" sz="2000" dirty="0">
                <a:cs typeface="B Nazanin" pitchFamily="2" charset="-78"/>
              </a:rPr>
              <a:t>،</a:t>
            </a:r>
            <a:r>
              <a:rPr lang="ar-SA" sz="2000" dirty="0">
                <a:cs typeface="B Nazanin" pitchFamily="2" charset="-78"/>
              </a:rPr>
              <a:t>سیگار یا بازی و گیم با او حرف بزنم </a:t>
            </a:r>
            <a:endParaRPr lang="en-US" sz="2000" dirty="0">
              <a:cs typeface="B Nazanin" pitchFamily="2" charset="-78"/>
            </a:endParaRPr>
          </a:p>
          <a:p>
            <a:pPr algn="just">
              <a:lnSpc>
                <a:spcPct val="170000"/>
              </a:lnSpc>
            </a:pPr>
            <a:r>
              <a:rPr lang="ar-SA" sz="2000" dirty="0">
                <a:cs typeface="B Nazanin" pitchFamily="2" charset="-78"/>
              </a:rPr>
              <a:t>پس:</a:t>
            </a:r>
            <a:r>
              <a:rPr lang="fa-IR" sz="2000" dirty="0">
                <a:cs typeface="B Nazanin" pitchFamily="2" charset="-78"/>
              </a:rPr>
              <a:t> </a:t>
            </a:r>
            <a:r>
              <a:rPr lang="ar-SA" sz="2000" dirty="0">
                <a:cs typeface="B Nazanin" pitchFamily="2" charset="-78"/>
              </a:rPr>
              <a:t>توجمع </a:t>
            </a:r>
            <a:r>
              <a:rPr lang="ar-SA" sz="2000" dirty="0">
                <a:solidFill>
                  <a:srgbClr val="FF0000"/>
                </a:solidFill>
                <a:cs typeface="B Nazanin" pitchFamily="2" charset="-78"/>
              </a:rPr>
              <a:t>مهمان</a:t>
            </a:r>
            <a:r>
              <a:rPr lang="ar-SA" sz="2000" dirty="0">
                <a:cs typeface="B Nazanin" pitchFamily="2" charset="-78"/>
              </a:rPr>
              <a:t>ی</a:t>
            </a:r>
            <a:r>
              <a:rPr lang="fa-IR" sz="2000" dirty="0">
                <a:cs typeface="B Nazanin" pitchFamily="2" charset="-78"/>
              </a:rPr>
              <a:t> </a:t>
            </a:r>
            <a:r>
              <a:rPr lang="ar-SA" sz="2000" dirty="0">
                <a:cs typeface="B Nazanin" pitchFamily="2" charset="-78"/>
              </a:rPr>
              <a:t>مدرسه آشوب به پا </a:t>
            </a:r>
            <a:r>
              <a:rPr lang="fa-IR" sz="2000" dirty="0">
                <a:cs typeface="B Nazanin" pitchFamily="2" charset="-78"/>
              </a:rPr>
              <a:t>ن</a:t>
            </a:r>
            <a:r>
              <a:rPr lang="ar-SA" sz="2000" dirty="0">
                <a:cs typeface="B Nazanin" pitchFamily="2" charset="-78"/>
              </a:rPr>
              <a:t>کنم</a:t>
            </a:r>
            <a:endParaRPr lang="fa-IR" sz="2000" dirty="0">
              <a:cs typeface="B Nazanin" pitchFamily="2" charset="-78"/>
            </a:endParaRPr>
          </a:p>
          <a:p>
            <a:pPr algn="just">
              <a:lnSpc>
                <a:spcPct val="170000"/>
              </a:lnSpc>
            </a:pPr>
            <a:r>
              <a:rPr lang="ar-SA" sz="2000" dirty="0">
                <a:cs typeface="B Nazanin" pitchFamily="2" charset="-78"/>
              </a:rPr>
              <a:t>زمان و مکان مناسب انتخاب می کنم که </a:t>
            </a:r>
            <a:r>
              <a:rPr lang="ar-SA" sz="2000" b="1" dirty="0">
                <a:solidFill>
                  <a:srgbClr val="FF0000"/>
                </a:solidFill>
                <a:cs typeface="B Nazanin" pitchFamily="2" charset="-78"/>
              </a:rPr>
              <a:t>خودم کنترل </a:t>
            </a:r>
            <a:r>
              <a:rPr lang="ar-SA" sz="2000" dirty="0">
                <a:cs typeface="B Nazanin" pitchFamily="2" charset="-78"/>
              </a:rPr>
              <a:t>داشته باشم </a:t>
            </a:r>
            <a:endParaRPr lang="fa-IR" sz="2000" dirty="0">
              <a:cs typeface="B Nazanin" pitchFamily="2" charset="-78"/>
            </a:endParaRPr>
          </a:p>
          <a:p>
            <a:pPr algn="just">
              <a:lnSpc>
                <a:spcPct val="170000"/>
              </a:lnSpc>
            </a:pPr>
            <a:r>
              <a:rPr lang="ar-SA" sz="2000" dirty="0">
                <a:cs typeface="B Nazanin" pitchFamily="2" charset="-78"/>
              </a:rPr>
              <a:t>سریع </a:t>
            </a:r>
            <a:r>
              <a:rPr lang="ar-SA" sz="2000" b="1" u="sng" dirty="0">
                <a:cs typeface="B Nazanin" pitchFamily="2" charset="-78"/>
              </a:rPr>
              <a:t>هیجاناتم را مدیریت </a:t>
            </a:r>
            <a:r>
              <a:rPr lang="ar-SA" sz="2000" dirty="0">
                <a:cs typeface="B Nazanin" pitchFamily="2" charset="-78"/>
              </a:rPr>
              <a:t>کنم </a:t>
            </a:r>
            <a:endParaRPr lang="fa-IR" sz="2000" dirty="0">
              <a:cs typeface="B Nazanin" pitchFamily="2" charset="-78"/>
            </a:endParaRPr>
          </a:p>
          <a:p>
            <a:pPr algn="just">
              <a:lnSpc>
                <a:spcPct val="170000"/>
              </a:lnSpc>
            </a:pPr>
            <a:r>
              <a:rPr lang="ar-SA" sz="2000" dirty="0">
                <a:cs typeface="B Nazanin" pitchFamily="2" charset="-78"/>
              </a:rPr>
              <a:t>نباید با نوجوان برخورد کنم </a:t>
            </a:r>
            <a:r>
              <a:rPr lang="ar-SA" sz="2000" b="1" u="sng" dirty="0">
                <a:cs typeface="B Nazanin" pitchFamily="2" charset="-78"/>
              </a:rPr>
              <a:t>قبلش پیش خودم فکر کنم خودم را آر</a:t>
            </a:r>
            <a:r>
              <a:rPr lang="fa-IR" sz="2000" b="1" u="sng" dirty="0">
                <a:cs typeface="B Nazanin" pitchFamily="2" charset="-78"/>
              </a:rPr>
              <a:t>ا</a:t>
            </a:r>
            <a:r>
              <a:rPr lang="ar-SA" sz="2000" b="1" u="sng" dirty="0">
                <a:cs typeface="B Nazanin" pitchFamily="2" charset="-78"/>
              </a:rPr>
              <a:t>م </a:t>
            </a:r>
            <a:r>
              <a:rPr lang="ar-SA" sz="2000" dirty="0">
                <a:cs typeface="B Nazanin" pitchFamily="2" charset="-78"/>
              </a:rPr>
              <a:t>کنم بعد با او حرف بزنم</a:t>
            </a:r>
            <a:endParaRPr lang="fa-IR" sz="2000" dirty="0">
              <a:cs typeface="B Nazanin" pitchFamily="2" charset="-78"/>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7467600" cy="562074"/>
          </a:xfrm>
        </p:spPr>
        <p:txBody>
          <a:bodyPr>
            <a:normAutofit fontScale="90000"/>
          </a:bodyPr>
          <a:lstStyle/>
          <a:p>
            <a:pPr algn="ctr"/>
            <a:r>
              <a:rPr lang="en-US" b="1" dirty="0"/>
              <a:t> </a:t>
            </a:r>
            <a:r>
              <a:rPr lang="ar-SA" b="1" dirty="0"/>
              <a:t>گام چهارم </a:t>
            </a:r>
            <a:r>
              <a:rPr lang="ar-SA" b="1" dirty="0">
                <a:solidFill>
                  <a:srgbClr val="FF0000"/>
                </a:solidFill>
              </a:rPr>
              <a:t>بیان نگرانی </a:t>
            </a:r>
            <a:r>
              <a:rPr lang="ar-SA" b="1" dirty="0"/>
              <a:t>در خصوص خطر است،  </a:t>
            </a:r>
            <a:br>
              <a:rPr lang="en-US" b="1" dirty="0"/>
            </a:br>
            <a:endParaRPr lang="fa-IR" b="1" dirty="0"/>
          </a:p>
        </p:txBody>
      </p:sp>
      <p:sp>
        <p:nvSpPr>
          <p:cNvPr id="3" name="Content Placeholder 2"/>
          <p:cNvSpPr>
            <a:spLocks noGrp="1"/>
          </p:cNvSpPr>
          <p:nvPr>
            <p:ph sz="quarter" idx="1"/>
          </p:nvPr>
        </p:nvSpPr>
        <p:spPr>
          <a:xfrm>
            <a:off x="611560" y="1772816"/>
            <a:ext cx="7704856" cy="3960440"/>
          </a:xfrm>
        </p:spPr>
        <p:txBody>
          <a:bodyPr>
            <a:noAutofit/>
          </a:bodyPr>
          <a:lstStyle/>
          <a:p>
            <a:pPr algn="just">
              <a:lnSpc>
                <a:spcPct val="170000"/>
              </a:lnSpc>
            </a:pPr>
            <a:r>
              <a:rPr lang="en-US" sz="2000" b="1" dirty="0">
                <a:cs typeface="B Nazanin" pitchFamily="2" charset="-78"/>
              </a:rPr>
              <a:t> </a:t>
            </a:r>
            <a:r>
              <a:rPr lang="ar-SA" sz="2000" b="1" u="sng" dirty="0">
                <a:cs typeface="B Nazanin" pitchFamily="2" charset="-78"/>
              </a:rPr>
              <a:t>مستقیم</a:t>
            </a:r>
            <a:r>
              <a:rPr lang="ar-SA" sz="2000" b="1" dirty="0">
                <a:cs typeface="B Nazanin" pitchFamily="2" charset="-78"/>
              </a:rPr>
              <a:t> در مورد نگرانی</a:t>
            </a:r>
            <a:r>
              <a:rPr lang="fa-IR" sz="2000" b="1" dirty="0">
                <a:cs typeface="B Nazanin" pitchFamily="2" charset="-78"/>
              </a:rPr>
              <a:t> </a:t>
            </a:r>
            <a:r>
              <a:rPr lang="ar-SA" sz="2000" b="1" dirty="0">
                <a:cs typeface="B Nazanin" pitchFamily="2" charset="-78"/>
              </a:rPr>
              <a:t>م</a:t>
            </a:r>
            <a:r>
              <a:rPr lang="fa-IR" sz="2000" b="1" dirty="0">
                <a:cs typeface="B Nazanin" pitchFamily="2" charset="-78"/>
              </a:rPr>
              <a:t>ان </a:t>
            </a:r>
            <a:r>
              <a:rPr lang="ar-SA" sz="2000" b="1" dirty="0">
                <a:cs typeface="B Nazanin" pitchFamily="2" charset="-78"/>
              </a:rPr>
              <a:t> با</a:t>
            </a:r>
            <a:r>
              <a:rPr lang="fa-IR" sz="2000" b="1" dirty="0">
                <a:cs typeface="B Nazanin" pitchFamily="2" charset="-78"/>
              </a:rPr>
              <a:t>فرد یا</a:t>
            </a:r>
            <a:r>
              <a:rPr lang="ar-SA" sz="2000" b="1" dirty="0">
                <a:cs typeface="B Nazanin" pitchFamily="2" charset="-78"/>
              </a:rPr>
              <a:t> نوجوان صحبت می کنم </a:t>
            </a:r>
            <a:r>
              <a:rPr lang="fa-IR" sz="2000" b="1" dirty="0">
                <a:cs typeface="B Nazanin" pitchFamily="2" charset="-78"/>
              </a:rPr>
              <a:t>.</a:t>
            </a:r>
          </a:p>
          <a:p>
            <a:pPr algn="just">
              <a:lnSpc>
                <a:spcPct val="170000"/>
              </a:lnSpc>
            </a:pPr>
            <a:r>
              <a:rPr lang="fa-IR" sz="2000" b="1" dirty="0">
                <a:cs typeface="B Nazanin" pitchFamily="2" charset="-78"/>
              </a:rPr>
              <a:t>خودکشی :</a:t>
            </a:r>
          </a:p>
          <a:p>
            <a:pPr algn="just">
              <a:lnSpc>
                <a:spcPct val="170000"/>
              </a:lnSpc>
            </a:pPr>
            <a:r>
              <a:rPr lang="fa-IR" sz="2000" b="1" dirty="0">
                <a:cs typeface="B Nazanin" pitchFamily="2" charset="-78"/>
              </a:rPr>
              <a:t>پسرم  این روزها متوجه شدم  کمی </a:t>
            </a:r>
            <a:r>
              <a:rPr lang="fa-IR" sz="2000" b="1" u="sng" dirty="0">
                <a:solidFill>
                  <a:srgbClr val="FF0000"/>
                </a:solidFill>
                <a:cs typeface="B Nazanin" pitchFamily="2" charset="-78"/>
              </a:rPr>
              <a:t>افسرده و ناراحت </a:t>
            </a:r>
            <a:r>
              <a:rPr lang="fa-IR" sz="2000" b="1" dirty="0">
                <a:cs typeface="B Nazanin" pitchFamily="2" charset="-78"/>
              </a:rPr>
              <a:t>هستی مثل اینکه از چیزی نگرانی یا چیزی تورا اذیت میکند  </a:t>
            </a:r>
          </a:p>
          <a:p>
            <a:pPr algn="just">
              <a:lnSpc>
                <a:spcPct val="170000"/>
              </a:lnSpc>
            </a:pPr>
            <a:r>
              <a:rPr lang="fa-IR" sz="2000" b="1" dirty="0">
                <a:cs typeface="B Nazanin" pitchFamily="2" charset="-78"/>
              </a:rPr>
              <a:t>احتمال می </a:t>
            </a:r>
            <a:r>
              <a:rPr lang="fa-IR" sz="2000" b="1" dirty="0">
                <a:solidFill>
                  <a:srgbClr val="FF0000"/>
                </a:solidFill>
                <a:cs typeface="B Nazanin" pitchFamily="2" charset="-78"/>
              </a:rPr>
              <a:t>دهم مشکلی </a:t>
            </a:r>
            <a:r>
              <a:rPr lang="fa-IR" sz="2000" b="1" dirty="0">
                <a:cs typeface="B Nazanin" pitchFamily="2" charset="-78"/>
              </a:rPr>
              <a:t>هست که </a:t>
            </a:r>
            <a:r>
              <a:rPr lang="fa-IR" sz="2000" b="1" u="sng" dirty="0">
                <a:solidFill>
                  <a:srgbClr val="FF0000"/>
                </a:solidFill>
                <a:cs typeface="B Nazanin" pitchFamily="2" charset="-78"/>
              </a:rPr>
              <a:t>قادر به حل </a:t>
            </a:r>
            <a:r>
              <a:rPr lang="fa-IR" sz="2000" b="1" dirty="0">
                <a:cs typeface="B Nazanin" pitchFamily="2" charset="-78"/>
              </a:rPr>
              <a:t>آن نمی باشید </a:t>
            </a:r>
          </a:p>
          <a:p>
            <a:pPr algn="just">
              <a:lnSpc>
                <a:spcPct val="170000"/>
              </a:lnSpc>
            </a:pPr>
            <a:r>
              <a:rPr lang="fa-IR" sz="2000" b="1" dirty="0">
                <a:cs typeface="B Nazanin" pitchFamily="2" charset="-78"/>
              </a:rPr>
              <a:t>اگر دوست داشته باشی می توانیم راجع به آن حرف بزنیم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571184" cy="850106"/>
          </a:xfrm>
        </p:spPr>
        <p:txBody>
          <a:bodyPr>
            <a:normAutofit fontScale="90000"/>
          </a:bodyPr>
          <a:lstStyle/>
          <a:p>
            <a:pPr algn="ctr"/>
            <a:r>
              <a:rPr lang="en-US" b="1" dirty="0"/>
              <a:t> </a:t>
            </a:r>
            <a:r>
              <a:rPr lang="ar-SA" b="1" dirty="0"/>
              <a:t>گام چهارم </a:t>
            </a:r>
            <a:r>
              <a:rPr lang="ar-SA" b="1" dirty="0">
                <a:solidFill>
                  <a:srgbClr val="FF0000"/>
                </a:solidFill>
              </a:rPr>
              <a:t>بیان نگرانی </a:t>
            </a:r>
            <a:r>
              <a:rPr lang="ar-SA" b="1" dirty="0"/>
              <a:t>در خصوص خطر است،  </a:t>
            </a:r>
            <a:br>
              <a:rPr lang="en-US" b="1" dirty="0"/>
            </a:br>
            <a:endParaRPr lang="fa-IR" dirty="0"/>
          </a:p>
        </p:txBody>
      </p:sp>
      <p:sp>
        <p:nvSpPr>
          <p:cNvPr id="3" name="Content Placeholder 2"/>
          <p:cNvSpPr>
            <a:spLocks noGrp="1"/>
          </p:cNvSpPr>
          <p:nvPr>
            <p:ph sz="quarter" idx="1"/>
          </p:nvPr>
        </p:nvSpPr>
        <p:spPr>
          <a:xfrm>
            <a:off x="323528" y="1052736"/>
            <a:ext cx="7992888" cy="5421216"/>
          </a:xfrm>
        </p:spPr>
        <p:txBody>
          <a:bodyPr>
            <a:normAutofit fontScale="70000" lnSpcReduction="20000"/>
          </a:bodyPr>
          <a:lstStyle/>
          <a:p>
            <a:pPr algn="just">
              <a:lnSpc>
                <a:spcPct val="170000"/>
              </a:lnSpc>
            </a:pPr>
            <a:r>
              <a:rPr lang="ar-SA" b="1" dirty="0">
                <a:cs typeface="B Nazanin" pitchFamily="2" charset="-78"/>
              </a:rPr>
              <a:t>اما نوجوانی </a:t>
            </a:r>
            <a:r>
              <a:rPr lang="ar-SA" b="1" dirty="0">
                <a:solidFill>
                  <a:srgbClr val="FF0000"/>
                </a:solidFill>
                <a:cs typeface="B Nazanin" pitchFamily="2" charset="-78"/>
              </a:rPr>
              <a:t>که انکار </a:t>
            </a:r>
            <a:r>
              <a:rPr lang="ar-SA" b="1" dirty="0">
                <a:cs typeface="B Nazanin" pitchFamily="2" charset="-78"/>
              </a:rPr>
              <a:t>می کند و می گوید</a:t>
            </a:r>
            <a:r>
              <a:rPr lang="fa-IR" b="1" dirty="0">
                <a:cs typeface="B Nazanin" pitchFamily="2" charset="-78"/>
              </a:rPr>
              <a:t>:</a:t>
            </a:r>
          </a:p>
          <a:p>
            <a:pPr algn="just">
              <a:lnSpc>
                <a:spcPct val="170000"/>
              </a:lnSpc>
            </a:pPr>
            <a:r>
              <a:rPr lang="ar-SA" b="1" dirty="0">
                <a:cs typeface="B Nazanin" pitchFamily="2" charset="-78"/>
              </a:rPr>
              <a:t> نه</a:t>
            </a:r>
            <a:r>
              <a:rPr lang="fa-IR" b="1" dirty="0">
                <a:cs typeface="B Nazanin" pitchFamily="2" charset="-78"/>
              </a:rPr>
              <a:t> افکار خودکشی ندارم .</a:t>
            </a:r>
            <a:r>
              <a:rPr lang="ar-SA" b="1" dirty="0">
                <a:cs typeface="B Nazanin" pitchFamily="2" charset="-78"/>
              </a:rPr>
              <a:t> سیگار نکشیدم</a:t>
            </a:r>
            <a:r>
              <a:rPr lang="fa-IR" b="1" dirty="0">
                <a:cs typeface="B Nazanin" pitchFamily="2" charset="-78"/>
              </a:rPr>
              <a:t>.</a:t>
            </a:r>
            <a:r>
              <a:rPr lang="ar-SA" b="1" dirty="0">
                <a:cs typeface="B Nazanin" pitchFamily="2" charset="-78"/>
              </a:rPr>
              <a:t> گیم زیاد بازی نمی‌کنم </a:t>
            </a:r>
            <a:endParaRPr lang="fa-IR" b="1" dirty="0">
              <a:cs typeface="B Nazanin" pitchFamily="2" charset="-78"/>
            </a:endParaRPr>
          </a:p>
          <a:p>
            <a:pPr algn="just">
              <a:lnSpc>
                <a:spcPct val="170000"/>
              </a:lnSpc>
            </a:pPr>
            <a:r>
              <a:rPr lang="fa-IR" b="1" dirty="0">
                <a:cs typeface="B Nazanin" pitchFamily="2" charset="-78"/>
              </a:rPr>
              <a:t>والد</a:t>
            </a:r>
            <a:r>
              <a:rPr lang="ar-SA" b="1" dirty="0">
                <a:cs typeface="B Nazanin" pitchFamily="2" charset="-78"/>
              </a:rPr>
              <a:t>مستقیم بگویید </a:t>
            </a:r>
            <a:r>
              <a:rPr lang="ar-SA" b="1" dirty="0">
                <a:solidFill>
                  <a:srgbClr val="FF0000"/>
                </a:solidFill>
                <a:cs typeface="B Nazanin" pitchFamily="2" charset="-78"/>
              </a:rPr>
              <a:t>عزیز من</a:t>
            </a:r>
            <a:r>
              <a:rPr lang="fa-IR" b="1" dirty="0">
                <a:solidFill>
                  <a:srgbClr val="FF0000"/>
                </a:solidFill>
                <a:cs typeface="B Nazanin" pitchFamily="2" charset="-78"/>
              </a:rPr>
              <a:t>، </a:t>
            </a:r>
            <a:r>
              <a:rPr lang="ar-SA" b="1" dirty="0">
                <a:solidFill>
                  <a:srgbClr val="FF0000"/>
                </a:solidFill>
                <a:cs typeface="B Nazanin" pitchFamily="2" charset="-78"/>
              </a:rPr>
              <a:t> چند روز است که تو را دارم مشاهده </a:t>
            </a:r>
            <a:r>
              <a:rPr lang="ar-SA" b="1" dirty="0">
                <a:cs typeface="B Nazanin" pitchFamily="2" charset="-78"/>
              </a:rPr>
              <a:t>می کنم</a:t>
            </a:r>
            <a:endParaRPr lang="fa-IR" b="1" dirty="0">
              <a:cs typeface="B Nazanin" pitchFamily="2" charset="-78"/>
            </a:endParaRPr>
          </a:p>
          <a:p>
            <a:pPr algn="just">
              <a:lnSpc>
                <a:spcPct val="170000"/>
              </a:lnSpc>
            </a:pPr>
            <a:r>
              <a:rPr lang="ar-SA" b="1" dirty="0">
                <a:cs typeface="B Nazanin" pitchFamily="2" charset="-78"/>
              </a:rPr>
              <a:t> روزانه ۱۰ الی ۱۲ ساعت بازی می کنی شاید خودت متوجه موضوع نیستی و این باعث می‌شود که</a:t>
            </a:r>
            <a:r>
              <a:rPr lang="fa-IR" b="1" dirty="0">
                <a:cs typeface="B Nazanin" pitchFamily="2" charset="-78"/>
              </a:rPr>
              <a:t>:</a:t>
            </a:r>
          </a:p>
          <a:p>
            <a:pPr algn="just">
              <a:lnSpc>
                <a:spcPct val="170000"/>
              </a:lnSpc>
            </a:pPr>
            <a:r>
              <a:rPr lang="ar-SA" b="1" dirty="0">
                <a:cs typeface="B Nazanin" pitchFamily="2" charset="-78"/>
              </a:rPr>
              <a:t> از </a:t>
            </a:r>
            <a:r>
              <a:rPr lang="ar-SA" b="1" dirty="0">
                <a:solidFill>
                  <a:srgbClr val="FF0000"/>
                </a:solidFill>
                <a:cs typeface="B Nazanin" pitchFamily="2" charset="-78"/>
              </a:rPr>
              <a:t>فعالیت‌های تحصیلی</a:t>
            </a:r>
            <a:r>
              <a:rPr lang="fa-IR" b="1" dirty="0">
                <a:solidFill>
                  <a:srgbClr val="FF0000"/>
                </a:solidFill>
                <a:cs typeface="B Nazanin" pitchFamily="2" charset="-78"/>
              </a:rPr>
              <a:t> ا</a:t>
            </a:r>
            <a:r>
              <a:rPr lang="ar-SA" b="1" dirty="0">
                <a:solidFill>
                  <a:srgbClr val="FF0000"/>
                </a:solidFill>
                <a:cs typeface="B Nazanin" pitchFamily="2" charset="-78"/>
              </a:rPr>
              <a:t>ت عقب بمانی</a:t>
            </a:r>
            <a:r>
              <a:rPr lang="fa-IR" b="1" dirty="0">
                <a:solidFill>
                  <a:srgbClr val="FF0000"/>
                </a:solidFill>
                <a:cs typeface="B Nazanin" pitchFamily="2" charset="-78"/>
              </a:rPr>
              <a:t>د</a:t>
            </a:r>
          </a:p>
          <a:p>
            <a:pPr algn="just">
              <a:lnSpc>
                <a:spcPct val="170000"/>
              </a:lnSpc>
            </a:pPr>
            <a:r>
              <a:rPr lang="ar-SA" b="1" dirty="0">
                <a:solidFill>
                  <a:srgbClr val="FF0000"/>
                </a:solidFill>
                <a:cs typeface="B Nazanin" pitchFamily="2" charset="-78"/>
              </a:rPr>
              <a:t> </a:t>
            </a:r>
            <a:r>
              <a:rPr lang="ar-SA" b="1" dirty="0">
                <a:cs typeface="B Nazanin" pitchFamily="2" charset="-78"/>
              </a:rPr>
              <a:t>باعث می‌شود که </a:t>
            </a:r>
            <a:r>
              <a:rPr lang="ar-SA" b="1" dirty="0">
                <a:solidFill>
                  <a:srgbClr val="FF0000"/>
                </a:solidFill>
                <a:cs typeface="B Nazanin" pitchFamily="2" charset="-78"/>
              </a:rPr>
              <a:t>چشمانت ضعیف </a:t>
            </a:r>
            <a:r>
              <a:rPr lang="ar-SA" b="1" dirty="0">
                <a:cs typeface="B Nazanin" pitchFamily="2" charset="-78"/>
              </a:rPr>
              <a:t>شود </a:t>
            </a:r>
            <a:endParaRPr lang="fa-IR" b="1" dirty="0">
              <a:cs typeface="B Nazanin" pitchFamily="2" charset="-78"/>
            </a:endParaRPr>
          </a:p>
          <a:p>
            <a:pPr algn="just">
              <a:lnSpc>
                <a:spcPct val="170000"/>
              </a:lnSpc>
            </a:pPr>
            <a:r>
              <a:rPr lang="ar-SA" b="1" dirty="0">
                <a:cs typeface="B Nazanin" pitchFamily="2" charset="-78"/>
              </a:rPr>
              <a:t>این باعث شده به این </a:t>
            </a:r>
            <a:r>
              <a:rPr lang="ar-SA" b="1" dirty="0">
                <a:solidFill>
                  <a:srgbClr val="FF0000"/>
                </a:solidFill>
                <a:cs typeface="B Nazanin" pitchFamily="2" charset="-78"/>
              </a:rPr>
              <a:t>موضوع وابسته</a:t>
            </a:r>
            <a:r>
              <a:rPr lang="ar-SA" b="1" dirty="0">
                <a:cs typeface="B Nazanin" pitchFamily="2" charset="-78"/>
              </a:rPr>
              <a:t> شوید </a:t>
            </a:r>
            <a:endParaRPr lang="fa-IR" b="1" dirty="0">
              <a:cs typeface="B Nazanin" pitchFamily="2" charset="-78"/>
            </a:endParaRPr>
          </a:p>
          <a:p>
            <a:pPr algn="just">
              <a:lnSpc>
                <a:spcPct val="170000"/>
              </a:lnSpc>
            </a:pPr>
            <a:r>
              <a:rPr lang="ar-SA" b="1" dirty="0">
                <a:solidFill>
                  <a:srgbClr val="FF0000"/>
                </a:solidFill>
                <a:cs typeface="B Nazanin" pitchFamily="2" charset="-78"/>
              </a:rPr>
              <a:t>تعاملات اجتماعی </a:t>
            </a:r>
            <a:r>
              <a:rPr lang="ar-SA" b="1" dirty="0">
                <a:cs typeface="B Nazanin" pitchFamily="2" charset="-78"/>
              </a:rPr>
              <a:t>تو کم شود </a:t>
            </a:r>
            <a:endParaRPr lang="fa-IR" b="1" dirty="0">
              <a:cs typeface="B Nazanin" pitchFamily="2" charset="-78"/>
            </a:endParaRPr>
          </a:p>
          <a:p>
            <a:pPr algn="just">
              <a:lnSpc>
                <a:spcPct val="170000"/>
              </a:lnSpc>
            </a:pPr>
            <a:r>
              <a:rPr lang="ar-SA" b="1" dirty="0">
                <a:cs typeface="B Nazanin" pitchFamily="2" charset="-78"/>
              </a:rPr>
              <a:t>تو را کمتر </a:t>
            </a:r>
            <a:r>
              <a:rPr lang="ar-SA" b="1" dirty="0">
                <a:solidFill>
                  <a:srgbClr val="FF0000"/>
                </a:solidFill>
                <a:cs typeface="B Nazanin" pitchFamily="2" charset="-78"/>
              </a:rPr>
              <a:t>تو هال و پذیرایی </a:t>
            </a:r>
            <a:r>
              <a:rPr lang="ar-SA" b="1" dirty="0">
                <a:cs typeface="B Nazanin" pitchFamily="2" charset="-78"/>
              </a:rPr>
              <a:t>می بینم </a:t>
            </a:r>
            <a:endParaRPr lang="fa-IR" b="1" dirty="0">
              <a:cs typeface="B Nazanin" pitchFamily="2" charset="-78"/>
            </a:endParaRPr>
          </a:p>
          <a:p>
            <a:pPr algn="just">
              <a:lnSpc>
                <a:spcPct val="170000"/>
              </a:lnSpc>
            </a:pPr>
            <a:r>
              <a:rPr lang="ar-SA" b="1" dirty="0">
                <a:solidFill>
                  <a:srgbClr val="FF0000"/>
                </a:solidFill>
                <a:cs typeface="B Nazanin" pitchFamily="2" charset="-78"/>
              </a:rPr>
              <a:t>کمتر </a:t>
            </a:r>
            <a:r>
              <a:rPr lang="fa-IR" b="1" dirty="0">
                <a:solidFill>
                  <a:srgbClr val="FF0000"/>
                </a:solidFill>
                <a:cs typeface="B Nazanin" pitchFamily="2" charset="-78"/>
              </a:rPr>
              <a:t>با </a:t>
            </a:r>
            <a:r>
              <a:rPr lang="ar-SA" b="1" dirty="0">
                <a:solidFill>
                  <a:srgbClr val="FF0000"/>
                </a:solidFill>
                <a:cs typeface="B Nazanin" pitchFamily="2" charset="-78"/>
              </a:rPr>
              <a:t>ما می نشینی </a:t>
            </a:r>
            <a:r>
              <a:rPr lang="ar-SA" b="1" dirty="0">
                <a:cs typeface="B Nazanin" pitchFamily="2" charset="-78"/>
              </a:rPr>
              <a:t>و این برای ما مقدور نیست </a:t>
            </a:r>
            <a:endParaRPr lang="fa-IR" b="1" dirty="0">
              <a:cs typeface="B Nazanin" pitchFamily="2" charset="-78"/>
            </a:endParaRPr>
          </a:p>
          <a:p>
            <a:pPr algn="just">
              <a:lnSpc>
                <a:spcPct val="170000"/>
              </a:lnSpc>
            </a:pPr>
            <a:r>
              <a:rPr lang="fa-IR" b="1" dirty="0">
                <a:cs typeface="B Nazanin" pitchFamily="2" charset="-78"/>
              </a:rPr>
              <a:t>والدین </a:t>
            </a:r>
            <a:r>
              <a:rPr lang="ar-SA" b="1" dirty="0">
                <a:cs typeface="B Nazanin" pitchFamily="2" charset="-78"/>
              </a:rPr>
              <a:t> باید </a:t>
            </a:r>
            <a:r>
              <a:rPr lang="ar-SA" b="1" dirty="0">
                <a:solidFill>
                  <a:srgbClr val="FF0000"/>
                </a:solidFill>
                <a:cs typeface="B Nazanin" pitchFamily="2" charset="-78"/>
              </a:rPr>
              <a:t>محکم و قاطعانه </a:t>
            </a:r>
            <a:r>
              <a:rPr lang="ar-SA" b="1" dirty="0">
                <a:cs typeface="B Nazanin" pitchFamily="2" charset="-78"/>
              </a:rPr>
              <a:t>حرف بزنید</a:t>
            </a:r>
            <a:endParaRPr lang="fa-IR" b="1" dirty="0">
              <a:cs typeface="B Nazanin" pitchFamily="2" charset="-78"/>
            </a:endParaRPr>
          </a:p>
          <a:p>
            <a:endParaRPr lang="fa-I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B Nazanin" panose="00000400000000000000" pitchFamily="2" charset="-78"/>
              </a:rPr>
              <a:t>گام پنجم انتخاب راهبردهای کاهش خطر</a:t>
            </a:r>
            <a:endParaRPr lang="fa-IR" dirty="0">
              <a:cs typeface="B Nazanin" panose="00000400000000000000" pitchFamily="2" charset="-78"/>
            </a:endParaRPr>
          </a:p>
        </p:txBody>
      </p:sp>
      <p:sp>
        <p:nvSpPr>
          <p:cNvPr id="3" name="Content Placeholder 2"/>
          <p:cNvSpPr>
            <a:spLocks noGrp="1"/>
          </p:cNvSpPr>
          <p:nvPr>
            <p:ph sz="quarter" idx="1"/>
          </p:nvPr>
        </p:nvSpPr>
        <p:spPr>
          <a:xfrm>
            <a:off x="457200" y="1600200"/>
            <a:ext cx="8291264" cy="4873752"/>
          </a:xfrm>
        </p:spPr>
        <p:txBody>
          <a:bodyPr>
            <a:normAutofit fontScale="70000" lnSpcReduction="20000"/>
          </a:bodyPr>
          <a:lstStyle/>
          <a:p>
            <a:pPr algn="just">
              <a:lnSpc>
                <a:spcPct val="170000"/>
              </a:lnSpc>
            </a:pPr>
            <a:r>
              <a:rPr lang="ar-SA" sz="2800" dirty="0">
                <a:cs typeface="B Nazanin" pitchFamily="2" charset="-78"/>
              </a:rPr>
              <a:t>به فرد </a:t>
            </a:r>
            <a:r>
              <a:rPr lang="fa-IR" sz="2800" dirty="0">
                <a:solidFill>
                  <a:srgbClr val="FF0000"/>
                </a:solidFill>
                <a:cs typeface="B Nazanin" pitchFamily="2" charset="-78"/>
              </a:rPr>
              <a:t>:مستقیم انتظار ودرخواست را می گوییم و</a:t>
            </a:r>
            <a:r>
              <a:rPr lang="ar-SA" sz="2800" dirty="0">
                <a:cs typeface="B Nazanin" pitchFamily="2" charset="-78"/>
              </a:rPr>
              <a:t>گزینه </a:t>
            </a:r>
            <a:r>
              <a:rPr lang="ar-SA" sz="2800" dirty="0">
                <a:solidFill>
                  <a:srgbClr val="FF0000"/>
                </a:solidFill>
                <a:cs typeface="B Nazanin" pitchFamily="2" charset="-78"/>
              </a:rPr>
              <a:t>جایگزین می‌دهیم </a:t>
            </a:r>
            <a:endParaRPr lang="fa-IR" sz="2800" dirty="0">
              <a:solidFill>
                <a:srgbClr val="FF0000"/>
              </a:solidFill>
              <a:cs typeface="B Nazanin" pitchFamily="2" charset="-78"/>
            </a:endParaRPr>
          </a:p>
          <a:p>
            <a:pPr algn="just">
              <a:lnSpc>
                <a:spcPct val="170000"/>
              </a:lnSpc>
            </a:pPr>
            <a:r>
              <a:rPr lang="ar-SA" dirty="0">
                <a:cs typeface="B Nazanin" pitchFamily="2" charset="-78"/>
              </a:rPr>
              <a:t>خوب من از شما می‌خواهم که </a:t>
            </a:r>
            <a:r>
              <a:rPr lang="fa-IR" dirty="0">
                <a:cs typeface="B Nazanin" pitchFamily="2" charset="-78"/>
              </a:rPr>
              <a:t>: </a:t>
            </a:r>
            <a:r>
              <a:rPr lang="ar-SA" dirty="0">
                <a:cs typeface="B Nazanin" pitchFamily="2" charset="-78"/>
              </a:rPr>
              <a:t>دیگه به من قول بدهید </a:t>
            </a:r>
            <a:r>
              <a:rPr lang="fa-IR" dirty="0">
                <a:cs typeface="B Nazanin" pitchFamily="2" charset="-78"/>
              </a:rPr>
              <a:t>اگر مشکلی داشتید به جای انتخاب راهکار خودکشی، با من یا با یک روانشناس یا بامعلم خودت ویا... صحبت کنید </a:t>
            </a:r>
          </a:p>
          <a:p>
            <a:pPr algn="just">
              <a:lnSpc>
                <a:spcPct val="170000"/>
              </a:lnSpc>
            </a:pPr>
            <a:r>
              <a:rPr lang="ar-SA" dirty="0">
                <a:cs typeface="B Nazanin" pitchFamily="2" charset="-78"/>
              </a:rPr>
              <a:t>من از شما می‌خواهم که دیگه</a:t>
            </a:r>
            <a:r>
              <a:rPr lang="fa-IR" dirty="0">
                <a:cs typeface="B Nazanin" pitchFamily="2" charset="-78"/>
              </a:rPr>
              <a:t>: </a:t>
            </a:r>
            <a:r>
              <a:rPr lang="ar-SA" dirty="0">
                <a:cs typeface="B Nazanin" pitchFamily="2" charset="-78"/>
              </a:rPr>
              <a:t> به من قول </a:t>
            </a:r>
            <a:r>
              <a:rPr lang="ar-SA" dirty="0">
                <a:solidFill>
                  <a:srgbClr val="FF0000"/>
                </a:solidFill>
                <a:cs typeface="B Nazanin" pitchFamily="2" charset="-78"/>
              </a:rPr>
              <a:t>بدهید سیگار مصرف نکن</a:t>
            </a:r>
            <a:r>
              <a:rPr lang="fa-IR" dirty="0">
                <a:solidFill>
                  <a:srgbClr val="FF0000"/>
                </a:solidFill>
                <a:cs typeface="B Nazanin" pitchFamily="2" charset="-78"/>
              </a:rPr>
              <a:t>ید </a:t>
            </a:r>
            <a:r>
              <a:rPr lang="ar-SA" dirty="0">
                <a:solidFill>
                  <a:srgbClr val="FF0000"/>
                </a:solidFill>
                <a:cs typeface="B Nazanin" pitchFamily="2" charset="-78"/>
              </a:rPr>
              <a:t> </a:t>
            </a:r>
            <a:r>
              <a:rPr lang="ar-SA" dirty="0">
                <a:cs typeface="B Nazanin" pitchFamily="2" charset="-78"/>
              </a:rPr>
              <a:t>اگر فکر می کنی ترکش برایت سخت است برویم </a:t>
            </a:r>
            <a:r>
              <a:rPr lang="ar-SA" u="sng" dirty="0">
                <a:solidFill>
                  <a:srgbClr val="FF0000"/>
                </a:solidFill>
                <a:cs typeface="B Nazanin" pitchFamily="2" charset="-78"/>
              </a:rPr>
              <a:t>پیش پزشک و با مشورت او </a:t>
            </a:r>
            <a:r>
              <a:rPr lang="ar-SA" dirty="0">
                <a:cs typeface="B Nazanin" pitchFamily="2" charset="-78"/>
              </a:rPr>
              <a:t>را ترک کنید </a:t>
            </a:r>
            <a:endParaRPr lang="fa-IR" dirty="0">
              <a:cs typeface="B Nazanin" pitchFamily="2" charset="-78"/>
            </a:endParaRPr>
          </a:p>
          <a:p>
            <a:pPr algn="just">
              <a:lnSpc>
                <a:spcPct val="170000"/>
              </a:lnSpc>
            </a:pPr>
            <a:r>
              <a:rPr lang="ar-SA" dirty="0">
                <a:cs typeface="B Nazanin" pitchFamily="2" charset="-78"/>
              </a:rPr>
              <a:t>از تو می خواهم </a:t>
            </a:r>
            <a:r>
              <a:rPr lang="fa-IR" dirty="0">
                <a:cs typeface="B Nazanin" pitchFamily="2" charset="-78"/>
              </a:rPr>
              <a:t>: </a:t>
            </a:r>
            <a:r>
              <a:rPr lang="ar-SA" dirty="0">
                <a:cs typeface="B Nazanin" pitchFamily="2" charset="-78"/>
              </a:rPr>
              <a:t>ساعت استفاده و بازی را به زیر ۴ ساعت برسانید به جای ۱۰ تا ۱۲ ساعت از تو می خواهم زیر ۴ ساعت بازی کنی</a:t>
            </a:r>
            <a:r>
              <a:rPr lang="fa-IR" dirty="0">
                <a:cs typeface="B Nazanin" pitchFamily="2" charset="-78"/>
              </a:rPr>
              <a:t>د</a:t>
            </a:r>
            <a:r>
              <a:rPr lang="ar-SA" dirty="0">
                <a:cs typeface="B Nazanin" pitchFamily="2" charset="-78"/>
              </a:rPr>
              <a:t> الان بیا برویم و برنامه ریزی کنیم دو ساعت</a:t>
            </a:r>
            <a:r>
              <a:rPr lang="fa-IR" dirty="0">
                <a:cs typeface="B Nazanin" pitchFamily="2" charset="-78"/>
              </a:rPr>
              <a:t> صبح</a:t>
            </a:r>
            <a:r>
              <a:rPr lang="ar-SA" dirty="0">
                <a:cs typeface="B Nazanin" pitchFamily="2" charset="-78"/>
              </a:rPr>
              <a:t> و دو ساعت </a:t>
            </a:r>
            <a:r>
              <a:rPr lang="fa-IR" dirty="0">
                <a:cs typeface="B Nazanin" pitchFamily="2" charset="-78"/>
              </a:rPr>
              <a:t>عصر ویا</a:t>
            </a:r>
            <a:r>
              <a:rPr lang="ar-SA" dirty="0">
                <a:cs typeface="B Nazanin" pitchFamily="2" charset="-78"/>
              </a:rPr>
              <a:t> زمانی که مورد دلخواه تو است اما بیشتر از این حق نداری بازی کنید</a:t>
            </a:r>
            <a:endParaRPr lang="fa-IR" dirty="0">
              <a:cs typeface="B Nazanin" pitchFamily="2" charset="-78"/>
            </a:endParaRPr>
          </a:p>
          <a:p>
            <a:pPr algn="just">
              <a:lnSpc>
                <a:spcPct val="170000"/>
              </a:lnSpc>
            </a:pPr>
            <a:r>
              <a:rPr lang="fa-IR" dirty="0">
                <a:cs typeface="B Nazanin" pitchFamily="2" charset="-78"/>
              </a:rPr>
              <a:t>اگر گزینه  جایگزین راقبول نکرد </a:t>
            </a:r>
            <a:r>
              <a:rPr lang="fa-IR" dirty="0">
                <a:solidFill>
                  <a:srgbClr val="FF0000"/>
                </a:solidFill>
                <a:cs typeface="B Nazanin" pitchFamily="2" charset="-78"/>
              </a:rPr>
              <a:t>انتظارات خود را می گوییم</a:t>
            </a:r>
            <a:endParaRPr lang="en-US" dirty="0">
              <a:solidFill>
                <a:srgbClr val="FF0000"/>
              </a:solidFill>
              <a:cs typeface="B Nazanin" pitchFamily="2" charset="-78"/>
            </a:endParaRPr>
          </a:p>
          <a:p>
            <a:pPr algn="ctr">
              <a:lnSpc>
                <a:spcPct val="170000"/>
              </a:lnSpc>
            </a:pPr>
            <a:r>
              <a:rPr lang="en-US" u="sng" dirty="0">
                <a:solidFill>
                  <a:srgbClr val="FF0000"/>
                </a:solidFill>
                <a:cs typeface="B Nazanin" pitchFamily="2" charset="-78"/>
              </a:rPr>
              <a:t> </a:t>
            </a:r>
            <a:r>
              <a:rPr lang="ar-SA" u="sng" dirty="0">
                <a:solidFill>
                  <a:srgbClr val="FF0000"/>
                </a:solidFill>
                <a:cs typeface="B Nazanin" pitchFamily="2" charset="-78"/>
              </a:rPr>
              <a:t>مشخص و قاطعانه </a:t>
            </a:r>
            <a:r>
              <a:rPr lang="ar-SA" dirty="0">
                <a:cs typeface="B Nazanin" pitchFamily="2" charset="-78"/>
              </a:rPr>
              <a:t>تعیین کنید</a:t>
            </a:r>
            <a:endParaRPr lang="fa-IR" dirty="0">
              <a:cs typeface="B Nazanin" pitchFamily="2" charset="-78"/>
            </a:endParaRPr>
          </a:p>
          <a:p>
            <a:endParaRPr lang="fa-IR" dirty="0">
              <a:cs typeface="B Nazanin" pitchFamily="2" charset="-78"/>
            </a:endParaRPr>
          </a:p>
          <a:p>
            <a:endParaRPr lang="fa-IR" dirty="0">
              <a:cs typeface="B Nazanin" pitchFamily="2" charset="-78"/>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7560840" cy="792088"/>
          </a:xfrm>
        </p:spPr>
        <p:txBody>
          <a:bodyPr>
            <a:noAutofit/>
          </a:bodyPr>
          <a:lstStyle/>
          <a:p>
            <a:pPr algn="ctr">
              <a:lnSpc>
                <a:spcPct val="170000"/>
              </a:lnSpc>
            </a:pPr>
            <a:br>
              <a:rPr lang="en-US" sz="2400" dirty="0">
                <a:cs typeface="B Nazanin" panose="00000400000000000000" pitchFamily="2" charset="-78"/>
              </a:rPr>
            </a:br>
            <a:br>
              <a:rPr lang="fa-IR" sz="2400" dirty="0">
                <a:cs typeface="B Nazanin" panose="00000400000000000000" pitchFamily="2" charset="-78"/>
              </a:rPr>
            </a:br>
            <a:r>
              <a:rPr lang="ar-SA" sz="2400" dirty="0">
                <a:cs typeface="B Nazanin" panose="00000400000000000000" pitchFamily="2" charset="-78"/>
              </a:rPr>
              <a:t>گام ۶ توافق بر</a:t>
            </a:r>
            <a:r>
              <a:rPr lang="ar-SA" sz="2400" dirty="0">
                <a:solidFill>
                  <a:srgbClr val="FF0000"/>
                </a:solidFill>
                <a:cs typeface="B Nazanin" panose="00000400000000000000" pitchFamily="2" charset="-78"/>
              </a:rPr>
              <a:t> پاداش </a:t>
            </a:r>
            <a:r>
              <a:rPr lang="ar-SA" sz="2400" dirty="0">
                <a:cs typeface="B Nazanin" panose="00000400000000000000" pitchFamily="2" charset="-78"/>
              </a:rPr>
              <a:t>در صورت متعهد </a:t>
            </a:r>
            <a:r>
              <a:rPr lang="ar-SA" sz="2400" dirty="0">
                <a:solidFill>
                  <a:schemeClr val="tx1"/>
                </a:solidFill>
                <a:latin typeface="+mn-lt"/>
                <a:ea typeface="+mn-ea"/>
                <a:cs typeface="B Nazanin" pitchFamily="2" charset="-78"/>
              </a:rPr>
              <a:t>بودن</a:t>
            </a:r>
            <a:r>
              <a:rPr lang="ar-SA" sz="2400" dirty="0">
                <a:cs typeface="B Nazanin" panose="00000400000000000000" pitchFamily="2" charset="-78"/>
              </a:rPr>
              <a:t> به طرح</a:t>
            </a:r>
            <a:br>
              <a:rPr lang="en-US" sz="2400" dirty="0">
                <a:cs typeface="B Nazanin" panose="00000400000000000000" pitchFamily="2" charset="-78"/>
              </a:rPr>
            </a:br>
            <a:endParaRPr lang="fa-IR" sz="2400" dirty="0">
              <a:cs typeface="B Nazanin" panose="00000400000000000000" pitchFamily="2" charset="-78"/>
            </a:endParaRPr>
          </a:p>
        </p:txBody>
      </p:sp>
      <p:sp>
        <p:nvSpPr>
          <p:cNvPr id="3" name="Content Placeholder 2"/>
          <p:cNvSpPr>
            <a:spLocks noGrp="1"/>
          </p:cNvSpPr>
          <p:nvPr>
            <p:ph sz="quarter" idx="1"/>
          </p:nvPr>
        </p:nvSpPr>
        <p:spPr>
          <a:xfrm>
            <a:off x="323528" y="1268760"/>
            <a:ext cx="8280920" cy="5205192"/>
          </a:xfrm>
        </p:spPr>
        <p:txBody>
          <a:bodyPr>
            <a:noAutofit/>
          </a:bodyPr>
          <a:lstStyle/>
          <a:p>
            <a:pPr algn="just">
              <a:lnSpc>
                <a:spcPct val="170000"/>
              </a:lnSpc>
            </a:pPr>
            <a:r>
              <a:rPr lang="ar-SA" sz="1800" dirty="0">
                <a:cs typeface="B Nazanin" pitchFamily="2" charset="-78"/>
              </a:rPr>
              <a:t>به جوان می‌گوییم تو به تلاش خود ادامه بده</a:t>
            </a:r>
            <a:endParaRPr lang="fa-IR" sz="1800" dirty="0">
              <a:cs typeface="B Nazanin" pitchFamily="2" charset="-78"/>
            </a:endParaRPr>
          </a:p>
          <a:p>
            <a:pPr algn="just">
              <a:lnSpc>
                <a:spcPct val="170000"/>
              </a:lnSpc>
            </a:pPr>
            <a:r>
              <a:rPr lang="ar-SA" sz="1800" dirty="0">
                <a:cs typeface="B Nazanin" pitchFamily="2" charset="-78"/>
              </a:rPr>
              <a:t> من هم نظارت می کنم </a:t>
            </a:r>
            <a:endParaRPr lang="fa-IR" sz="1800" dirty="0">
              <a:cs typeface="B Nazanin" pitchFamily="2" charset="-78"/>
            </a:endParaRPr>
          </a:p>
          <a:p>
            <a:pPr algn="just">
              <a:lnSpc>
                <a:spcPct val="170000"/>
              </a:lnSpc>
            </a:pPr>
            <a:r>
              <a:rPr lang="ar-SA" sz="1800" dirty="0">
                <a:cs typeface="B Nazanin" pitchFamily="2" charset="-78"/>
              </a:rPr>
              <a:t>و من هم می </a:t>
            </a:r>
            <a:r>
              <a:rPr lang="ar-SA" sz="1800" dirty="0">
                <a:solidFill>
                  <a:srgbClr val="FF0000"/>
                </a:solidFill>
                <a:cs typeface="B Nazanin" pitchFamily="2" charset="-78"/>
              </a:rPr>
              <a:t>دانم تو موفق </a:t>
            </a:r>
            <a:r>
              <a:rPr lang="ar-SA" sz="1800" dirty="0">
                <a:cs typeface="B Nazanin" pitchFamily="2" charset="-78"/>
              </a:rPr>
              <a:t>می شوی و </a:t>
            </a:r>
            <a:endParaRPr lang="fa-IR" sz="1800" dirty="0">
              <a:cs typeface="B Nazanin" pitchFamily="2" charset="-78"/>
            </a:endParaRPr>
          </a:p>
          <a:p>
            <a:pPr algn="just">
              <a:lnSpc>
                <a:spcPct val="170000"/>
              </a:lnSpc>
            </a:pPr>
            <a:r>
              <a:rPr lang="ar-SA" sz="1800" dirty="0">
                <a:cs typeface="B Nazanin" pitchFamily="2" charset="-78"/>
              </a:rPr>
              <a:t>اگر بخواهی کمکت می کنم</a:t>
            </a:r>
            <a:r>
              <a:rPr lang="fa-IR" sz="1800" dirty="0">
                <a:cs typeface="B Nazanin" pitchFamily="2" charset="-78"/>
              </a:rPr>
              <a:t>.</a:t>
            </a:r>
          </a:p>
          <a:p>
            <a:pPr algn="just">
              <a:lnSpc>
                <a:spcPct val="170000"/>
              </a:lnSpc>
            </a:pPr>
            <a:r>
              <a:rPr lang="ar-SA" sz="1800" dirty="0">
                <a:cs typeface="B Nazanin" pitchFamily="2" charset="-78"/>
              </a:rPr>
              <a:t> اگر توانستی </a:t>
            </a:r>
            <a:r>
              <a:rPr lang="ar-SA" sz="1800" dirty="0">
                <a:solidFill>
                  <a:srgbClr val="FF0000"/>
                </a:solidFill>
                <a:cs typeface="B Nazanin" pitchFamily="2" charset="-78"/>
              </a:rPr>
              <a:t>ساعت بازی</a:t>
            </a:r>
            <a:r>
              <a:rPr lang="ar-SA" sz="1800" dirty="0">
                <a:cs typeface="B Nazanin" pitchFamily="2" charset="-78"/>
              </a:rPr>
              <a:t>ت</a:t>
            </a:r>
            <a:r>
              <a:rPr lang="fa-IR" sz="1800" dirty="0">
                <a:cs typeface="B Nazanin" pitchFamily="2" charset="-78"/>
              </a:rPr>
              <a:t> </a:t>
            </a:r>
            <a:r>
              <a:rPr lang="ar-SA" sz="1800" dirty="0">
                <a:cs typeface="B Nazanin" pitchFamily="2" charset="-78"/>
              </a:rPr>
              <a:t>راکم ترکنی</a:t>
            </a:r>
            <a:endParaRPr lang="fa-IR" sz="1800" dirty="0">
              <a:cs typeface="B Nazanin" pitchFamily="2" charset="-78"/>
            </a:endParaRPr>
          </a:p>
          <a:p>
            <a:pPr algn="just">
              <a:lnSpc>
                <a:spcPct val="170000"/>
              </a:lnSpc>
            </a:pPr>
            <a:r>
              <a:rPr lang="ar-SA" sz="1800" dirty="0">
                <a:cs typeface="B Nazanin" pitchFamily="2" charset="-78"/>
              </a:rPr>
              <a:t> آن موقع خواستی بروی کلاس موسیقی من هم تو را راهنمایی می کنم</a:t>
            </a:r>
            <a:endParaRPr lang="fa-IR" sz="1800" dirty="0">
              <a:cs typeface="B Nazanin" pitchFamily="2" charset="-78"/>
            </a:endParaRPr>
          </a:p>
          <a:p>
            <a:pPr algn="just">
              <a:lnSpc>
                <a:spcPct val="170000"/>
              </a:lnSpc>
            </a:pPr>
            <a:r>
              <a:rPr lang="ar-SA" sz="1800" dirty="0">
                <a:cs typeface="B Nazanin" pitchFamily="2" charset="-78"/>
              </a:rPr>
              <a:t> یا سیگارت که قطع شد حتما در مورد </a:t>
            </a:r>
            <a:r>
              <a:rPr lang="ar-SA" sz="1800" dirty="0">
                <a:solidFill>
                  <a:srgbClr val="FF0000"/>
                </a:solidFill>
                <a:cs typeface="B Nazanin" pitchFamily="2" charset="-78"/>
              </a:rPr>
              <a:t>خرید اسکیت </a:t>
            </a:r>
            <a:r>
              <a:rPr lang="ar-SA" sz="1800" dirty="0">
                <a:cs typeface="B Nazanin" pitchFamily="2" charset="-78"/>
              </a:rPr>
              <a:t>با پدرت صحبت می کنم </a:t>
            </a:r>
            <a:endParaRPr lang="fa-IR" sz="1800" dirty="0">
              <a:cs typeface="B Nazanin" pitchFamily="2" charset="-78"/>
            </a:endParaRPr>
          </a:p>
          <a:p>
            <a:pPr algn="just">
              <a:lnSpc>
                <a:spcPct val="170000"/>
              </a:lnSpc>
            </a:pPr>
            <a:r>
              <a:rPr lang="fa-IR" sz="1800" dirty="0">
                <a:cs typeface="B Nazanin" pitchFamily="2" charset="-78"/>
              </a:rPr>
              <a:t>انعکاس این پیام : </a:t>
            </a:r>
            <a:r>
              <a:rPr lang="ar-SA" sz="1800" dirty="0">
                <a:cs typeface="B Nazanin" pitchFamily="2" charset="-78"/>
              </a:rPr>
              <a:t>البته اینها همه به </a:t>
            </a:r>
            <a:r>
              <a:rPr lang="ar-SA" sz="1800" dirty="0">
                <a:solidFill>
                  <a:srgbClr val="FF0000"/>
                </a:solidFill>
                <a:cs typeface="B Nazanin" pitchFamily="2" charset="-78"/>
              </a:rPr>
              <a:t>خاطر تلاشی </a:t>
            </a:r>
            <a:r>
              <a:rPr lang="ar-SA" sz="1800" dirty="0">
                <a:cs typeface="B Nazanin" pitchFamily="2" charset="-78"/>
              </a:rPr>
              <a:t>است که می‌خواهی انجام بدهید و گرنه رفتار </a:t>
            </a:r>
            <a:r>
              <a:rPr lang="fa-IR" sz="1800" dirty="0">
                <a:cs typeface="B Nazanin" pitchFamily="2" charset="-78"/>
              </a:rPr>
              <a:t>، </a:t>
            </a:r>
            <a:r>
              <a:rPr lang="ar-SA" sz="1800" dirty="0">
                <a:cs typeface="B Nazanin" pitchFamily="2" charset="-78"/>
              </a:rPr>
              <a:t>رفتار نامناسبی است، </a:t>
            </a:r>
            <a:endParaRPr lang="fa-IR" sz="1800" dirty="0">
              <a:cs typeface="B Nazanin" pitchFamily="2" charset="-78"/>
            </a:endParaRPr>
          </a:p>
          <a:p>
            <a:pPr algn="just">
              <a:lnSpc>
                <a:spcPct val="170000"/>
              </a:lnSpc>
            </a:pPr>
            <a:r>
              <a:rPr lang="ar-SA" sz="1800" dirty="0">
                <a:cs typeface="B Nazanin" pitchFamily="2" charset="-78"/>
              </a:rPr>
              <a:t>پس اگر رفتار پرخطر را ترک کرد </a:t>
            </a:r>
            <a:r>
              <a:rPr lang="ar-SA" sz="1800" b="1" dirty="0">
                <a:solidFill>
                  <a:srgbClr val="FF0000"/>
                </a:solidFill>
                <a:cs typeface="B Nazanin" pitchFamily="2" charset="-78"/>
              </a:rPr>
              <a:t>تقدیر و تشکر و تحسین </a:t>
            </a:r>
            <a:r>
              <a:rPr lang="ar-SA" sz="1800" dirty="0">
                <a:cs typeface="B Nazanin" pitchFamily="2" charset="-78"/>
              </a:rPr>
              <a:t>می شود </a:t>
            </a:r>
            <a:endParaRPr lang="fa-IR" sz="1800" dirty="0">
              <a:cs typeface="B Nazanin" pitchFamily="2" charset="-78"/>
            </a:endParaRPr>
          </a:p>
          <a:p>
            <a:pPr algn="just">
              <a:lnSpc>
                <a:spcPct val="170000"/>
              </a:lnSpc>
            </a:pPr>
            <a:endParaRPr lang="en-US" sz="1800" dirty="0">
              <a:cs typeface="B Nazanin" pitchFamily="2" charset="-78"/>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467600" cy="1143000"/>
          </a:xfrm>
        </p:spPr>
        <p:txBody>
          <a:bodyPr/>
          <a:lstStyle/>
          <a:p>
            <a:pPr algn="ctr"/>
            <a:r>
              <a:rPr lang="ar-SA" dirty="0">
                <a:cs typeface="B Nazanin" pitchFamily="2" charset="-78"/>
              </a:rPr>
              <a:t>گام هفتم مشخص کردن پیامد در جهت کاهش رفتار پرخطر ،</a:t>
            </a:r>
            <a:br>
              <a:rPr lang="en-US" dirty="0">
                <a:cs typeface="B Nazanin" pitchFamily="2" charset="-78"/>
              </a:rPr>
            </a:br>
            <a:endParaRPr lang="fa-IR" dirty="0"/>
          </a:p>
        </p:txBody>
      </p:sp>
      <p:sp>
        <p:nvSpPr>
          <p:cNvPr id="3" name="Content Placeholder 2"/>
          <p:cNvSpPr>
            <a:spLocks noGrp="1"/>
          </p:cNvSpPr>
          <p:nvPr>
            <p:ph sz="quarter" idx="1"/>
          </p:nvPr>
        </p:nvSpPr>
        <p:spPr>
          <a:xfrm>
            <a:off x="457200" y="1600200"/>
            <a:ext cx="8147248" cy="4873752"/>
          </a:xfrm>
        </p:spPr>
        <p:txBody>
          <a:bodyPr>
            <a:normAutofit fontScale="70000" lnSpcReduction="20000"/>
          </a:bodyPr>
          <a:lstStyle/>
          <a:p>
            <a:pPr algn="just">
              <a:lnSpc>
                <a:spcPct val="170000"/>
              </a:lnSpc>
            </a:pPr>
            <a:r>
              <a:rPr lang="ar-SA" dirty="0">
                <a:cs typeface="B Nazanin" pitchFamily="2" charset="-78"/>
              </a:rPr>
              <a:t>مثال اگر به سیگار کشیدن بخواهید ادامه بدهی </a:t>
            </a:r>
            <a:r>
              <a:rPr lang="ar-SA" u="sng" dirty="0">
                <a:solidFill>
                  <a:srgbClr val="FF0000"/>
                </a:solidFill>
                <a:cs typeface="B Nazanin" pitchFamily="2" charset="-78"/>
              </a:rPr>
              <a:t>پول تو جیبی </a:t>
            </a:r>
            <a:r>
              <a:rPr lang="ar-SA" u="sng" dirty="0">
                <a:cs typeface="B Nazanin" pitchFamily="2" charset="-78"/>
              </a:rPr>
              <a:t>تو </a:t>
            </a:r>
            <a:r>
              <a:rPr lang="ar-SA" dirty="0">
                <a:cs typeface="B Nazanin" pitchFamily="2" charset="-78"/>
              </a:rPr>
              <a:t>را قطع می کنم چون تو پول تو جیبی ات را برای سیگار مصرف می کنید </a:t>
            </a:r>
            <a:endParaRPr lang="fa-IR" dirty="0">
              <a:cs typeface="B Nazanin" pitchFamily="2" charset="-78"/>
            </a:endParaRPr>
          </a:p>
          <a:p>
            <a:pPr algn="just">
              <a:lnSpc>
                <a:spcPct val="170000"/>
              </a:lnSpc>
            </a:pPr>
            <a:r>
              <a:rPr lang="ar-SA" dirty="0">
                <a:cs typeface="B Nazanin" pitchFamily="2" charset="-78"/>
              </a:rPr>
              <a:t>اگر به </a:t>
            </a:r>
            <a:r>
              <a:rPr lang="fa-IR" dirty="0">
                <a:cs typeface="B Nazanin" pitchFamily="2" charset="-78"/>
              </a:rPr>
              <a:t>گیم </a:t>
            </a:r>
            <a:r>
              <a:rPr lang="ar-SA" dirty="0">
                <a:cs typeface="B Nazanin" pitchFamily="2" charset="-78"/>
              </a:rPr>
              <a:t> بازی کردن ادامه دهید ما مجبوریم </a:t>
            </a:r>
            <a:r>
              <a:rPr lang="ar-SA" u="sng" dirty="0">
                <a:solidFill>
                  <a:srgbClr val="FF0000"/>
                </a:solidFill>
                <a:cs typeface="B Nazanin" pitchFamily="2" charset="-78"/>
              </a:rPr>
              <a:t>دستگاه را جمع </a:t>
            </a:r>
            <a:r>
              <a:rPr lang="ar-SA" dirty="0">
                <a:cs typeface="B Nazanin" pitchFamily="2" charset="-78"/>
              </a:rPr>
              <a:t>کنیم </a:t>
            </a:r>
            <a:endParaRPr lang="fa-IR" dirty="0">
              <a:cs typeface="B Nazanin" pitchFamily="2" charset="-78"/>
            </a:endParaRPr>
          </a:p>
          <a:p>
            <a:pPr algn="just">
              <a:lnSpc>
                <a:spcPct val="170000"/>
              </a:lnSpc>
            </a:pPr>
            <a:r>
              <a:rPr lang="ar-SA" dirty="0">
                <a:cs typeface="B Nazanin" pitchFamily="2" charset="-78"/>
              </a:rPr>
              <a:t>خیلی </a:t>
            </a:r>
            <a:r>
              <a:rPr lang="ar-SA" dirty="0">
                <a:solidFill>
                  <a:srgbClr val="FF0000"/>
                </a:solidFill>
                <a:cs typeface="B Nazanin" pitchFamily="2" charset="-78"/>
              </a:rPr>
              <a:t>قاطع و محترمانه،  </a:t>
            </a:r>
            <a:endParaRPr lang="en-US" dirty="0">
              <a:solidFill>
                <a:srgbClr val="FF0000"/>
              </a:solidFill>
              <a:cs typeface="B Nazanin" pitchFamily="2" charset="-78"/>
            </a:endParaRPr>
          </a:p>
          <a:p>
            <a:pPr algn="just">
              <a:lnSpc>
                <a:spcPct val="170000"/>
              </a:lnSpc>
            </a:pPr>
            <a:r>
              <a:rPr lang="en-US" dirty="0">
                <a:cs typeface="B Nazanin" pitchFamily="2" charset="-78"/>
              </a:rPr>
              <a:t> </a:t>
            </a:r>
            <a:r>
              <a:rPr lang="ar-SA" dirty="0">
                <a:cs typeface="B Nazanin" pitchFamily="2" charset="-78"/>
              </a:rPr>
              <a:t>سوال اگر </a:t>
            </a:r>
            <a:r>
              <a:rPr lang="ar-SA" dirty="0">
                <a:solidFill>
                  <a:srgbClr val="FF0000"/>
                </a:solidFill>
                <a:cs typeface="B Nazanin" pitchFamily="2" charset="-78"/>
              </a:rPr>
              <a:t>نوجوان همکاری نکرد </a:t>
            </a:r>
            <a:r>
              <a:rPr lang="ar-SA" dirty="0">
                <a:cs typeface="B Nazanin" pitchFamily="2" charset="-78"/>
              </a:rPr>
              <a:t>چه کار کنیم. </a:t>
            </a:r>
            <a:endParaRPr lang="fa-IR" dirty="0">
              <a:cs typeface="B Nazanin" pitchFamily="2" charset="-78"/>
            </a:endParaRPr>
          </a:p>
          <a:p>
            <a:pPr algn="just">
              <a:lnSpc>
                <a:spcPct val="170000"/>
              </a:lnSpc>
            </a:pPr>
            <a:r>
              <a:rPr lang="ar-SA" dirty="0">
                <a:cs typeface="B Nazanin" pitchFamily="2" charset="-78"/>
              </a:rPr>
              <a:t>اگر قرار است این راهکارها جواب بدهند ضمن اینکه </a:t>
            </a:r>
            <a:r>
              <a:rPr lang="ar-SA" b="1" u="sng" dirty="0">
                <a:cs typeface="B Nazanin" pitchFamily="2" charset="-78"/>
              </a:rPr>
              <a:t>نگاه سیستمی </a:t>
            </a:r>
            <a:r>
              <a:rPr lang="ar-SA" dirty="0">
                <a:cs typeface="B Nazanin" pitchFamily="2" charset="-78"/>
              </a:rPr>
              <a:t>دارید یعنی </a:t>
            </a:r>
            <a:r>
              <a:rPr lang="ar-SA" u="sng" dirty="0">
                <a:solidFill>
                  <a:srgbClr val="FF0000"/>
                </a:solidFill>
                <a:cs typeface="B Nazanin" pitchFamily="2" charset="-78"/>
              </a:rPr>
              <a:t>ارتباط گفتگو و حل مسئله مدیریت قاطعیت</a:t>
            </a:r>
            <a:r>
              <a:rPr lang="ar-SA" u="sng" dirty="0">
                <a:cs typeface="B Nazanin" pitchFamily="2" charset="-78"/>
              </a:rPr>
              <a:t> </a:t>
            </a:r>
            <a:r>
              <a:rPr lang="ar-SA" dirty="0">
                <a:cs typeface="B Nazanin" pitchFamily="2" charset="-78"/>
              </a:rPr>
              <a:t>این موارد را درست می کنند </a:t>
            </a:r>
            <a:endParaRPr lang="en-US" dirty="0">
              <a:cs typeface="B Nazanin" pitchFamily="2" charset="-78"/>
            </a:endParaRPr>
          </a:p>
          <a:p>
            <a:pPr algn="just">
              <a:lnSpc>
                <a:spcPct val="170000"/>
              </a:lnSpc>
            </a:pPr>
            <a:r>
              <a:rPr lang="ar-SA" dirty="0">
                <a:cs typeface="B Nazanin" pitchFamily="2" charset="-78"/>
              </a:rPr>
              <a:t>اما همیشه </a:t>
            </a:r>
            <a:r>
              <a:rPr lang="ar-SA" u="sng" dirty="0">
                <a:cs typeface="B Nazanin" pitchFamily="2" charset="-78"/>
              </a:rPr>
              <a:t>مهربان و پذیرا </a:t>
            </a:r>
            <a:r>
              <a:rPr lang="ar-SA" dirty="0">
                <a:cs typeface="B Nazanin" pitchFamily="2" charset="-78"/>
              </a:rPr>
              <a:t>باشید دوم </a:t>
            </a:r>
            <a:r>
              <a:rPr lang="ar-SA" u="sng" dirty="0">
                <a:cs typeface="B Nazanin" pitchFamily="2" charset="-78"/>
              </a:rPr>
              <a:t>قاطع و باثبات </a:t>
            </a:r>
            <a:r>
              <a:rPr lang="ar-SA" dirty="0">
                <a:cs typeface="B Nazanin" pitchFamily="2" charset="-78"/>
              </a:rPr>
              <a:t>خواهد بود</a:t>
            </a:r>
            <a:endParaRPr lang="fa-IR" dirty="0">
              <a:cs typeface="B Nazanin" pitchFamily="2" charset="-78"/>
            </a:endParaRPr>
          </a:p>
          <a:p>
            <a:pPr algn="just">
              <a:lnSpc>
                <a:spcPct val="150000"/>
              </a:lnSpc>
            </a:pPr>
            <a:r>
              <a:rPr lang="ar-SA" dirty="0">
                <a:cs typeface="B Nazanin" pitchFamily="2" charset="-78"/>
              </a:rPr>
              <a:t>اگر رفتار پرخطر را </a:t>
            </a:r>
            <a:r>
              <a:rPr lang="ar-SA" dirty="0">
                <a:solidFill>
                  <a:srgbClr val="FF0000"/>
                </a:solidFill>
                <a:cs typeface="B Nazanin" pitchFamily="2" charset="-78"/>
              </a:rPr>
              <a:t>ترک نکرد جریمه </a:t>
            </a:r>
            <a:r>
              <a:rPr lang="ar-SA" dirty="0">
                <a:cs typeface="B Nazanin" pitchFamily="2" charset="-78"/>
              </a:rPr>
              <a:t>می‌شود اما مهربان و قاطع باشید و اگر راهکار درست باشد نوجوان فرار نمی کند</a:t>
            </a:r>
            <a:endParaRPr lang="fa-IR" dirty="0">
              <a:cs typeface="B Nazanin" pitchFamily="2" charset="-78"/>
            </a:endParaRPr>
          </a:p>
          <a:p>
            <a:pPr algn="just">
              <a:lnSpc>
                <a:spcPct val="150000"/>
              </a:lnSpc>
            </a:pPr>
            <a:r>
              <a:rPr lang="ar-SA" dirty="0">
                <a:cs typeface="B Nazanin" pitchFamily="2" charset="-78"/>
              </a:rPr>
              <a:t> ممکن است نهایتا چند ساعت خانه را ترک کند ولی اگر وا</a:t>
            </a:r>
            <a:r>
              <a:rPr lang="fa-IR" dirty="0">
                <a:cs typeface="B Nazanin" pitchFamily="2" charset="-78"/>
              </a:rPr>
              <a:t>لد</a:t>
            </a:r>
            <a:r>
              <a:rPr lang="ar-SA" dirty="0">
                <a:cs typeface="B Nazanin" pitchFamily="2" charset="-78"/>
              </a:rPr>
              <a:t>مهربان و قاطع باشد نوجوان همراهی بهتری با والدین خواهند کرد</a:t>
            </a:r>
            <a:endParaRPr lang="fa-IR" dirty="0">
              <a:cs typeface="B Nazanin" pitchFamily="2" charset="-78"/>
            </a:endParaRPr>
          </a:p>
          <a:p>
            <a:pPr algn="just">
              <a:lnSpc>
                <a:spcPct val="170000"/>
              </a:lnSpc>
            </a:pPr>
            <a:endParaRPr lang="fa-I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rmAutofit/>
          </a:bodyPr>
          <a:lstStyle/>
          <a:p>
            <a:pPr algn="just">
              <a:lnSpc>
                <a:spcPct val="170000"/>
              </a:lnSpc>
            </a:pPr>
            <a:r>
              <a:rPr lang="ar-SA" dirty="0">
                <a:cs typeface="B Nazanin" pitchFamily="2" charset="-78"/>
              </a:rPr>
              <a:t> اگر والدین این دو </a:t>
            </a:r>
            <a:r>
              <a:rPr lang="fa-IR" dirty="0">
                <a:cs typeface="B Nazanin" pitchFamily="2" charset="-78"/>
              </a:rPr>
              <a:t>عمل </a:t>
            </a:r>
            <a:r>
              <a:rPr lang="ar-SA" dirty="0">
                <a:cs typeface="B Nazanin" pitchFamily="2" charset="-78"/>
              </a:rPr>
              <a:t>را رعایت کنند </a:t>
            </a:r>
            <a:r>
              <a:rPr lang="fa-IR" u="sng" dirty="0">
                <a:cs typeface="B Nazanin" pitchFamily="2" charset="-78"/>
              </a:rPr>
              <a:t>فرد همکاری </a:t>
            </a:r>
            <a:r>
              <a:rPr lang="fa-IR" dirty="0">
                <a:cs typeface="B Nazanin" pitchFamily="2" charset="-78"/>
              </a:rPr>
              <a:t>می کند؟  </a:t>
            </a:r>
            <a:r>
              <a:rPr lang="ar-SA" dirty="0">
                <a:cs typeface="B Nazanin" pitchFamily="2" charset="-78"/>
              </a:rPr>
              <a:t>شاید نوجوان ابتدا </a:t>
            </a:r>
            <a:r>
              <a:rPr lang="ar-SA" u="sng" dirty="0">
                <a:cs typeface="B Nazanin" pitchFamily="2" charset="-78"/>
              </a:rPr>
              <a:t>مخالفت</a:t>
            </a:r>
            <a:r>
              <a:rPr lang="ar-SA" dirty="0">
                <a:cs typeface="B Nazanin" pitchFamily="2" charset="-78"/>
              </a:rPr>
              <a:t> کند و شرایط کمی بدتر شود اما به </a:t>
            </a:r>
            <a:r>
              <a:rPr lang="ar-SA" u="sng" dirty="0">
                <a:cs typeface="B Nazanin" pitchFamily="2" charset="-78"/>
              </a:rPr>
              <a:t>شرط </a:t>
            </a:r>
            <a:r>
              <a:rPr lang="ar-SA" b="1" u="sng" dirty="0">
                <a:solidFill>
                  <a:srgbClr val="FF0000"/>
                </a:solidFill>
                <a:cs typeface="B Nazanin" pitchFamily="2" charset="-78"/>
              </a:rPr>
              <a:t>ثبات و قاطعیت </a:t>
            </a:r>
            <a:r>
              <a:rPr lang="ar-SA" u="sng" dirty="0">
                <a:cs typeface="B Nazanin" pitchFamily="2" charset="-78"/>
              </a:rPr>
              <a:t>و </a:t>
            </a:r>
            <a:r>
              <a:rPr lang="ar-SA" dirty="0">
                <a:cs typeface="B Nazanin" pitchFamily="2" charset="-78"/>
              </a:rPr>
              <a:t>از طرف</a:t>
            </a:r>
            <a:r>
              <a:rPr lang="fa-IR" dirty="0">
                <a:cs typeface="B Nazanin" pitchFamily="2" charset="-78"/>
              </a:rPr>
              <a:t>ی</a:t>
            </a:r>
            <a:r>
              <a:rPr lang="ar-SA" dirty="0">
                <a:cs typeface="B Nazanin" pitchFamily="2" charset="-78"/>
              </a:rPr>
              <a:t> </a:t>
            </a:r>
            <a:r>
              <a:rPr lang="ar-SA" u="sng" dirty="0">
                <a:solidFill>
                  <a:srgbClr val="FF0000"/>
                </a:solidFill>
                <a:cs typeface="B Nazanin" pitchFamily="2" charset="-78"/>
              </a:rPr>
              <a:t>مهربان و پذیرا بودن </a:t>
            </a:r>
            <a:r>
              <a:rPr lang="ar-SA" dirty="0">
                <a:cs typeface="B Nazanin" pitchFamily="2" charset="-78"/>
              </a:rPr>
              <a:t>و استفاده از روش های سالم این رفتار در یک دوره زمانی امیدواریم کاهش یابد</a:t>
            </a:r>
            <a:endParaRPr lang="fa-IR" dirty="0">
              <a:cs typeface="B Nazanin" pitchFamily="2" charset="-78"/>
            </a:endParaRPr>
          </a:p>
          <a:p>
            <a:pPr algn="just">
              <a:lnSpc>
                <a:spcPct val="170000"/>
              </a:lnSpc>
            </a:pPr>
            <a:r>
              <a:rPr lang="ar-SA" dirty="0">
                <a:cs typeface="B Nazanin" pitchFamily="2" charset="-78"/>
              </a:rPr>
              <a:t> و اگر کاهش نیافت می‌توان از </a:t>
            </a:r>
            <a:r>
              <a:rPr lang="ar-SA" dirty="0">
                <a:solidFill>
                  <a:srgbClr val="FF0000"/>
                </a:solidFill>
                <a:cs typeface="B Nazanin" pitchFamily="2" charset="-78"/>
              </a:rPr>
              <a:t>سیستم‌های کارشناس یا روانپزشک برای مشکلات شدید مثل خودکشی و خودزنی از </a:t>
            </a:r>
            <a:r>
              <a:rPr lang="ar-SA" dirty="0">
                <a:cs typeface="B Nazanin" pitchFamily="2" charset="-78"/>
              </a:rPr>
              <a:t>بستری کردن استفاده کنیم تا بتوانیم بحران را پشت سر بگذاریم، </a:t>
            </a:r>
            <a:endParaRPr lang="en-US" dirty="0">
              <a:cs typeface="B Nazanin" pitchFamily="2" charset="-78"/>
            </a:endParaRPr>
          </a:p>
          <a:p>
            <a:endParaRPr lang="fa-IR" dirty="0"/>
          </a:p>
          <a:p>
            <a:endParaRPr lang="fa-I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a:bodyPr>
          <a:lstStyle/>
          <a:p>
            <a:pPr algn="just">
              <a:lnSpc>
                <a:spcPct val="160000"/>
              </a:lnSpc>
            </a:pPr>
            <a:r>
              <a:rPr lang="ar-SA" dirty="0">
                <a:cs typeface="B Nazanin" pitchFamily="2" charset="-78"/>
              </a:rPr>
              <a:t>سوال در خصوص </a:t>
            </a:r>
            <a:r>
              <a:rPr lang="ar-SA" b="1" u="sng" dirty="0">
                <a:cs typeface="B Nazanin" pitchFamily="2" charset="-78"/>
              </a:rPr>
              <a:t>داشتن طرح باید اصول خاصی</a:t>
            </a:r>
            <a:r>
              <a:rPr lang="fa-IR" b="1" u="sng" dirty="0">
                <a:cs typeface="B Nazanin" pitchFamily="2" charset="-78"/>
              </a:rPr>
              <a:t> </a:t>
            </a:r>
            <a:r>
              <a:rPr lang="ar-SA" dirty="0">
                <a:cs typeface="B Nazanin" pitchFamily="2" charset="-78"/>
              </a:rPr>
              <a:t>داشته باشیم </a:t>
            </a:r>
            <a:r>
              <a:rPr lang="fa-IR" dirty="0">
                <a:cs typeface="B Nazanin" pitchFamily="2" charset="-78"/>
              </a:rPr>
              <a:t>؟</a:t>
            </a:r>
            <a:r>
              <a:rPr lang="ar-SA" dirty="0">
                <a:cs typeface="B Nazanin" pitchFamily="2" charset="-78"/>
              </a:rPr>
              <a:t>خیر </a:t>
            </a:r>
            <a:endParaRPr lang="fa-IR" dirty="0">
              <a:cs typeface="B Nazanin" pitchFamily="2" charset="-78"/>
            </a:endParaRPr>
          </a:p>
          <a:p>
            <a:pPr algn="just">
              <a:lnSpc>
                <a:spcPct val="160000"/>
              </a:lnSpc>
            </a:pPr>
            <a:r>
              <a:rPr lang="ar-SA" dirty="0">
                <a:cs typeface="B Nazanin" pitchFamily="2" charset="-78"/>
              </a:rPr>
              <a:t>مثال فرزند شما پرخاشگری می‌کند و با خواهرش دعوا و درگیری دارد</a:t>
            </a:r>
            <a:endParaRPr lang="fa-IR" dirty="0">
              <a:cs typeface="B Nazanin" pitchFamily="2" charset="-78"/>
            </a:endParaRPr>
          </a:p>
          <a:p>
            <a:pPr algn="just">
              <a:lnSpc>
                <a:spcPct val="160000"/>
              </a:lnSpc>
            </a:pPr>
            <a:r>
              <a:rPr lang="ar-SA" dirty="0">
                <a:cs typeface="B Nazanin" pitchFamily="2" charset="-78"/>
              </a:rPr>
              <a:t> قبل از برخورد با بچه</a:t>
            </a:r>
            <a:r>
              <a:rPr lang="fa-IR" dirty="0">
                <a:cs typeface="B Nazanin" pitchFamily="2" charset="-78"/>
              </a:rPr>
              <a:t>، </a:t>
            </a:r>
            <a:r>
              <a:rPr lang="ar-SA" dirty="0">
                <a:cs typeface="B Nazanin" pitchFamily="2" charset="-78"/>
              </a:rPr>
              <a:t> با همسرتون می‌نشیند و با هم صحبت می‌کنید</a:t>
            </a:r>
            <a:endParaRPr lang="fa-IR" dirty="0">
              <a:cs typeface="B Nazanin" pitchFamily="2" charset="-78"/>
            </a:endParaRPr>
          </a:p>
          <a:p>
            <a:pPr algn="just">
              <a:lnSpc>
                <a:spcPct val="160000"/>
              </a:lnSpc>
            </a:pPr>
            <a:r>
              <a:rPr lang="ar-SA" dirty="0">
                <a:cs typeface="B Nazanin" pitchFamily="2" charset="-78"/>
              </a:rPr>
              <a:t> که </a:t>
            </a:r>
            <a:r>
              <a:rPr lang="ar-SA" u="sng" dirty="0">
                <a:solidFill>
                  <a:srgbClr val="FF0000"/>
                </a:solidFill>
                <a:cs typeface="B Nazanin" pitchFamily="2" charset="-78"/>
              </a:rPr>
              <a:t>چرا با هم دعوا می کنند مشکل کجا </a:t>
            </a:r>
            <a:r>
              <a:rPr lang="ar-SA" dirty="0">
                <a:cs typeface="B Nazanin" pitchFamily="2" charset="-78"/>
              </a:rPr>
              <a:t>است</a:t>
            </a:r>
            <a:endParaRPr lang="fa-IR" dirty="0">
              <a:cs typeface="B Nazanin" pitchFamily="2" charset="-78"/>
            </a:endParaRPr>
          </a:p>
          <a:p>
            <a:pPr algn="just">
              <a:lnSpc>
                <a:spcPct val="160000"/>
              </a:lnSpc>
            </a:pPr>
            <a:r>
              <a:rPr lang="ar-SA" dirty="0">
                <a:cs typeface="B Nazanin" pitchFamily="2" charset="-78"/>
              </a:rPr>
              <a:t> </a:t>
            </a:r>
            <a:r>
              <a:rPr lang="fa-IR" dirty="0">
                <a:cs typeface="B Nazanin" pitchFamily="2" charset="-78"/>
              </a:rPr>
              <a:t>نوجوان </a:t>
            </a:r>
            <a:r>
              <a:rPr lang="ar-SA" dirty="0">
                <a:solidFill>
                  <a:srgbClr val="FF0000"/>
                </a:solidFill>
                <a:cs typeface="B Nazanin" pitchFamily="2" charset="-78"/>
              </a:rPr>
              <a:t>چه نیازی </a:t>
            </a:r>
            <a:r>
              <a:rPr lang="fa-IR" dirty="0">
                <a:solidFill>
                  <a:srgbClr val="FF0000"/>
                </a:solidFill>
                <a:cs typeface="B Nazanin" pitchFamily="2" charset="-78"/>
              </a:rPr>
              <a:t> </a:t>
            </a:r>
            <a:r>
              <a:rPr lang="ar-SA" dirty="0">
                <a:solidFill>
                  <a:srgbClr val="FF0000"/>
                </a:solidFill>
                <a:cs typeface="B Nazanin" pitchFamily="2" charset="-78"/>
              </a:rPr>
              <a:t> </a:t>
            </a:r>
            <a:r>
              <a:rPr lang="ar-SA" dirty="0">
                <a:cs typeface="B Nazanin" pitchFamily="2" charset="-78"/>
              </a:rPr>
              <a:t>دارد برای بررسی موضوع ما باید چه کار کنیم </a:t>
            </a:r>
            <a:endParaRPr lang="fa-IR" dirty="0">
              <a:cs typeface="B Nazanin" pitchFamily="2" charset="-78"/>
            </a:endParaRPr>
          </a:p>
          <a:p>
            <a:pPr algn="just">
              <a:lnSpc>
                <a:spcPct val="160000"/>
              </a:lnSpc>
            </a:pPr>
            <a:r>
              <a:rPr lang="ar-SA" dirty="0">
                <a:cs typeface="B Nazanin" pitchFamily="2" charset="-78"/>
              </a:rPr>
              <a:t>از قبل </a:t>
            </a:r>
            <a:r>
              <a:rPr lang="ar-SA" dirty="0">
                <a:solidFill>
                  <a:srgbClr val="FF0000"/>
                </a:solidFill>
                <a:cs typeface="B Nazanin" pitchFamily="2" charset="-78"/>
              </a:rPr>
              <a:t>برای خود برنامه </a:t>
            </a:r>
            <a:r>
              <a:rPr lang="ar-SA" dirty="0">
                <a:cs typeface="B Nazanin" pitchFamily="2" charset="-78"/>
              </a:rPr>
              <a:t>می</a:t>
            </a:r>
            <a:r>
              <a:rPr lang="fa-IR" dirty="0">
                <a:cs typeface="B Nazanin" pitchFamily="2" charset="-78"/>
              </a:rPr>
              <a:t> چی</a:t>
            </a:r>
            <a:r>
              <a:rPr lang="ar-SA" dirty="0">
                <a:cs typeface="B Nazanin" pitchFamily="2" charset="-78"/>
              </a:rPr>
              <a:t>نیم </a:t>
            </a:r>
            <a:r>
              <a:rPr lang="ar-SA" u="sng" dirty="0">
                <a:solidFill>
                  <a:srgbClr val="FF0000"/>
                </a:solidFill>
                <a:cs typeface="B Nazanin" pitchFamily="2" charset="-78"/>
              </a:rPr>
              <a:t>نه اینکه هیجانی برخورد </a:t>
            </a:r>
            <a:r>
              <a:rPr lang="ar-SA" dirty="0">
                <a:cs typeface="B Nazanin" pitchFamily="2" charset="-78"/>
              </a:rPr>
              <a:t>کنیم</a:t>
            </a:r>
            <a:endParaRPr lang="fa-IR" dirty="0">
              <a:cs typeface="B Nazanin" pitchFamily="2" charset="-78"/>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fontScale="92500"/>
          </a:bodyPr>
          <a:lstStyle/>
          <a:p>
            <a:pPr algn="just">
              <a:lnSpc>
                <a:spcPct val="160000"/>
              </a:lnSpc>
            </a:pPr>
            <a:r>
              <a:rPr lang="fa-IR" dirty="0">
                <a:cs typeface="B Nazanin" pitchFamily="2" charset="-78"/>
              </a:rPr>
              <a:t>هیجانی </a:t>
            </a:r>
            <a:r>
              <a:rPr lang="ar-SA" dirty="0">
                <a:cs typeface="B Nazanin" pitchFamily="2" charset="-78"/>
              </a:rPr>
              <a:t> برخورد </a:t>
            </a:r>
            <a:r>
              <a:rPr lang="fa-IR" dirty="0">
                <a:cs typeface="B Nazanin" pitchFamily="2" charset="-78"/>
              </a:rPr>
              <a:t>ن</a:t>
            </a:r>
            <a:r>
              <a:rPr lang="ar-SA" dirty="0">
                <a:cs typeface="B Nazanin" pitchFamily="2" charset="-78"/>
              </a:rPr>
              <a:t>کنیم</a:t>
            </a:r>
            <a:r>
              <a:rPr lang="fa-IR" dirty="0">
                <a:cs typeface="B Nazanin" pitchFamily="2" charset="-78"/>
              </a:rPr>
              <a:t>:</a:t>
            </a:r>
          </a:p>
          <a:p>
            <a:pPr algn="just">
              <a:lnSpc>
                <a:spcPct val="160000"/>
              </a:lnSpc>
            </a:pPr>
            <a:r>
              <a:rPr lang="ar-SA" dirty="0">
                <a:cs typeface="B Nazanin" pitchFamily="2" charset="-78"/>
              </a:rPr>
              <a:t> تا دست او سیگار دیدیم سریع برویم و برخورد کنیم اما از قبل خودم را آرام کنم از قبل</a:t>
            </a:r>
            <a:r>
              <a:rPr lang="fa-IR" dirty="0">
                <a:cs typeface="B Nazanin" pitchFamily="2" charset="-78"/>
              </a:rPr>
              <a:t> به </a:t>
            </a:r>
            <a:r>
              <a:rPr lang="ar-SA" dirty="0">
                <a:cs typeface="B Nazanin" pitchFamily="2" charset="-78"/>
              </a:rPr>
              <a:t>موضوع فکر کنم یک برنامه حداقل داشته باشم در مجموع از واکنش های </a:t>
            </a:r>
            <a:r>
              <a:rPr lang="ar-SA" dirty="0">
                <a:solidFill>
                  <a:srgbClr val="FF0000"/>
                </a:solidFill>
                <a:cs typeface="B Nazanin" pitchFamily="2" charset="-78"/>
              </a:rPr>
              <a:t>ناگهانی و هیجانی خودداری </a:t>
            </a:r>
            <a:r>
              <a:rPr lang="ar-SA" dirty="0">
                <a:cs typeface="B Nazanin" pitchFamily="2" charset="-78"/>
              </a:rPr>
              <a:t>کنیم </a:t>
            </a:r>
            <a:endParaRPr lang="fa-IR" dirty="0">
              <a:cs typeface="B Nazanin" pitchFamily="2" charset="-78"/>
            </a:endParaRPr>
          </a:p>
          <a:p>
            <a:pPr algn="just">
              <a:lnSpc>
                <a:spcPct val="160000"/>
              </a:lnSpc>
            </a:pPr>
            <a:r>
              <a:rPr lang="ar-SA" dirty="0">
                <a:cs typeface="B Nazanin" pitchFamily="2" charset="-78"/>
              </a:rPr>
              <a:t>می توان با همسر</a:t>
            </a:r>
            <a:r>
              <a:rPr lang="fa-IR" dirty="0">
                <a:cs typeface="B Nazanin" pitchFamily="2" charset="-78"/>
              </a:rPr>
              <a:t>م</a:t>
            </a:r>
            <a:r>
              <a:rPr lang="ar-SA" dirty="0">
                <a:cs typeface="B Nazanin" pitchFamily="2" charset="-78"/>
              </a:rPr>
              <a:t> حرف بزنم و ببین</a:t>
            </a:r>
            <a:r>
              <a:rPr lang="fa-IR" dirty="0">
                <a:cs typeface="B Nazanin" pitchFamily="2" charset="-78"/>
              </a:rPr>
              <a:t>م</a:t>
            </a:r>
            <a:r>
              <a:rPr lang="ar-SA" dirty="0">
                <a:cs typeface="B Nazanin" pitchFamily="2" charset="-78"/>
              </a:rPr>
              <a:t> </a:t>
            </a:r>
            <a:r>
              <a:rPr lang="fa-IR" dirty="0">
                <a:cs typeface="B Nazanin" pitchFamily="2" charset="-78"/>
              </a:rPr>
              <a:t>اگر </a:t>
            </a:r>
            <a:r>
              <a:rPr lang="ar-SA" dirty="0">
                <a:cs typeface="B Nazanin" pitchFamily="2" charset="-78"/>
              </a:rPr>
              <a:t>احساس </a:t>
            </a:r>
            <a:r>
              <a:rPr lang="ar-SA" u="sng" dirty="0">
                <a:cs typeface="B Nazanin" pitchFamily="2" charset="-78"/>
              </a:rPr>
              <a:t>تبعیض می‌کند وقت زیادی </a:t>
            </a:r>
            <a:r>
              <a:rPr lang="ar-SA" dirty="0">
                <a:cs typeface="B Nazanin" pitchFamily="2" charset="-78"/>
              </a:rPr>
              <a:t>برای دخترمون می‌گذاریم یکم وقت بیشتر برایش بگذاریم </a:t>
            </a:r>
            <a:endParaRPr lang="fa-IR" dirty="0">
              <a:cs typeface="B Nazanin" pitchFamily="2" charset="-78"/>
            </a:endParaRPr>
          </a:p>
          <a:p>
            <a:pPr algn="just">
              <a:lnSpc>
                <a:spcPct val="160000"/>
              </a:lnSpc>
            </a:pPr>
            <a:r>
              <a:rPr lang="ar-SA" dirty="0">
                <a:cs typeface="B Nazanin" pitchFamily="2" charset="-78"/>
              </a:rPr>
              <a:t>برویم باهاشون صحبت کنیم و براشون </a:t>
            </a:r>
            <a:r>
              <a:rPr lang="ar-SA" u="sng" dirty="0">
                <a:solidFill>
                  <a:srgbClr val="FF0000"/>
                </a:solidFill>
                <a:cs typeface="B Nazanin" pitchFamily="2" charset="-78"/>
              </a:rPr>
              <a:t>قانون بگذاریم والدین وقتی به توافق </a:t>
            </a:r>
            <a:r>
              <a:rPr lang="ar-SA" dirty="0">
                <a:cs typeface="B Nazanin" pitchFamily="2" charset="-78"/>
              </a:rPr>
              <a:t>رسیدند </a:t>
            </a:r>
            <a:endParaRPr lang="fa-IR" dirty="0">
              <a:cs typeface="B Nazanin" pitchFamily="2" charset="-78"/>
            </a:endParaRPr>
          </a:p>
          <a:p>
            <a:pPr algn="just">
              <a:lnSpc>
                <a:spcPct val="160000"/>
              </a:lnSpc>
            </a:pPr>
            <a:r>
              <a:rPr lang="ar-SA" dirty="0">
                <a:cs typeface="B Nazanin" pitchFamily="2" charset="-78"/>
              </a:rPr>
              <a:t>بعد می روند با بچه ها حرف می</a:t>
            </a:r>
            <a:r>
              <a:rPr lang="fa-IR" dirty="0">
                <a:cs typeface="B Nazanin" pitchFamily="2" charset="-78"/>
              </a:rPr>
              <a:t> </a:t>
            </a:r>
            <a:r>
              <a:rPr lang="ar-SA" dirty="0">
                <a:cs typeface="B Nazanin" pitchFamily="2" charset="-78"/>
              </a:rPr>
              <a:t>زنن</a:t>
            </a:r>
            <a:r>
              <a:rPr lang="fa-IR" dirty="0">
                <a:cs typeface="B Nazanin" pitchFamily="2" charset="-78"/>
              </a:rPr>
              <a:t>د</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10503</TotalTime>
  <Words>22770</Words>
  <Application>Microsoft Office PowerPoint</Application>
  <PresentationFormat>On-screen Show (4:3)</PresentationFormat>
  <Paragraphs>1532</Paragraphs>
  <Slides>232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232</vt:i4>
      </vt:variant>
    </vt:vector>
  </HeadingPairs>
  <TitlesOfParts>
    <vt:vector size="238" baseType="lpstr">
      <vt:lpstr>Arial</vt:lpstr>
      <vt:lpstr>B Nazanin</vt:lpstr>
      <vt:lpstr>Century Schoolbook</vt:lpstr>
      <vt:lpstr>Wingdings</vt:lpstr>
      <vt:lpstr>Wingdings 2</vt:lpstr>
      <vt:lpstr>Oriel</vt:lpstr>
      <vt:lpstr>مداخله دربحران خودکشی </vt:lpstr>
      <vt:lpstr>PowerPoint Presentation</vt:lpstr>
      <vt:lpstr>PowerPoint Presentation</vt:lpstr>
      <vt:lpstr>PowerPoint Presentation</vt:lpstr>
      <vt:lpstr>PowerPoint Presentation</vt:lpstr>
      <vt:lpstr>PowerPoint Presentation</vt:lpstr>
      <vt:lpstr>PowerPoint Presentation</vt:lpstr>
      <vt:lpstr>تعریف رفتار پرخطر وخود آسیب‌رسان</vt:lpstr>
      <vt:lpstr>مصادیق رفتارهای خودآسیب رسان عبارتند از:</vt:lpstr>
      <vt:lpstr>PowerPoint Presentation</vt:lpstr>
      <vt:lpstr>PowerPoint Presentation</vt:lpstr>
      <vt:lpstr>PowerPoint Presentation</vt:lpstr>
      <vt:lpstr>PowerPoint Presentation</vt:lpstr>
      <vt:lpstr>PowerPoint Presentation</vt:lpstr>
      <vt:lpstr>اما جمله بسیار مهم : </vt:lpstr>
      <vt:lpstr>PowerPoint Presentation</vt:lpstr>
      <vt:lpstr>مثال :</vt:lpstr>
      <vt:lpstr>نکته: </vt:lpstr>
      <vt:lpstr>PowerPoint Presentation</vt:lpstr>
      <vt:lpstr>دانستن این موضوع دو فایده دارد: </vt:lpstr>
      <vt:lpstr>تمرین</vt:lpstr>
      <vt:lpstr>نکات موجود در دیالوگ فوق : </vt:lpstr>
      <vt:lpstr>PowerPoint Presentation</vt:lpstr>
      <vt:lpstr>  1-تکنیک حل مسئله کارآمد</vt:lpstr>
      <vt:lpstr>  مداخله دربحران  تکنیک های 10 گانه مداخله درخودکشی </vt:lpstr>
      <vt:lpstr>تکنیک حل مسئله کارآمد:</vt:lpstr>
      <vt:lpstr>PowerPoint Presentation</vt:lpstr>
      <vt:lpstr>تکنیک بخش‌ها</vt:lpstr>
      <vt:lpstr>تکنیک بخش‌ها</vt:lpstr>
      <vt:lpstr>تکنیک بخش‌ها</vt:lpstr>
      <vt:lpstr>PowerPoint Presentation</vt:lpstr>
      <vt:lpstr>3-تکنیک مزایا و معایب</vt:lpstr>
      <vt:lpstr> تکنیک تونل زمان </vt:lpstr>
      <vt:lpstr>تکنیک تونل زمان</vt:lpstr>
      <vt:lpstr>PowerPoint Presentation</vt:lpstr>
      <vt:lpstr>تکنیک مهلت زمانی</vt:lpstr>
      <vt:lpstr>تکنیک مهلت زمانی</vt:lpstr>
      <vt:lpstr>PowerPoint Presentation</vt:lpstr>
      <vt:lpstr>PowerPoint Presentation</vt:lpstr>
      <vt:lpstr>PowerPoint Presentation</vt:lpstr>
      <vt:lpstr>نکات </vt:lpstr>
      <vt:lpstr>PowerPoint Presentation</vt:lpstr>
      <vt:lpstr>تکنیک ششم تکنیک شوخی</vt:lpstr>
      <vt:lpstr>تکنیک ششم تکنیک شوخی مثال کیس خودکشی</vt:lpstr>
      <vt:lpstr>تکنیک ششم تکنیک شوخی</vt:lpstr>
      <vt:lpstr>تکنیک ششم تکنیک شوخی</vt:lpstr>
      <vt:lpstr>تکنیک هفتم تکنیک استاندارد دوگانه</vt:lpstr>
      <vt:lpstr>تکنیک هفتم تکنیک استاندارد دوگانه</vt:lpstr>
      <vt:lpstr>تکنیک هفتم تکنیک استاندارد دوگانه</vt:lpstr>
      <vt:lpstr>تکنیک هشتم تکنیک درگیری هیجانی</vt:lpstr>
      <vt:lpstr>تکنیک جداسازی هدف از وسیله</vt:lpstr>
      <vt:lpstr>تکنیک جداسازی هدف از وسیله</vt:lpstr>
      <vt:lpstr>PowerPoint Presentation</vt:lpstr>
      <vt:lpstr>تکنیک جداسازی هدف از وسیله</vt:lpstr>
      <vt:lpstr>تکنیک جداسازی هدف از وسیله</vt:lpstr>
      <vt:lpstr>تکنیک جداسازی هدف از وسیله</vt:lpstr>
      <vt:lpstr>تکنیک قصد متناقض</vt:lpstr>
      <vt:lpstr>تکنیک قصد متناقض</vt:lpstr>
      <vt:lpstr>تکنیک قصد متناقض</vt:lpstr>
      <vt:lpstr>تکنیک قصد متناقض</vt:lpstr>
      <vt:lpstr>سوالات احتمالی </vt:lpstr>
      <vt:lpstr>PowerPoint Presentation</vt:lpstr>
      <vt:lpstr>هدف  این است که: </vt:lpstr>
      <vt:lpstr>تکنیک سنگ قبر یا تکنیک تشییع جنازه</vt:lpstr>
      <vt:lpstr>PowerPoint Presentation</vt:lpstr>
      <vt:lpstr>تکنیک تشییع جنازه </vt:lpstr>
      <vt:lpstr>PowerPoint Presentation</vt:lpstr>
      <vt:lpstr>PowerPoint Presentation</vt:lpstr>
      <vt:lpstr>PowerPoint Presentation</vt:lpstr>
      <vt:lpstr>هاتون متخصصی است که این رفتارها را مورد مطالعه قرار داده است و نمودار زیر را نشان میدهد  </vt:lpstr>
      <vt:lpstr>PowerPoint Presentation</vt:lpstr>
      <vt:lpstr>PowerPoint Presentation</vt:lpstr>
      <vt:lpstr>  </vt:lpstr>
      <vt:lpstr>سوال چرافرد یا نوجوان به سمت رفتارهای پرخطر می‌رود؟  </vt:lpstr>
      <vt:lpstr>سوال چرافرد یا نوجوان به سمت رفتارهای پرخطر می‌رود؟  </vt:lpstr>
      <vt:lpstr> </vt:lpstr>
      <vt:lpstr> </vt:lpstr>
      <vt:lpstr>سوال چرافرد یا نوجوان به سمت رفتارهای پرخطر می‌رود؟  </vt:lpstr>
      <vt:lpstr>سوال چرافرد یا نوجوان به سمت رفتارهای پرخطر می‌رود؟  </vt:lpstr>
      <vt:lpstr>PowerPoint Presentation</vt:lpstr>
      <vt:lpstr>پروتکل مداخله دربحران سازمان بهداشت جهانی</vt:lpstr>
      <vt:lpstr>پروتکل مداخله دربحران سازمان بهداشت جهانی</vt:lpstr>
      <vt:lpstr>پروتکل مداخله دربحران سازمان بهداشت جهانی</vt:lpstr>
      <vt:lpstr>شناسایی موقعیت پرخطر</vt:lpstr>
      <vt:lpstr>گام دوم داشتن طرح</vt:lpstr>
      <vt:lpstr>گام دوم داشتن طرح</vt:lpstr>
      <vt:lpstr>گام دوم داشتن طرح</vt:lpstr>
      <vt:lpstr>گام دوم داشتن طرح</vt:lpstr>
      <vt:lpstr>PowerPoint Presentation</vt:lpstr>
      <vt:lpstr>PowerPoint Presentation</vt:lpstr>
      <vt:lpstr>گام سوم مشخص کردن زمان برای صحبت راجع به آن  مشکل است  </vt:lpstr>
      <vt:lpstr> گام چهارم بیان نگرانی در خصوص خطر است،   </vt:lpstr>
      <vt:lpstr> گام چهارم بیان نگرانی در خصوص خطر است،   </vt:lpstr>
      <vt:lpstr>گام پنجم انتخاب راهبردهای کاهش خطر</vt:lpstr>
      <vt:lpstr>  گام ۶ توافق بر پاداش در صورت متعهد بودن به طرح </vt:lpstr>
      <vt:lpstr>گام هفتم مشخص کردن پیامد در جهت کاهش رفتار پرخطر ، </vt:lpstr>
      <vt:lpstr>PowerPoint Presentation</vt:lpstr>
      <vt:lpstr>PowerPoint Presentation</vt:lpstr>
      <vt:lpstr>PowerPoint Presentation</vt:lpstr>
      <vt:lpstr>ارجاع به روانپزشک</vt:lpstr>
      <vt:lpstr>PowerPoint Presentation</vt:lpstr>
      <vt:lpstr>محدوده مشاوره </vt:lpstr>
      <vt:lpstr>تعاریف </vt:lpstr>
      <vt:lpstr>مداخلات در خودکشی و خودزنی </vt:lpstr>
      <vt:lpstr>منظور ما از اقدام به خودکشی چیست؟ </vt:lpstr>
      <vt:lpstr>PowerPoint Presentation</vt:lpstr>
      <vt:lpstr>PowerPoint Presentation</vt:lpstr>
      <vt:lpstr>تهدید وژست به خودکشی</vt:lpstr>
      <vt:lpstr>تهدید وژست به خودکشی</vt:lpstr>
      <vt:lpstr>تهدید وژست به خودکشی</vt:lpstr>
      <vt:lpstr>تهدید وژست به خودکشی</vt:lpstr>
      <vt:lpstr>تهدید وژست به خودکشی</vt:lpstr>
      <vt:lpstr>تهدید وژست به خودکشی</vt:lpstr>
      <vt:lpstr>تهدید وژست به خودکشی</vt:lpstr>
      <vt:lpstr>تهدید وژست به خودکشی</vt:lpstr>
      <vt:lpstr>تهدید وژست به خودکشی</vt:lpstr>
      <vt:lpstr>تهدید وژست به خودکشی</vt:lpstr>
      <vt:lpstr>PowerPoint Presentation</vt:lpstr>
      <vt:lpstr>دلایل خودکشی </vt:lpstr>
      <vt:lpstr>دلایل خودکشی </vt:lpstr>
      <vt:lpstr>           نقش والدین ومراقبین در مورد رفتارهای پرخطرفرزند واصلاح باورها واقدامات نادرست آن هادر مورد خودکشی  </vt:lpstr>
      <vt:lpstr>نحوه اصلاح این باور وبرخورد با فردی که درباره خودکشی صحبت می کند : </vt:lpstr>
      <vt:lpstr>باورها و اقدامات نادرست در مورد خودکشی </vt:lpstr>
      <vt:lpstr>نحوه اصلاح این باور وبرخورد با فردی که درباره خودکشی صحبت می کند : </vt:lpstr>
      <vt:lpstr>نحوه اصلاح این باور وبرخورد با فردی که درباره خودکشی صحبت می کند : </vt:lpstr>
      <vt:lpstr>نقش روانشناسان در برخورد با این مسائل:  </vt:lpstr>
      <vt:lpstr>نقش روانشناسان در برخورد با این مسائل:  </vt:lpstr>
      <vt:lpstr>نقش روانشناسان در برخورد با این مسائل:  </vt:lpstr>
      <vt:lpstr>نکته مهم</vt:lpstr>
      <vt:lpstr>آیا دلیل خودکشی را به والد یا مراقبت کننده بگوییم یا نگوییم </vt:lpstr>
      <vt:lpstr>آیا دلیل خودکشی را به والد یا مراقبت کننده بگوییم یا نگوییم </vt:lpstr>
      <vt:lpstr>آیا دلیل خودکشی را به والد یا مراقبت کننده بگوییم یا نگوییم </vt:lpstr>
      <vt:lpstr>باور غلط سوم : اگر کسی واقعاً قصد خودکشی داشته باشد هیچ کس نمی تواند او را متوقف کند،  </vt:lpstr>
      <vt:lpstr>باورچهارم:   ما نباید مستقیم درباره خودکشی حرف بزنیم( این هم اشتباه است) </vt:lpstr>
      <vt:lpstr>روش اصلاح باور  </vt:lpstr>
      <vt:lpstr>باور غلط پنجم :  خودکشی بی خبر رخ می دهد </vt:lpstr>
      <vt:lpstr>اما نشانه ها و علائم خودکشی چیست ؟ </vt:lpstr>
      <vt:lpstr>اما نشانه ها و علائم خودکشی چیست ؟ </vt:lpstr>
      <vt:lpstr>باور غلط ششم :  اگر کسی افکار خودکشی دارد همیشه تا ابد افکار خودکشی ادامه خواهد داشت </vt:lpstr>
      <vt:lpstr>باور غلط هفتم : اگر کسی از بحران خودکشی خارج شد و دیگر خطر خودکشی وجود ندارد،   </vt:lpstr>
      <vt:lpstr>PowerPoint Presentation</vt:lpstr>
      <vt:lpstr>PowerPoint Presentation</vt:lpstr>
      <vt:lpstr>راهکارها ی مداخله در خودکشی </vt:lpstr>
      <vt:lpstr> والدین در هنگام بحران خودکشی چه کار باید بکنند </vt:lpstr>
      <vt:lpstr> والدین در هنگام بحران خودکشی چه کار باید بکنند </vt:lpstr>
      <vt:lpstr>PowerPoint Presentation</vt:lpstr>
      <vt:lpstr>باید ونباید  اول</vt:lpstr>
      <vt:lpstr>PowerPoint Presentation</vt:lpstr>
      <vt:lpstr>باید ونباید  دوم </vt:lpstr>
      <vt:lpstr>باید ونباید  سوم</vt:lpstr>
      <vt:lpstr>باید و نباید چهارم </vt:lpstr>
      <vt:lpstr>PowerPoint Presentation</vt:lpstr>
      <vt:lpstr>باید و نبایدپنجم </vt:lpstr>
      <vt:lpstr>باید و نبایدششم </vt:lpstr>
      <vt:lpstr>باید و نباید شماره ۷</vt:lpstr>
      <vt:lpstr>باید و نباید شماره ۷</vt:lpstr>
      <vt:lpstr>راه کارهای مربوط به نوجوانان یا فردی که  قصد خودکشی و افکار خودکشی دارد</vt:lpstr>
      <vt:lpstr>ویژگی های روانشناس یا یاری رسان مداخله در بحران چیست؟  </vt:lpstr>
      <vt:lpstr>PowerPoint Presentation</vt:lpstr>
      <vt:lpstr>PowerPoint Presentation</vt:lpstr>
      <vt:lpstr>مداخله در بحران خودکشی برای فردی که خودکشی کرده یا قصد خودکشی دارد،:::  </vt:lpstr>
      <vt:lpstr>3گام اصلی مداخله دربحران </vt:lpstr>
      <vt:lpstr>PowerPoint Presentation</vt:lpstr>
      <vt:lpstr>ابتدا ایفای نقش به تفکیک گام ها</vt:lpstr>
      <vt:lpstr>PowerPoint Presentation</vt:lpstr>
      <vt:lpstr> اجرای گام اول:   </vt:lpstr>
      <vt:lpstr> اجرای گام اول:   </vt:lpstr>
      <vt:lpstr> اجرای گام اول:   </vt:lpstr>
      <vt:lpstr> اجرای گام اول:   </vt:lpstr>
      <vt:lpstr>PowerPoint Presentation</vt:lpstr>
      <vt:lpstr> اجرای گام اول:   </vt:lpstr>
      <vt:lpstr>PowerPoint Presentation</vt:lpstr>
      <vt:lpstr> اجرای گام اول:   </vt:lpstr>
      <vt:lpstr> اجرای گام اول:   </vt:lpstr>
      <vt:lpstr> اجرای گام اول:   </vt:lpstr>
      <vt:lpstr> اجرای گام اول:   </vt:lpstr>
      <vt:lpstr> اجرای گام اول:   </vt:lpstr>
      <vt:lpstr> اجرای گام اول:   </vt:lpstr>
      <vt:lpstr> اجرای گام اول:   </vt:lpstr>
      <vt:lpstr> اجرای گام اول:   </vt:lpstr>
      <vt:lpstr> اجرای گام اول:   </vt:lpstr>
      <vt:lpstr>PowerPoint Presentation</vt:lpstr>
      <vt:lpstr> اصول ومراحل اجرای گام اول </vt:lpstr>
      <vt:lpstr> اصول ومراحل اجرای گام اول </vt:lpstr>
      <vt:lpstr>PowerPoint Presentation</vt:lpstr>
      <vt:lpstr>گام دوم </vt:lpstr>
      <vt:lpstr>گام دوم </vt:lpstr>
      <vt:lpstr>گام دوم </vt:lpstr>
      <vt:lpstr>گام دوم </vt:lpstr>
      <vt:lpstr>PowerPoint Presentation</vt:lpstr>
      <vt:lpstr>PowerPoint Presentation</vt:lpstr>
      <vt:lpstr>PowerPoint Presentation</vt:lpstr>
      <vt:lpstr> گام دوم</vt:lpstr>
      <vt:lpstr> گام دوم</vt:lpstr>
      <vt:lpstr>آموزش حل مساله</vt:lpstr>
      <vt:lpstr>PowerPoint Presentation</vt:lpstr>
      <vt:lpstr>آموزش حل مساله</vt:lpstr>
      <vt:lpstr>PowerPoint Presentation</vt:lpstr>
      <vt:lpstr>گام سوم </vt:lpstr>
      <vt:lpstr>چه کنیم مراجع به سمت خودکشی نرود</vt:lpstr>
      <vt:lpstr>چه کنیم مراجع به سمت خودکشی نرود</vt:lpstr>
      <vt:lpstr>چه کنیم مراجع به سمت خودکشی نرود </vt:lpstr>
      <vt:lpstr>چه کنیم مراجع به سمت خودکشی نرود </vt:lpstr>
      <vt:lpstr>PowerPoint Presentation</vt:lpstr>
      <vt:lpstr>باور غلط یا تحریف‌ها شناختی</vt:lpstr>
      <vt:lpstr>باور غلط یا تحریف‌ها شناختی والدین نسبت به فرزند یا نوجوانان</vt:lpstr>
      <vt:lpstr>باور غلط یا تحریف‌ها شناختی والدین نسبت به فرزند یا نوجوانان</vt:lpstr>
      <vt:lpstr>باور غلط یا تحریف‌ها شناختی والدین نسبت به فرزند یا نوجوانان</vt:lpstr>
      <vt:lpstr>باور غلط یا تحریف‌ها شناختی والدین نسبت به فرزند یا نوجوانان</vt:lpstr>
      <vt:lpstr>PowerPoint Presentation</vt:lpstr>
      <vt:lpstr>باورهای غلط فرزندیا نوجوانان نسبت به والدین</vt:lpstr>
      <vt:lpstr>باورهای غلط نوجوانان نسبت به والدین</vt:lpstr>
      <vt:lpstr>باورهای غلط نوجوانان نسبت به والدین</vt:lpstr>
      <vt:lpstr>سوال :  با این گونه مراجع و این باورهای غلط چگونه باید برخورد کرد </vt:lpstr>
      <vt:lpstr>سوال :  با این گونه مراجع و این باورهای غلط چگونه باید برخورد کرد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ertebat afzar</dc:creator>
  <cp:lastModifiedBy>حسین خادمی</cp:lastModifiedBy>
  <cp:revision>221</cp:revision>
  <dcterms:created xsi:type="dcterms:W3CDTF">2021-06-23T04:51:39Z</dcterms:created>
  <dcterms:modified xsi:type="dcterms:W3CDTF">2023-01-07T09:25:38Z</dcterms:modified>
</cp:coreProperties>
</file>