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57" r:id="rId10"/>
    <p:sldId id="269" r:id="rId11"/>
    <p:sldId id="270" r:id="rId12"/>
    <p:sldId id="271" r:id="rId13"/>
    <p:sldId id="393" r:id="rId14"/>
    <p:sldId id="397" r:id="rId15"/>
    <p:sldId id="272" r:id="rId16"/>
    <p:sldId id="402" r:id="rId17"/>
    <p:sldId id="382" r:id="rId18"/>
    <p:sldId id="358" r:id="rId19"/>
    <p:sldId id="349" r:id="rId20"/>
    <p:sldId id="304" r:id="rId21"/>
    <p:sldId id="280" r:id="rId22"/>
    <p:sldId id="281" r:id="rId23"/>
    <p:sldId id="282" r:id="rId24"/>
    <p:sldId id="383" r:id="rId25"/>
    <p:sldId id="385" r:id="rId26"/>
    <p:sldId id="391" r:id="rId27"/>
    <p:sldId id="290" r:id="rId28"/>
    <p:sldId id="283" r:id="rId29"/>
    <p:sldId id="477" r:id="rId30"/>
    <p:sldId id="285" r:id="rId31"/>
    <p:sldId id="286" r:id="rId32"/>
    <p:sldId id="365" r:id="rId33"/>
    <p:sldId id="367" r:id="rId34"/>
    <p:sldId id="368" r:id="rId35"/>
    <p:sldId id="360" r:id="rId36"/>
    <p:sldId id="369" r:id="rId37"/>
    <p:sldId id="370" r:id="rId38"/>
    <p:sldId id="371" r:id="rId39"/>
    <p:sldId id="374" r:id="rId40"/>
    <p:sldId id="373" r:id="rId41"/>
    <p:sldId id="375" r:id="rId42"/>
    <p:sldId id="362" r:id="rId43"/>
    <p:sldId id="363" r:id="rId44"/>
    <p:sldId id="364" r:id="rId45"/>
    <p:sldId id="376" r:id="rId46"/>
    <p:sldId id="287" r:id="rId47"/>
    <p:sldId id="316" r:id="rId48"/>
    <p:sldId id="317" r:id="rId49"/>
    <p:sldId id="318" r:id="rId50"/>
    <p:sldId id="319" r:id="rId51"/>
    <p:sldId id="350" r:id="rId52"/>
    <p:sldId id="278" r:id="rId53"/>
    <p:sldId id="348" r:id="rId54"/>
    <p:sldId id="289" r:id="rId55"/>
    <p:sldId id="291" r:id="rId56"/>
    <p:sldId id="292" r:id="rId57"/>
    <p:sldId id="293" r:id="rId58"/>
    <p:sldId id="294" r:id="rId59"/>
    <p:sldId id="295" r:id="rId60"/>
    <p:sldId id="296" r:id="rId61"/>
    <p:sldId id="297" r:id="rId62"/>
    <p:sldId id="298" r:id="rId63"/>
    <p:sldId id="352" r:id="rId64"/>
    <p:sldId id="302" r:id="rId65"/>
    <p:sldId id="351" r:id="rId66"/>
    <p:sldId id="299" r:id="rId67"/>
    <p:sldId id="300" r:id="rId68"/>
    <p:sldId id="301" r:id="rId69"/>
    <p:sldId id="303" r:id="rId70"/>
    <p:sldId id="321" r:id="rId71"/>
    <p:sldId id="322" r:id="rId72"/>
    <p:sldId id="323" r:id="rId73"/>
    <p:sldId id="422" r:id="rId74"/>
    <p:sldId id="423" r:id="rId75"/>
    <p:sldId id="354" r:id="rId7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FF"/>
    <a:srgbClr val="3366FF"/>
    <a:srgbClr val="0033CC"/>
    <a:srgbClr val="FFCC00"/>
    <a:srgbClr val="99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5A79A1-21F0-4A09-A545-1723236E681A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A50B1B-F092-4F2A-A7EA-23C06239B80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452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8AD953-6524-4113-9DF5-4844E919519F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686DE8-73DF-4519-B8D8-AF37A01BD7B6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6554F5-6489-42A1-AECD-D2CFA321DE1B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8A7568-6704-4FBD-9231-EF6062083BC0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0465F5-AE77-4E17-9B70-3DCECCBC8B35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206C92-D0D7-47B2-A752-87AECA1389D9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6D42B8-0A9F-4FB2-BA3A-5A9EE0FF1A32}" type="datetimeFigureOut">
              <a:rPr lang="fa-IR" smtClean="0"/>
              <a:pPr/>
              <a:t>15/07/1442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E45E7-50F6-4C1F-848C-11690CAF0449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2362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CC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rgbClr val="FFCC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MOOD DISORDERS</a:t>
            </a:r>
            <a:endParaRPr lang="fa-IR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854696" cy="1704536"/>
          </a:xfrm>
        </p:spPr>
        <p:txBody>
          <a:bodyPr>
            <a:normAutofit fontScale="25000" lnSpcReduction="20000"/>
          </a:bodyPr>
          <a:lstStyle/>
          <a:p>
            <a:pPr algn="l" rtl="1"/>
            <a:r>
              <a:rPr lang="en-US" sz="12800" b="1" dirty="0" err="1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Arash</a:t>
            </a:r>
            <a:r>
              <a:rPr lang="en-US" sz="128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Mowla</a:t>
            </a:r>
            <a:r>
              <a:rPr lang="en-US" sz="128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M.D</a:t>
            </a:r>
          </a:p>
          <a:p>
            <a:pPr algn="l" rtl="1"/>
            <a:r>
              <a:rPr lang="en-US" sz="128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Associate Professor of Psychiatry</a:t>
            </a:r>
          </a:p>
          <a:p>
            <a:pPr algn="l" rtl="1"/>
            <a:r>
              <a:rPr lang="en-US" sz="128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Shiraz University Of Medical Sciences</a:t>
            </a:r>
          </a:p>
          <a:p>
            <a:endParaRPr lang="en-US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1"/>
    </mc:Choice>
    <mc:Fallback xmlns="">
      <p:transition spd="slow" advTm="141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ETILOGY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17712"/>
            <a:ext cx="8669368" cy="4554559"/>
          </a:xfrm>
        </p:spPr>
        <p:txBody>
          <a:bodyPr/>
          <a:lstStyle/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Cognitive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  </a:t>
            </a:r>
            <a:r>
              <a:rPr lang="en-US" sz="2800" b="1" dirty="0" smtClean="0">
                <a:latin typeface="Garamond" pitchFamily="18" charset="0"/>
              </a:rPr>
              <a:t>Cognitive triad of Aaron Beck: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1</a:t>
            </a:r>
            <a:r>
              <a:rPr lang="en-US" sz="2800" dirty="0" smtClean="0">
                <a:latin typeface="Garamond" pitchFamily="18" charset="0"/>
              </a:rPr>
              <a:t>- negative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self- view </a:t>
            </a:r>
            <a:r>
              <a:rPr lang="en-US" sz="2400" dirty="0" smtClean="0">
                <a:latin typeface="Garamond" pitchFamily="18" charset="0"/>
              </a:rPr>
              <a:t>(things are bad, because I’m bad)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2</a:t>
            </a:r>
            <a:r>
              <a:rPr lang="en-US" sz="2800" dirty="0" smtClean="0">
                <a:latin typeface="Garamond" pitchFamily="18" charset="0"/>
              </a:rPr>
              <a:t>- negative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interpretation</a:t>
            </a:r>
            <a:r>
              <a:rPr lang="en-US" sz="2800" dirty="0" smtClean="0">
                <a:latin typeface="Garamond" pitchFamily="18" charset="0"/>
              </a:rPr>
              <a:t> of experiences </a:t>
            </a:r>
            <a:r>
              <a:rPr lang="en-US" sz="2400" dirty="0" smtClean="0">
                <a:latin typeface="Garamond" pitchFamily="18" charset="0"/>
              </a:rPr>
              <a:t>(everything has  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    always been bad)</a:t>
            </a:r>
          </a:p>
          <a:p>
            <a:pPr algn="l" rtl="0">
              <a:buNone/>
            </a:pPr>
            <a:r>
              <a:rPr lang="en-US" sz="2800" b="1" dirty="0" smtClean="0">
                <a:latin typeface="Garamond" pitchFamily="18" charset="0"/>
              </a:rPr>
              <a:t>   3</a:t>
            </a:r>
            <a:r>
              <a:rPr lang="en-US" sz="2800" dirty="0" smtClean="0">
                <a:latin typeface="Garamond" pitchFamily="18" charset="0"/>
              </a:rPr>
              <a:t>- negative view of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future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(anticipation of failure)</a:t>
            </a:r>
          </a:p>
          <a:p>
            <a:pPr algn="l" rtl="0">
              <a:buNone/>
            </a:pPr>
            <a:endParaRPr lang="fa-IR" b="1" dirty="0">
              <a:solidFill>
                <a:srgbClr val="0099FF"/>
              </a:solidFill>
              <a:latin typeface="Garamond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786050" y="2071678"/>
            <a:ext cx="3286148" cy="642942"/>
          </a:xfrm>
          <a:prstGeom prst="roundRect">
            <a:avLst/>
          </a:prstGeom>
          <a:solidFill>
            <a:schemeClr val="accent2"/>
          </a:solidFill>
          <a:ln w="12700" cap="sq" cmpd="sng" algn="ctr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aramond" pitchFamily="18" charset="0"/>
              </a:rPr>
              <a:t>B- Psychosocial</a:t>
            </a: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advTm="5778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ETILOGY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17712"/>
            <a:ext cx="8669368" cy="4554559"/>
          </a:xfrm>
        </p:spPr>
        <p:txBody>
          <a:bodyPr/>
          <a:lstStyle/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Learned helplessness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Attributing depression to a person’s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inability to control 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     </a:t>
            </a:r>
            <a:r>
              <a:rPr lang="en-US" sz="2800" dirty="0" smtClean="0">
                <a:latin typeface="Garamond" pitchFamily="18" charset="0"/>
              </a:rPr>
              <a:t>events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Theory is derived from observed behavior of animals experimentally given unexpected random shocks from which they can’t escape</a:t>
            </a:r>
            <a:endParaRPr lang="fa-IR" dirty="0">
              <a:latin typeface="Garamond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571736" y="2071678"/>
            <a:ext cx="3571900" cy="642942"/>
          </a:xfrm>
          <a:prstGeom prst="roundRect">
            <a:avLst/>
          </a:prstGeom>
          <a:solidFill>
            <a:schemeClr val="accent2"/>
          </a:solidFill>
          <a:ln w="12700" cap="sq" cmpd="sng" algn="ctr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aramond" pitchFamily="18" charset="0"/>
              </a:rPr>
              <a:t>B- Psychosocial</a:t>
            </a: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99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ETILOGY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554559"/>
          </a:xfrm>
        </p:spPr>
        <p:txBody>
          <a:bodyPr/>
          <a:lstStyle/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Stressful life events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 Often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precede 1</a:t>
            </a:r>
            <a:r>
              <a:rPr lang="en-US" sz="2800" b="1" baseline="30000" dirty="0" smtClean="0">
                <a:solidFill>
                  <a:srgbClr val="FF3300"/>
                </a:solidFill>
                <a:latin typeface="Garamond" pitchFamily="18" charset="0"/>
              </a:rPr>
              <a:t>st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episodes of mood disorders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May cause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permanent</a:t>
            </a:r>
            <a:r>
              <a:rPr lang="en-US" sz="2800" dirty="0" smtClean="0">
                <a:latin typeface="Garamond" pitchFamily="18" charset="0"/>
              </a:rPr>
              <a:t> neuronal changes that predispose a person to subsequent episodes of mood dis.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Losing</a:t>
            </a:r>
            <a:r>
              <a:rPr lang="en-US" sz="2800" dirty="0" smtClean="0">
                <a:latin typeface="Garamond" pitchFamily="18" charset="0"/>
              </a:rPr>
              <a:t> a parent before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age 11 </a:t>
            </a:r>
            <a:r>
              <a:rPr lang="en-US" sz="2800" dirty="0" smtClean="0">
                <a:latin typeface="Garamond" pitchFamily="18" charset="0"/>
              </a:rPr>
              <a:t>: most associated with later development of depression</a:t>
            </a:r>
            <a:endParaRPr lang="fa-IR" sz="2800" dirty="0">
              <a:latin typeface="Garamond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786050" y="2071678"/>
            <a:ext cx="3286148" cy="642942"/>
          </a:xfrm>
          <a:prstGeom prst="roundRect">
            <a:avLst/>
          </a:prstGeom>
          <a:solidFill>
            <a:schemeClr val="accent2"/>
          </a:solidFill>
          <a:ln w="12700" cap="sq" cmpd="sng" algn="ctr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aramond" pitchFamily="18" charset="0"/>
              </a:rPr>
              <a:t>B- Psychosocial</a:t>
            </a: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advTm="5842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3366FF"/>
                </a:solidFill>
              </a:rPr>
              <a:t>Risk Factors for Major Depression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History of depression</a:t>
            </a:r>
          </a:p>
          <a:p>
            <a:pPr>
              <a:defRPr/>
            </a:pPr>
            <a:r>
              <a:rPr lang="en-US" sz="2800" smtClean="0"/>
              <a:t>Chronic medical illness</a:t>
            </a:r>
          </a:p>
          <a:p>
            <a:pPr>
              <a:defRPr/>
            </a:pPr>
            <a:r>
              <a:rPr lang="en-US" sz="2800" smtClean="0"/>
              <a:t>Female gender</a:t>
            </a:r>
          </a:p>
          <a:p>
            <a:pPr>
              <a:defRPr/>
            </a:pPr>
            <a:r>
              <a:rPr lang="en-US" sz="2800" smtClean="0"/>
              <a:t>Being single or divorced</a:t>
            </a:r>
          </a:p>
          <a:p>
            <a:pPr>
              <a:defRPr/>
            </a:pPr>
            <a:r>
              <a:rPr lang="en-US" sz="2800" smtClean="0"/>
              <a:t>Brain damage</a:t>
            </a:r>
          </a:p>
          <a:p>
            <a:pPr>
              <a:defRPr/>
            </a:pPr>
            <a:r>
              <a:rPr lang="en-US" sz="2800" smtClean="0"/>
              <a:t>Alcohol abuse</a:t>
            </a:r>
          </a:p>
          <a:p>
            <a:pPr>
              <a:defRPr/>
            </a:pPr>
            <a:r>
              <a:rPr lang="en-US" sz="2800" smtClean="0"/>
              <a:t>Use of certain medications</a:t>
            </a:r>
          </a:p>
          <a:p>
            <a:pPr>
              <a:defRPr/>
            </a:pPr>
            <a:r>
              <a:rPr lang="en-US" sz="2800" smtClean="0"/>
              <a:t>Stressful life events</a:t>
            </a:r>
          </a:p>
        </p:txBody>
      </p:sp>
    </p:spTree>
    <p:extLst>
      <p:ext uri="{BB962C8B-B14F-4D97-AF65-F5344CB8AC3E}">
        <p14:creationId xmlns:p14="http://schemas.microsoft.com/office/powerpoint/2010/main" val="312974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250"/>
    </mc:Choice>
    <mc:Fallback xmlns="">
      <p:transition spd="slow" advTm="712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3366FF"/>
                </a:solidFill>
              </a:rPr>
              <a:t>MDD: Genetic Risk Factors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u="sng" dirty="0" smtClean="0"/>
              <a:t>Family studies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 smtClean="0"/>
              <a:t>-MDD 2-3X more frequent in relatives of those with depression than gen population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 smtClean="0"/>
              <a:t>-more frequent in first degree 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u="sng" dirty="0" smtClean="0"/>
              <a:t>Twin studies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 smtClean="0"/>
              <a:t>-Concordance rates: Monozygotic: 50%;  Dizygotic: 20%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u="sng" dirty="0" smtClean="0"/>
              <a:t>Adoption Studies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 smtClean="0"/>
              <a:t>-Rates of depression higher in biological parents than in adopted parents</a:t>
            </a:r>
          </a:p>
        </p:txBody>
      </p:sp>
    </p:spTree>
    <p:extLst>
      <p:ext uri="{BB962C8B-B14F-4D97-AF65-F5344CB8AC3E}">
        <p14:creationId xmlns:p14="http://schemas.microsoft.com/office/powerpoint/2010/main" val="101388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045"/>
    </mc:Choice>
    <mc:Fallback xmlns="">
      <p:transition spd="slow" advTm="9204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</a:rPr>
              <a:t>PARACLINICAL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 </a:t>
            </a:r>
            <a:r>
              <a:rPr lang="fa-IR" b="1" dirty="0" smtClean="0">
                <a:solidFill>
                  <a:srgbClr val="7030A0"/>
                </a:solidFill>
                <a:latin typeface="Garamond" pitchFamily="18" charset="0"/>
              </a:rPr>
              <a:t>FINDINGS</a:t>
            </a:r>
            <a:endParaRPr lang="fa-IR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840288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A- LABORATORY FINDINGS</a:t>
            </a: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 </a:t>
            </a:r>
            <a:r>
              <a:rPr lang="en-US" b="1" u="sng" dirty="0" err="1" smtClean="0">
                <a:solidFill>
                  <a:srgbClr val="0099FF"/>
                </a:solidFill>
                <a:latin typeface="Garamond" pitchFamily="18" charset="0"/>
              </a:rPr>
              <a:t>Dexamethasone</a:t>
            </a:r>
            <a:r>
              <a:rPr lang="en-US" b="1" u="sng" dirty="0" smtClean="0">
                <a:solidFill>
                  <a:srgbClr val="0099FF"/>
                </a:solidFill>
                <a:latin typeface="Garamond" pitchFamily="18" charset="0"/>
              </a:rPr>
              <a:t> suppression test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err="1" smtClean="0">
                <a:solidFill>
                  <a:srgbClr val="FF3300"/>
                </a:solidFill>
                <a:latin typeface="Garamond" pitchFamily="18" charset="0"/>
              </a:rPr>
              <a:t>Nonsuppression</a:t>
            </a:r>
            <a:r>
              <a:rPr lang="en-US" sz="2800" dirty="0" smtClean="0">
                <a:latin typeface="Garamond" pitchFamily="18" charset="0"/>
              </a:rPr>
              <a:t> (positive test result) represent </a:t>
            </a:r>
            <a:r>
              <a:rPr lang="en-US" sz="2800" dirty="0" err="1" smtClean="0">
                <a:latin typeface="Garamond" pitchFamily="18" charset="0"/>
              </a:rPr>
              <a:t>hypersecretion</a:t>
            </a:r>
            <a:r>
              <a:rPr lang="en-US" sz="2800" dirty="0" smtClean="0">
                <a:latin typeface="Garamond" pitchFamily="18" charset="0"/>
              </a:rPr>
              <a:t> of </a:t>
            </a:r>
            <a:r>
              <a:rPr lang="en-US" sz="2800" dirty="0" err="1" smtClean="0">
                <a:latin typeface="Garamond" pitchFamily="18" charset="0"/>
              </a:rPr>
              <a:t>cortisol</a:t>
            </a:r>
            <a:r>
              <a:rPr lang="en-US" sz="2800" dirty="0" smtClean="0">
                <a:latin typeface="Garamond" pitchFamily="18" charset="0"/>
              </a:rPr>
              <a:t>  secondary to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hyperactivity</a:t>
            </a:r>
            <a:r>
              <a:rPr lang="en-US" sz="2800" dirty="0" smtClean="0">
                <a:latin typeface="Garamond" pitchFamily="18" charset="0"/>
              </a:rPr>
              <a:t> of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hypothalamic- pituitary-adrenal axis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Abnormal in 50% of patients with major depression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False – positive &amp; false-negative results  are high</a:t>
            </a:r>
            <a:r>
              <a:rPr lang="en-US" sz="2400" dirty="0" smtClean="0">
                <a:latin typeface="Garamond" pitchFamily="18" charset="0"/>
              </a:rPr>
              <a:t>(limited clinical usefulness).</a:t>
            </a:r>
          </a:p>
        </p:txBody>
      </p:sp>
    </p:spTree>
    <p:custDataLst>
      <p:tags r:id="rId1"/>
    </p:custDataLst>
  </p:cSld>
  <p:clrMapOvr>
    <a:masterClrMapping/>
  </p:clrMapOvr>
  <p:transition advTm="47204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MDD: Elevation </a:t>
            </a:r>
            <a:r>
              <a:rPr lang="en-US" sz="3200" dirty="0"/>
              <a:t>of Inflammatory Markers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IL-2, IL-6 and TNF in MDD is observed.</a:t>
            </a:r>
          </a:p>
          <a:p>
            <a:endParaRPr lang="en-US" dirty="0"/>
          </a:p>
          <a:p>
            <a:r>
              <a:rPr lang="en-US" dirty="0" smtClean="0"/>
              <a:t>Elevation of inflammatory markers would lead to vegetative symptoms </a:t>
            </a:r>
          </a:p>
          <a:p>
            <a:endParaRPr lang="en-US" dirty="0"/>
          </a:p>
          <a:p>
            <a:r>
              <a:rPr lang="en-US" dirty="0" smtClean="0"/>
              <a:t>Immune system is weakened in MDD.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1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73"/>
    </mc:Choice>
    <mc:Fallback xmlns="">
      <p:transition spd="slow" advTm="7277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Slide" r:id="rId4" imgW="4572000" imgH="3429000" progId="PowerPoint.Slide.8">
                  <p:embed/>
                </p:oleObj>
              </mc:Choice>
              <mc:Fallback>
                <p:oleObj name="Slide" r:id="rId4" imgW="4572000" imgH="3429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706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762"/>
    </mc:Choice>
    <mc:Fallback xmlns="">
      <p:transition spd="slow" advTm="9376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424936" cy="2772023"/>
          </a:xfrm>
        </p:spPr>
        <p:txBody>
          <a:bodyPr/>
          <a:lstStyle/>
          <a:p>
            <a:r>
              <a:rPr lang="en-US" sz="4800" dirty="0" smtClean="0">
                <a:solidFill>
                  <a:srgbClr val="7030A0"/>
                </a:solidFill>
              </a:rPr>
              <a:t>Clinical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Manifestation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39470"/>
      </p:ext>
    </p:extLst>
  </p:cSld>
  <p:clrMapOvr>
    <a:masterClrMapping/>
  </p:clrMapOvr>
  <p:transition advTm="469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8136904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DEPRESSIVE DISORDERS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3600" dirty="0"/>
              <a:t>- </a:t>
            </a:r>
            <a:r>
              <a:rPr lang="en-US" sz="3600" dirty="0" smtClean="0"/>
              <a:t>Major Depressive Disorder</a:t>
            </a:r>
          </a:p>
          <a:p>
            <a:pPr algn="l"/>
            <a:r>
              <a:rPr lang="en-US" sz="3600" dirty="0" smtClean="0"/>
              <a:t>- </a:t>
            </a:r>
            <a:r>
              <a:rPr lang="en-US" sz="3600" dirty="0" err="1" smtClean="0"/>
              <a:t>Dysthymic</a:t>
            </a:r>
            <a:r>
              <a:rPr lang="en-US" sz="3600" dirty="0" smtClean="0"/>
              <a:t> Disorder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4701557"/>
      </p:ext>
    </p:extLst>
  </p:cSld>
  <p:clrMapOvr>
    <a:masterClrMapping/>
  </p:clrMapOvr>
  <p:transition advTm="708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  <a:endParaRPr lang="fa-IR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8597930" cy="4357717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Mood:</a:t>
            </a:r>
          </a:p>
          <a:p>
            <a:pPr algn="l" rtl="0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Garamond" pitchFamily="18" charset="0"/>
                <a:cs typeface="Arial"/>
              </a:rPr>
              <a:t>♦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Pervasive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&amp;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sustained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feeling tone</a:t>
            </a:r>
          </a:p>
          <a:p>
            <a:pPr algn="l" rtl="0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Garamond" pitchFamily="18" charset="0"/>
                <a:cs typeface="Arial"/>
              </a:rPr>
              <a:t>♦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Experienced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internally</a:t>
            </a:r>
          </a:p>
          <a:p>
            <a:pPr algn="l" rtl="0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Garamond" pitchFamily="18" charset="0"/>
                <a:cs typeface="Arial"/>
              </a:rPr>
              <a:t>♦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Influences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a person’s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behavior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&amp; 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            perception 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of the world</a:t>
            </a:r>
          </a:p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Affect: </a:t>
            </a:r>
          </a:p>
          <a:p>
            <a:pPr algn="l" rtl="0"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Garamond" pitchFamily="18" charset="0"/>
                <a:cs typeface="Arial"/>
              </a:rPr>
              <a:t>♦ 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external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expression of mood</a:t>
            </a:r>
            <a:endParaRPr lang="fa-IR" dirty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1016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93037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DEPRESSIVE DISORDERS</a:t>
            </a:r>
            <a:endParaRPr lang="fa-IR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353" y="1844824"/>
            <a:ext cx="9144000" cy="462599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Major Depressive Disorder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smtClean="0">
                <a:latin typeface="Garamond" pitchFamily="18" charset="0"/>
              </a:rPr>
              <a:t>Consider four issue to make diagnosis: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Criteria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Duration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Rule out of other psychiatric disorders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Rule out of Medical causes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Rule out of Substance causes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</a:rPr>
              <a:t>Reduced Function or sever distress</a:t>
            </a:r>
            <a:endParaRPr lang="fa-IR" sz="2800" dirty="0">
              <a:latin typeface="Garamond" pitchFamily="18" charset="0"/>
            </a:endParaRPr>
          </a:p>
        </p:txBody>
      </p:sp>
    </p:spTree>
  </p:cSld>
  <p:clrMapOvr>
    <a:masterClrMapping/>
  </p:clrMapOvr>
  <p:transition advTm="105444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57166"/>
            <a:ext cx="7793037" cy="1403372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Major Depressive Disorder</a:t>
            </a:r>
            <a:endParaRPr lang="fa-IR" sz="4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17712"/>
            <a:ext cx="8597930" cy="4625997"/>
          </a:xfrm>
        </p:spPr>
        <p:txBody>
          <a:bodyPr/>
          <a:lstStyle/>
          <a:p>
            <a:pPr algn="l" rtl="0"/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DSM-IV-TR Diagnostic Criteria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3000" dirty="0" smtClean="0">
                <a:latin typeface="Garamond" pitchFamily="18" charset="0"/>
              </a:rPr>
              <a:t>At least </a:t>
            </a:r>
            <a:r>
              <a:rPr lang="en-US" sz="3000" b="1" dirty="0" smtClean="0">
                <a:solidFill>
                  <a:srgbClr val="FF3300"/>
                </a:solidFill>
                <a:latin typeface="Garamond" pitchFamily="18" charset="0"/>
              </a:rPr>
              <a:t>five </a:t>
            </a:r>
            <a:r>
              <a:rPr lang="en-US" sz="3000" dirty="0" smtClean="0">
                <a:latin typeface="Garamond" pitchFamily="18" charset="0"/>
              </a:rPr>
              <a:t>of the following symptoms out of </a:t>
            </a:r>
            <a:r>
              <a:rPr lang="en-US" sz="3000" dirty="0" smtClean="0">
                <a:solidFill>
                  <a:srgbClr val="FF0000"/>
                </a:solidFill>
                <a:latin typeface="Garamond" pitchFamily="18" charset="0"/>
              </a:rPr>
              <a:t>nine</a:t>
            </a:r>
            <a:r>
              <a:rPr lang="en-US" sz="3000" dirty="0" smtClean="0">
                <a:latin typeface="Garamond" pitchFamily="18" charset="0"/>
              </a:rPr>
              <a:t>: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One</a:t>
            </a:r>
            <a:r>
              <a:rPr lang="en-US" sz="2800" dirty="0" smtClean="0">
                <a:latin typeface="Garamond" pitchFamily="18" charset="0"/>
              </a:rPr>
              <a:t> of the symptoms must be (1)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Depressed </a:t>
            </a:r>
            <a:r>
              <a:rPr lang="en-US" sz="2800" dirty="0" smtClean="0">
                <a:latin typeface="Garamond" pitchFamily="18" charset="0"/>
              </a:rPr>
              <a:t>mood and/or (2)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loss of interest</a:t>
            </a:r>
            <a:endParaRPr lang="fa-IR" sz="2800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228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85728"/>
            <a:ext cx="7793037" cy="147481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MAJOR DEPRESSIVE EPISODE</a:t>
            </a:r>
            <a:endParaRPr lang="fa-IR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194" y="2374879"/>
            <a:ext cx="8740806" cy="4268831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■ </a:t>
            </a: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DSM-IV-TR Diagnostic Criteria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1</a:t>
            </a:r>
            <a:r>
              <a:rPr lang="en-US" sz="2800" dirty="0" smtClean="0">
                <a:latin typeface="Garamond" pitchFamily="18" charset="0"/>
              </a:rPr>
              <a:t>.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Depressed mood </a:t>
            </a:r>
            <a:r>
              <a:rPr lang="en-US" sz="2800" dirty="0" smtClean="0">
                <a:latin typeface="Garamond" pitchFamily="18" charset="0"/>
              </a:rPr>
              <a:t>most of the day.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2</a:t>
            </a:r>
            <a:r>
              <a:rPr lang="en-US" sz="2800" dirty="0" smtClean="0">
                <a:latin typeface="Garamond" pitchFamily="18" charset="0"/>
              </a:rPr>
              <a:t>.Diminished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interest</a:t>
            </a:r>
            <a:r>
              <a:rPr lang="en-US" sz="2800" dirty="0" smtClean="0">
                <a:latin typeface="Garamond" pitchFamily="18" charset="0"/>
              </a:rPr>
              <a:t> or pleasure in all or most activities.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3</a:t>
            </a:r>
            <a:r>
              <a:rPr lang="en-US" sz="2800" dirty="0" smtClean="0">
                <a:latin typeface="Garamond" pitchFamily="18" charset="0"/>
              </a:rPr>
              <a:t>.Significant </a:t>
            </a:r>
            <a:r>
              <a:rPr lang="en-US" sz="2800" b="1" dirty="0" smtClean="0">
                <a:latin typeface="Garamond" pitchFamily="18" charset="0"/>
              </a:rPr>
              <a:t>unintentional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weight</a:t>
            </a:r>
            <a:r>
              <a:rPr lang="en-US" sz="2800" dirty="0" smtClean="0">
                <a:latin typeface="Garamond" pitchFamily="18" charset="0"/>
              </a:rPr>
              <a:t> loss or gain or decrease or increase in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appetite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4</a:t>
            </a:r>
            <a:r>
              <a:rPr lang="en-US" sz="2800" dirty="0" smtClean="0">
                <a:latin typeface="Garamond" pitchFamily="18" charset="0"/>
              </a:rPr>
              <a:t>.Insomnia or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sleeping</a:t>
            </a:r>
            <a:r>
              <a:rPr lang="en-US" sz="2800" dirty="0" smtClean="0">
                <a:latin typeface="Garamond" pitchFamily="18" charset="0"/>
              </a:rPr>
              <a:t> too much.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5</a:t>
            </a:r>
            <a:r>
              <a:rPr lang="en-US" sz="2800" dirty="0" smtClean="0">
                <a:latin typeface="Garamond" pitchFamily="18" charset="0"/>
              </a:rPr>
              <a:t>.Agitation or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 psychomotor </a:t>
            </a:r>
            <a:r>
              <a:rPr lang="en-US" sz="2800" dirty="0" smtClean="0">
                <a:latin typeface="Garamond" pitchFamily="18" charset="0"/>
              </a:rPr>
              <a:t>retardation </a:t>
            </a:r>
            <a:r>
              <a:rPr lang="en-US" sz="2800" b="1" dirty="0" smtClean="0">
                <a:latin typeface="Garamond" pitchFamily="18" charset="0"/>
              </a:rPr>
              <a:t>noticed by others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 algn="l" rtl="0">
              <a:buNone/>
            </a:pPr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64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290"/>
            <a:ext cx="7793037" cy="154624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MAJOR DEPRESSIVE EPISODE</a:t>
            </a:r>
            <a:endParaRPr lang="fa-IR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8955088" cy="4572008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DSM-IV-TR Diagnostic Criteria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latin typeface="Garamond" pitchFamily="18" charset="0"/>
              </a:rPr>
              <a:t>6</a:t>
            </a:r>
            <a:r>
              <a:rPr lang="en-US" sz="2800" dirty="0" smtClean="0">
                <a:latin typeface="Garamond" pitchFamily="18" charset="0"/>
              </a:rPr>
              <a:t>.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Fatigue </a:t>
            </a:r>
            <a:r>
              <a:rPr lang="en-US" sz="2800" dirty="0" smtClean="0">
                <a:latin typeface="Garamond" pitchFamily="18" charset="0"/>
              </a:rPr>
              <a:t>or loss of energy.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latin typeface="Garamond" pitchFamily="18" charset="0"/>
              </a:rPr>
              <a:t>7</a:t>
            </a:r>
            <a:r>
              <a:rPr lang="en-US" sz="2800" dirty="0" smtClean="0">
                <a:latin typeface="Garamond" pitchFamily="18" charset="0"/>
              </a:rPr>
              <a:t>.Feelings of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worthlessness</a:t>
            </a:r>
            <a:r>
              <a:rPr lang="en-US" sz="2800" dirty="0" smtClean="0">
                <a:latin typeface="Garamond" pitchFamily="18" charset="0"/>
              </a:rPr>
              <a:t> or excessive guilt </a:t>
            </a:r>
          </a:p>
          <a:p>
            <a:pPr algn="l" rtl="0">
              <a:buNone/>
            </a:pPr>
            <a:r>
              <a:rPr lang="en-US" sz="2800" b="1" dirty="0" smtClean="0">
                <a:latin typeface="Garamond" pitchFamily="18" charset="0"/>
              </a:rPr>
              <a:t>    8</a:t>
            </a:r>
            <a:r>
              <a:rPr lang="en-US" sz="2800" dirty="0" smtClean="0">
                <a:latin typeface="Garamond" pitchFamily="18" charset="0"/>
              </a:rPr>
              <a:t>.Diminished ability to think or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concentrate</a:t>
            </a:r>
            <a:r>
              <a:rPr lang="en-US" sz="2800" dirty="0" smtClean="0">
                <a:latin typeface="Garamond" pitchFamily="18" charset="0"/>
              </a:rPr>
              <a:t>, or indecisiveness.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b="1" dirty="0" smtClean="0">
                <a:latin typeface="Garamond" pitchFamily="18" charset="0"/>
              </a:rPr>
              <a:t>9</a:t>
            </a:r>
            <a:r>
              <a:rPr lang="en-US" sz="2800" dirty="0" smtClean="0">
                <a:latin typeface="Garamond" pitchFamily="18" charset="0"/>
              </a:rPr>
              <a:t>.Recurrent thoughts of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death</a:t>
            </a:r>
            <a:r>
              <a:rPr lang="en-US" sz="2800" dirty="0" smtClean="0">
                <a:latin typeface="Garamond" pitchFamily="18" charset="0"/>
              </a:rPr>
              <a:t>, recurrent </a:t>
            </a:r>
            <a:r>
              <a:rPr lang="en-US" sz="2800" dirty="0" smtClean="0">
                <a:solidFill>
                  <a:srgbClr val="FF3300"/>
                </a:solidFill>
                <a:latin typeface="Garamond" pitchFamily="18" charset="0"/>
              </a:rPr>
              <a:t>suicidal</a:t>
            </a:r>
            <a:r>
              <a:rPr lang="en-US" sz="2800" dirty="0" smtClean="0">
                <a:latin typeface="Garamond" pitchFamily="18" charset="0"/>
              </a:rPr>
              <a:t> ideation without a specific plan or a suicide attempt</a:t>
            </a:r>
          </a:p>
          <a:p>
            <a:pPr algn="l" rtl="0">
              <a:buNone/>
            </a:pPr>
            <a:endParaRPr lang="fa-IR" dirty="0"/>
          </a:p>
        </p:txBody>
      </p:sp>
    </p:spTree>
    <p:custDataLst>
      <p:tags r:id="rId1"/>
    </p:custDataLst>
  </p:cSld>
  <p:clrMapOvr>
    <a:masterClrMapping/>
  </p:clrMapOvr>
  <p:transition advTm="688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SIG E CAPS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</a:rPr>
              <a:t>S</a:t>
            </a:r>
            <a:r>
              <a:rPr lang="en-US" sz="2400" dirty="0" smtClean="0"/>
              <a:t>leep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</a:rPr>
              <a:t>I</a:t>
            </a:r>
            <a:r>
              <a:rPr lang="en-US" sz="2400" dirty="0" smtClean="0"/>
              <a:t>nterest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</a:rPr>
              <a:t>G</a:t>
            </a:r>
            <a:r>
              <a:rPr lang="en-US" sz="2400" dirty="0" smtClean="0"/>
              <a:t>uilt (“Are you a burden to others?”)</a:t>
            </a:r>
          </a:p>
          <a:p>
            <a:pPr lvl="1">
              <a:lnSpc>
                <a:spcPct val="90000"/>
              </a:lnSpc>
              <a:defRPr/>
            </a:pPr>
            <a:endParaRPr lang="en-US" sz="2400" b="1" i="1" dirty="0" smtClean="0">
              <a:solidFill>
                <a:srgbClr val="FF0066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</a:rPr>
              <a:t>E</a:t>
            </a:r>
            <a:r>
              <a:rPr lang="en-US" sz="2400" dirty="0" smtClean="0"/>
              <a:t>nergy</a:t>
            </a:r>
          </a:p>
          <a:p>
            <a:pPr lvl="1">
              <a:lnSpc>
                <a:spcPct val="90000"/>
              </a:lnSpc>
              <a:defRPr/>
            </a:pPr>
            <a:endParaRPr lang="en-US" sz="2400" b="1" i="1" dirty="0" smtClean="0">
              <a:solidFill>
                <a:srgbClr val="FF0066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</a:rPr>
              <a:t>C</a:t>
            </a:r>
            <a:r>
              <a:rPr lang="en-US" sz="2400" dirty="0" smtClean="0"/>
              <a:t>oncentration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1" i="1" dirty="0" smtClean="0">
                <a:solidFill>
                  <a:srgbClr val="FF0066"/>
                </a:solidFill>
              </a:rPr>
              <a:t>A</a:t>
            </a:r>
            <a:r>
              <a:rPr lang="en-US" sz="2400" dirty="0" smtClean="0"/>
              <a:t>ppetite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</a:rPr>
              <a:t>P</a:t>
            </a:r>
            <a:r>
              <a:rPr lang="en-US" sz="2400" dirty="0" smtClean="0"/>
              <a:t>sychomotor changes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i="1" dirty="0" err="1" smtClean="0">
                <a:solidFill>
                  <a:srgbClr val="FF0066"/>
                </a:solidFill>
              </a:rPr>
              <a:t>S</a:t>
            </a:r>
            <a:r>
              <a:rPr lang="en-US" sz="2400" dirty="0" err="1" smtClean="0"/>
              <a:t>uicidality</a:t>
            </a:r>
            <a:r>
              <a:rPr lang="en-US" sz="2400" dirty="0" smtClean="0"/>
              <a:t> (“Do you wish you could die?”)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0035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57"/>
    </mc:Choice>
    <mc:Fallback xmlns="">
      <p:transition spd="slow" advTm="68857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Vegetative Symptoms</a:t>
            </a:r>
            <a:endParaRPr 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Sleep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Interest</a:t>
            </a:r>
          </a:p>
          <a:p>
            <a:pPr lvl="1">
              <a:defRPr/>
            </a:pPr>
            <a:r>
              <a:rPr lang="en-US" dirty="0" smtClean="0"/>
              <a:t>Guilt (“Are you a burden to others?”)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Energy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Concentration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Appetite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Psychomotor changes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Suicidality</a:t>
            </a:r>
            <a:r>
              <a:rPr lang="en-US" dirty="0" smtClean="0"/>
              <a:t> (“Do you wish you could die?”)</a:t>
            </a:r>
          </a:p>
        </p:txBody>
      </p:sp>
    </p:spTree>
    <p:extLst>
      <p:ext uri="{BB962C8B-B14F-4D97-AF65-F5344CB8AC3E}">
        <p14:creationId xmlns:p14="http://schemas.microsoft.com/office/powerpoint/2010/main" val="352570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25"/>
    </mc:Choice>
    <mc:Fallback xmlns="">
      <p:transition spd="slow" advTm="31625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Psychological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Symptoms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More reliable and are independent of age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But, some patients less willing to talk about psychological problems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Psychological symptoms independent of medical disorder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08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57"/>
    </mc:Choice>
    <mc:Fallback xmlns="">
      <p:transition spd="slow" advTm="3365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93037" cy="147481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MAJOR</a:t>
            </a:r>
            <a:r>
              <a:rPr lang="en-US" sz="4000" b="1" dirty="0" smtClean="0">
                <a:solidFill>
                  <a:srgbClr val="FFCC00"/>
                </a:solidFill>
                <a:latin typeface="Garamond" pitchFamily="18" charset="0"/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DEPRESSIVE</a:t>
            </a:r>
            <a:r>
              <a:rPr lang="en-US" sz="4000" b="1" dirty="0" smtClean="0">
                <a:solidFill>
                  <a:srgbClr val="FFCC00"/>
                </a:solidFill>
                <a:latin typeface="Garamond" pitchFamily="18" charset="0"/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EPISODE</a:t>
            </a:r>
            <a:endParaRPr lang="fa-IR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25997"/>
          </a:xfrm>
        </p:spPr>
        <p:txBody>
          <a:bodyPr/>
          <a:lstStyle/>
          <a:p>
            <a:pPr algn="l" rtl="0">
              <a:buNone/>
            </a:pPr>
            <a:endParaRPr lang="en-US" sz="24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Garamond" pitchFamily="18" charset="0"/>
              </a:rPr>
              <a:t>The symptoms must persist for 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two weeks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Garamond" pitchFamily="18" charset="0"/>
              </a:rPr>
              <a:t>The symptoms cause clinically significant distress or impairment  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    in social, occupational, or other important areas of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functioning.</a:t>
            </a: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Garamond" pitchFamily="18" charset="0"/>
              </a:rPr>
              <a:t> The symptoms are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not</a:t>
            </a:r>
            <a:r>
              <a:rPr lang="en-US" sz="2400" dirty="0" smtClean="0">
                <a:latin typeface="Garamond" pitchFamily="18" charset="0"/>
              </a:rPr>
              <a:t> due to the direct physiological effects of a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  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substance</a:t>
            </a:r>
            <a:r>
              <a:rPr lang="en-US" sz="2400" dirty="0" smtClean="0">
                <a:latin typeface="Garamond" pitchFamily="18" charset="0"/>
              </a:rPr>
              <a:t> or a general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medical condition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FF00"/>
                </a:solidFill>
                <a:latin typeface="Garamond" pitchFamily="18" charset="0"/>
              </a:rPr>
              <a:t>	</a:t>
            </a:r>
          </a:p>
          <a:p>
            <a:pPr algn="l" rtl="0"/>
            <a:endParaRPr lang="fa-IR" sz="24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6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290"/>
            <a:ext cx="7793037" cy="154624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MAJOR DEPRESSIVE EPISODE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17712"/>
            <a:ext cx="8669368" cy="462599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history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   </a:t>
            </a:r>
            <a:r>
              <a:rPr lang="en-US" sz="2800" dirty="0" smtClean="0">
                <a:latin typeface="Garamond" pitchFamily="18" charset="0"/>
              </a:rPr>
              <a:t>a- Depressed mood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b- </a:t>
            </a:r>
            <a:r>
              <a:rPr lang="en-US" sz="2800" dirty="0" err="1" smtClean="0">
                <a:latin typeface="Garamond" pitchFamily="18" charset="0"/>
              </a:rPr>
              <a:t>Anhedonia</a:t>
            </a: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c- Social withdrawal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d- Lack of motivation, little tolerance of frustration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e- Constipation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f- Dry mouth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g- Headache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endParaRPr lang="en-US" sz="24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3407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60648"/>
            <a:ext cx="7793037" cy="149989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MAJOR DEPRESSIVE EPISODE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17712"/>
            <a:ext cx="8631560" cy="465164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</a:t>
            </a:r>
            <a:r>
              <a:rPr lang="en-US" b="1" dirty="0" err="1" smtClean="0">
                <a:solidFill>
                  <a:srgbClr val="0099FF"/>
                </a:solidFill>
                <a:latin typeface="Garamond" pitchFamily="18" charset="0"/>
              </a:rPr>
              <a:t>hx</a:t>
            </a: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h- </a:t>
            </a:r>
            <a:r>
              <a:rPr lang="en-US" sz="2800" b="1" dirty="0" smtClean="0">
                <a:latin typeface="Garamond" pitchFamily="18" charset="0"/>
              </a:rPr>
              <a:t>vegetative signs</a:t>
            </a:r>
            <a:r>
              <a:rPr lang="en-US" sz="2800" dirty="0" smtClean="0">
                <a:latin typeface="Garamond" pitchFamily="18" charset="0"/>
              </a:rPr>
              <a:t>: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- loss of libido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- wt loss &amp; anorexia/ wt gain &amp; </a:t>
            </a:r>
            <a:r>
              <a:rPr lang="en-US" sz="2800" dirty="0" err="1" smtClean="0">
                <a:latin typeface="Garamond" pitchFamily="18" charset="0"/>
              </a:rPr>
              <a:t>hyperphagia</a:t>
            </a: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- low energy level, fatigability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- abnormal menses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- early morning awakening (terminal insomnia)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- diurnal variation (worse in morning)</a:t>
            </a:r>
          </a:p>
          <a:p>
            <a:pPr algn="l" rtl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5069833"/>
      </p:ext>
    </p:extLst>
  </p:cSld>
  <p:clrMapOvr>
    <a:masterClrMapping/>
  </p:clrMapOvr>
  <p:transition advTm="685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  <a:endParaRPr lang="fa-IR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71678"/>
            <a:ext cx="8740806" cy="4786322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In healthy persons, mood has a narrow range, but the variation of mood in Major Depression is deep</a:t>
            </a: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Healthy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persons have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control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of their moods and affects.</a:t>
            </a:r>
          </a:p>
          <a:p>
            <a:pPr algn="l" rtl="0">
              <a:buNone/>
            </a:pPr>
            <a:endParaRPr lang="en-US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474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33CC"/>
                </a:solidFill>
                <a:latin typeface="Garamond" pitchFamily="18" charset="0"/>
              </a:rPr>
              <a:t>MAJOR DEPRESSIVE DISORDER</a:t>
            </a:r>
            <a:endParaRPr lang="en-US" sz="40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2"/>
            <a:ext cx="8703568" cy="4579639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MSE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a- </a:t>
            </a:r>
            <a:r>
              <a:rPr lang="en-US" sz="2800" u="sng" dirty="0" smtClean="0">
                <a:latin typeface="Garamond" pitchFamily="18" charset="0"/>
              </a:rPr>
              <a:t>General appearance &amp; behavior </a:t>
            </a:r>
            <a:r>
              <a:rPr lang="en-US" sz="2800" dirty="0" smtClean="0">
                <a:latin typeface="Garamond" pitchFamily="18" charset="0"/>
              </a:rPr>
              <a:t>: psychomotor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retardation or agitation, poor eye contact, tearful,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inattentive to personal appearance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b- </a:t>
            </a:r>
            <a:r>
              <a:rPr lang="en-US" sz="2800" u="sng" dirty="0" smtClean="0">
                <a:latin typeface="Garamond" pitchFamily="18" charset="0"/>
              </a:rPr>
              <a:t>Affect</a:t>
            </a:r>
            <a:r>
              <a:rPr lang="en-US" sz="2800" dirty="0" smtClean="0">
                <a:latin typeface="Garamond" pitchFamily="18" charset="0"/>
              </a:rPr>
              <a:t> : constricted or labile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c- </a:t>
            </a:r>
            <a:r>
              <a:rPr lang="en-US" sz="2800" u="sng" dirty="0" smtClean="0">
                <a:latin typeface="Garamond" pitchFamily="18" charset="0"/>
              </a:rPr>
              <a:t>Mood</a:t>
            </a:r>
            <a:r>
              <a:rPr lang="en-US" sz="2800" dirty="0" smtClean="0">
                <a:latin typeface="Garamond" pitchFamily="18" charset="0"/>
              </a:rPr>
              <a:t>: depressed, irritable, sad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d- </a:t>
            </a:r>
            <a:r>
              <a:rPr lang="en-US" sz="2800" u="sng" dirty="0" smtClean="0">
                <a:latin typeface="Garamond" pitchFamily="18" charset="0"/>
              </a:rPr>
              <a:t>Speech</a:t>
            </a:r>
            <a:r>
              <a:rPr lang="en-US" sz="2800" dirty="0" smtClean="0">
                <a:latin typeface="Garamond" pitchFamily="18" charset="0"/>
              </a:rPr>
              <a:t>: little or no spontaneity, monosyllabic, long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pauses, low monotone</a:t>
            </a:r>
          </a:p>
          <a:p>
            <a:pPr algn="l" rtl="0">
              <a:buNone/>
            </a:pPr>
            <a:endParaRPr lang="en-US" sz="2800" b="1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49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3366FF"/>
                </a:solidFill>
                <a:latin typeface="Garamond" pitchFamily="18" charset="0"/>
              </a:rPr>
              <a:t>MAJOR  DEPRESSIVE DISORDER</a:t>
            </a:r>
            <a:endParaRPr lang="fa-IR" sz="40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8"/>
          </a:xfrm>
        </p:spPr>
        <p:txBody>
          <a:bodyPr>
            <a:normAutofit/>
          </a:bodyPr>
          <a:lstStyle/>
          <a:p>
            <a:pPr algn="l"/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  </a:t>
            </a:r>
            <a:r>
              <a:rPr lang="en-US" sz="3600" b="1" dirty="0" smtClean="0">
                <a:solidFill>
                  <a:schemeClr val="tx2"/>
                </a:solidFill>
                <a:latin typeface="Garamond" pitchFamily="18" charset="0"/>
              </a:rPr>
              <a:t>Suicide</a:t>
            </a:r>
            <a:endParaRPr lang="en-US" sz="3600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sz="3600" b="1" dirty="0" smtClean="0">
                <a:solidFill>
                  <a:srgbClr val="0099FF"/>
                </a:solidFill>
                <a:latin typeface="Garamond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Garamond" pitchFamily="18" charset="0"/>
              </a:rPr>
              <a:t>A: 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Each year 30000 person die by suicide in US and more than 650000 suicide attempt occur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B: </a:t>
            </a:r>
            <a:r>
              <a:rPr lang="en-US" sz="3200" dirty="0" smtClean="0">
                <a:solidFill>
                  <a:schemeClr val="tx2"/>
                </a:solidFill>
              </a:rPr>
              <a:t>About every 16.6 minutes someone in US intentionally ends his/her life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C: </a:t>
            </a:r>
            <a:r>
              <a:rPr lang="en-US" sz="3200" dirty="0" smtClean="0">
                <a:solidFill>
                  <a:schemeClr val="tx2"/>
                </a:solidFill>
              </a:rPr>
              <a:t>Suicide is the fourth leading cause of death for adults between the ages of 18 and 65</a:t>
            </a:r>
            <a:endParaRPr lang="fa-IR" sz="3200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48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366FF"/>
                </a:solidFill>
                <a:latin typeface="Garamond" pitchFamily="18" charset="0"/>
              </a:rPr>
              <a:t>MAJOR  DEPRESSIVE DISORDER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90% of people who die by suicide are suffering from one or more psychiatric disorders: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Major Depressive Disorder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Bipolar Disorder, Depressive phase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Alcohol or Substance Abuse*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Schizophrenia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Personality Disorders such as Borderline PD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88"/>
    </mc:Choice>
    <mc:Fallback xmlns="">
      <p:transition spd="slow" advTm="45088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Major Depressive Disorder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FACT: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Many people who die by suicide have given definite warnings to family and friends of their intentions.  Always take any comment about suicide seriously.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45"/>
    </mc:Choice>
    <mc:Fallback xmlns="">
      <p:transition spd="slow" advTm="20145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Major Depressive Disorder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Fact:</a:t>
            </a:r>
          </a:p>
          <a:p>
            <a:endParaRPr lang="en-US" dirty="0" smtClean="0"/>
          </a:p>
          <a:p>
            <a:r>
              <a:rPr lang="en-US" dirty="0" smtClean="0"/>
              <a:t>Studies have shown that patients with depression have these ideas and talking about them does not increase the risk of them taking their own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92"/>
    </mc:Choice>
    <mc:Fallback xmlns="">
      <p:transition spd="slow" advTm="55292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Suicide Risk Factors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3200" dirty="0" smtClean="0"/>
              <a:t> </a:t>
            </a:r>
            <a:endParaRPr lang="en-US" sz="3600" dirty="0" smtClean="0"/>
          </a:p>
          <a:p>
            <a:r>
              <a:rPr lang="en-US" sz="8000" b="1" dirty="0" smtClean="0"/>
              <a:t>There are several risk factors for suicide:</a:t>
            </a:r>
            <a:br>
              <a:rPr lang="en-US" sz="8000" b="1" dirty="0" smtClean="0"/>
            </a:br>
            <a:endParaRPr lang="en-US" sz="8000" dirty="0" smtClean="0"/>
          </a:p>
          <a:p>
            <a:r>
              <a:rPr lang="en-US" sz="8000" dirty="0" smtClean="0"/>
              <a:t>Psychiatric disorders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Past suicide attempts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Symptom risk factors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err="1" smtClean="0"/>
              <a:t>Sociodemographic</a:t>
            </a:r>
            <a:r>
              <a:rPr lang="en-US" sz="8000" dirty="0" smtClean="0"/>
              <a:t> risk factors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Environmental risk factors</a:t>
            </a:r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0"/>
    </mc:Choice>
    <mc:Fallback xmlns="">
      <p:transition spd="slow" advTm="834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Suicidal Risk Factors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Psychiatric Disorders  associated with suicide: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endParaRPr lang="en-US" sz="8000" dirty="0" smtClean="0"/>
          </a:p>
          <a:p>
            <a:r>
              <a:rPr lang="en-US" sz="8000" dirty="0" smtClean="0"/>
              <a:t>Major Depression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Bipolar Depression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Alcohol abuse and dependence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Drug abuse and dependence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Schizophrenia</a:t>
            </a:r>
            <a:br>
              <a:rPr lang="en-US" sz="8000" dirty="0" smtClean="0"/>
            </a:br>
            <a:endParaRPr lang="en-US" sz="8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47"/>
    </mc:Choice>
    <mc:Fallback xmlns="">
      <p:transition spd="slow" advTm="12247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Suicidal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Past suicide attempt: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Pervious  attempt: the more aggressive , more risk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80"/>
    </mc:Choice>
    <mc:Fallback xmlns="">
      <p:transition spd="slow" advTm="3698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Suicidal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b="1" dirty="0" smtClean="0"/>
              <a:t>Symptoms that are  </a:t>
            </a:r>
            <a:r>
              <a:rPr lang="en-US" sz="5100" b="1" dirty="0"/>
              <a:t>r</a:t>
            </a:r>
            <a:r>
              <a:rPr lang="en-US" sz="5100" b="1" dirty="0" smtClean="0"/>
              <a:t>isk factors for suicide:</a:t>
            </a: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 smtClean="0"/>
          </a:p>
          <a:p>
            <a:r>
              <a:rPr lang="en-US" sz="3800" dirty="0" smtClean="0"/>
              <a:t>Hopelessness</a:t>
            </a:r>
            <a:br>
              <a:rPr lang="en-US" sz="3800" dirty="0" smtClean="0"/>
            </a:br>
            <a:endParaRPr lang="en-US" sz="3800" dirty="0" smtClean="0"/>
          </a:p>
          <a:p>
            <a:r>
              <a:rPr lang="en-US" sz="3800" dirty="0" smtClean="0"/>
              <a:t>Anxiety/Psychic anxiety/Panic Attacks</a:t>
            </a:r>
            <a:br>
              <a:rPr lang="en-US" sz="3800" dirty="0" smtClean="0"/>
            </a:br>
            <a:endParaRPr lang="en-US" sz="3800" dirty="0" smtClean="0"/>
          </a:p>
          <a:p>
            <a:r>
              <a:rPr lang="en-US" sz="3800" dirty="0" smtClean="0"/>
              <a:t>Aggressive or impulsive personality</a:t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 smtClean="0"/>
          </a:p>
          <a:p>
            <a:r>
              <a:rPr lang="en-US" sz="3800" dirty="0" smtClean="0"/>
              <a:t>Psychotic symptoms (especially in hospitalized depression)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84"/>
    </mc:Choice>
    <mc:Fallback xmlns="">
      <p:transition spd="slow" advTm="65884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Suicidal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physical illness-especially recent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Chronic physical pain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History of trauma, abuse or being bullied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Family history of death by suicide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Drinking/Drug use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Being a smoker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32"/>
    </mc:Choice>
    <mc:Fallback xmlns="">
      <p:transition spd="slow" advTm="6733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EPIDEMIOLOGY</a:t>
            </a:r>
            <a:endParaRPr lang="fa-IR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597930" cy="485776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  <a:cs typeface="Times New Roman" pitchFamily="18" charset="0"/>
              </a:rPr>
              <a:t>Incidence &amp; Prevalence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 *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Lifetime prevalence of MDD : 10-25%  for woman,         5-12% for man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 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■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Sex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* MDD  :  F &gt; M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                        * BMD : F = M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(manic episodes are  more common in women  &amp;  depressive episodes in men)</a:t>
            </a:r>
            <a:endParaRPr lang="fa-IR" sz="2400" dirty="0">
              <a:solidFill>
                <a:schemeClr val="bg2">
                  <a:lumMod val="10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35278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Suicidal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dirty="0" err="1" smtClean="0"/>
              <a:t>Sociodemographic</a:t>
            </a:r>
            <a:r>
              <a:rPr lang="en-US" sz="8000" b="1" dirty="0" smtClean="0"/>
              <a:t> Risk Factors for suicide:</a:t>
            </a:r>
            <a:br>
              <a:rPr lang="en-US" sz="8000" b="1" dirty="0" smtClean="0"/>
            </a:br>
            <a:endParaRPr lang="en-US" sz="8000" dirty="0" smtClean="0"/>
          </a:p>
          <a:p>
            <a:r>
              <a:rPr lang="en-US" sz="8000" dirty="0" smtClean="0"/>
              <a:t>Male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Being over 65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White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Separated, widowed or divorced 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Living alone</a:t>
            </a:r>
            <a:br>
              <a:rPr lang="en-US" sz="8000" dirty="0" smtClean="0"/>
            </a:br>
            <a:endParaRPr lang="en-US" sz="8000" dirty="0" smtClean="0"/>
          </a:p>
          <a:p>
            <a:r>
              <a:rPr lang="en-US" sz="8000" dirty="0" smtClean="0"/>
              <a:t>Being unemployed or retired</a:t>
            </a:r>
            <a:endParaRPr lang="en-US" sz="8000" dirty="0"/>
          </a:p>
          <a:p>
            <a:endParaRPr lang="en-US" sz="8000" dirty="0" smtClean="0"/>
          </a:p>
          <a:p>
            <a:r>
              <a:rPr lang="en-US" sz="8000" dirty="0" smtClean="0"/>
              <a:t> </a:t>
            </a:r>
            <a:r>
              <a:rPr lang="en-US" sz="8000" dirty="0"/>
              <a:t>H</a:t>
            </a:r>
            <a:r>
              <a:rPr lang="en-US" sz="8000" dirty="0" smtClean="0"/>
              <a:t>ealth related occupations (dentists, doctors, nurses, social workers)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686"/>
    </mc:Choice>
    <mc:Fallback xmlns="">
      <p:transition spd="slow" advTm="75686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Environmental Risk Factors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Easy access to lethal means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Local clusters of suicide that have a �contagious influence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10"/>
    </mc:Choice>
    <mc:Fallback xmlns="">
      <p:transition spd="slow" advTm="3121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Suicidal Risk Factor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Family Back ground: Chaotic or </a:t>
            </a:r>
            <a:r>
              <a:rPr lang="en-US" dirty="0" err="1" smtClean="0"/>
              <a:t>Conflictual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Personal Recourse: poor  achievement, low economy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Social Recourse: Poor rapport, Unresponsive family</a:t>
            </a:r>
          </a:p>
          <a:p>
            <a:r>
              <a:rPr lang="en-US" dirty="0" smtClean="0"/>
              <a:t>Childhood experience: Sexual abuse, low self esteem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89"/>
    </mc:Choice>
    <mc:Fallback xmlns="">
      <p:transition spd="slow" advTm="54089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solidFill>
                  <a:srgbClr val="002060"/>
                </a:solidFill>
              </a:rPr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224F86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224F8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010" dirty="0" smtClean="0">
                <a:solidFill>
                  <a:srgbClr val="224F86"/>
                </a:solidFill>
              </a:rPr>
              <a:t>Primary</a:t>
            </a:r>
          </a:p>
          <a:p>
            <a:pPr>
              <a:buFont typeface="Wingdings" pitchFamily="2" charset="2"/>
              <a:buChar char="Ø"/>
            </a:pPr>
            <a:r>
              <a:rPr lang="en-US" sz="4010" dirty="0" smtClean="0">
                <a:solidFill>
                  <a:srgbClr val="224F86"/>
                </a:solidFill>
              </a:rPr>
              <a:t>Secondary (intervention)</a:t>
            </a:r>
          </a:p>
          <a:p>
            <a:pPr>
              <a:buFont typeface="Wingdings" pitchFamily="2" charset="2"/>
              <a:buChar char="Ø"/>
            </a:pPr>
            <a:r>
              <a:rPr lang="en-US" sz="4010" dirty="0" smtClean="0">
                <a:solidFill>
                  <a:srgbClr val="224F86"/>
                </a:solidFill>
              </a:rPr>
              <a:t>Tertiary (post event)</a:t>
            </a:r>
          </a:p>
          <a:p>
            <a:endParaRPr lang="en-US" sz="401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72"/>
    </mc:Choice>
    <mc:Fallback xmlns="">
      <p:transition spd="slow" advTm="38572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solidFill>
                  <a:srgbClr val="002060"/>
                </a:solidFill>
              </a:rPr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224F86"/>
                </a:solidFill>
              </a:rPr>
              <a:t>Management of the suicidal patient</a:t>
            </a:r>
          </a:p>
          <a:p>
            <a:r>
              <a:rPr lang="en-US" dirty="0" smtClean="0"/>
              <a:t>  </a:t>
            </a:r>
            <a:r>
              <a:rPr lang="en-US" sz="3200" dirty="0" smtClean="0"/>
              <a:t>Inpatient  versus Outpatient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Looking at Risk factors</a:t>
            </a:r>
          </a:p>
          <a:p>
            <a:r>
              <a:rPr lang="en-US" sz="2800" dirty="0" smtClean="0"/>
              <a:t>Absence of Social support</a:t>
            </a:r>
          </a:p>
          <a:p>
            <a:r>
              <a:rPr lang="en-US" sz="2800" dirty="0" smtClean="0"/>
              <a:t>History of Impulsive behavior</a:t>
            </a:r>
          </a:p>
          <a:p>
            <a:r>
              <a:rPr lang="en-US" sz="2800" dirty="0" smtClean="0"/>
              <a:t>A Suicidal plan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68"/>
    </mc:Choice>
    <mc:Fallback xmlns="">
      <p:transition spd="slow" advTm="93268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 smtClean="0">
                <a:solidFill>
                  <a:srgbClr val="002060"/>
                </a:solidFill>
              </a:rPr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224F86"/>
                </a:solidFill>
              </a:rPr>
              <a:t>Management of the suicidal patients: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224F86"/>
                </a:solidFill>
              </a:rPr>
              <a:t>Psychotherapy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224F86"/>
                </a:solidFill>
              </a:rPr>
              <a:t>Pharmacotherapy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51"/>
    </mc:Choice>
    <mc:Fallback xmlns="">
      <p:transition spd="slow" advTm="56151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85728"/>
            <a:ext cx="7793037" cy="147481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aramond" pitchFamily="18" charset="0"/>
              </a:rPr>
              <a:t>MAJOR DEPRESSIVE DISORDER</a:t>
            </a:r>
            <a:endParaRPr lang="fa-IR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9743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Associated Features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a- </a:t>
            </a:r>
            <a:r>
              <a:rPr lang="en-US" sz="2800" b="1" u="sng" dirty="0" smtClean="0">
                <a:latin typeface="Garamond" pitchFamily="18" charset="0"/>
              </a:rPr>
              <a:t>Somatic complaints </a:t>
            </a:r>
            <a:r>
              <a:rPr lang="en-US" sz="2800" dirty="0" smtClean="0">
                <a:latin typeface="Garamond" pitchFamily="18" charset="0"/>
              </a:rPr>
              <a:t>may mask depression. (cardiac, GI,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GU symptoms, low back pain, other orthopedic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complaints</a:t>
            </a:r>
          </a:p>
          <a:p>
            <a:pPr algn="l" rtl="0">
              <a:buNone/>
            </a:pPr>
            <a:r>
              <a:rPr lang="en-US" sz="2800" b="1" dirty="0" smtClean="0">
                <a:latin typeface="Garamond" pitchFamily="18" charset="0"/>
              </a:rPr>
              <a:t>  </a:t>
            </a:r>
            <a:r>
              <a:rPr lang="en-US" sz="2800" b="1" u="sng" dirty="0" smtClean="0">
                <a:latin typeface="Garamond" pitchFamily="18" charset="0"/>
              </a:rPr>
              <a:t>b- Content of Delusion &amp; Hallucination</a:t>
            </a:r>
            <a:r>
              <a:rPr lang="en-US" sz="2800" dirty="0" smtClean="0">
                <a:latin typeface="Garamond" pitchFamily="18" charset="0"/>
              </a:rPr>
              <a:t>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Tends to be </a:t>
            </a:r>
            <a:r>
              <a:rPr lang="en-US" sz="2800" b="1" dirty="0" smtClean="0">
                <a:latin typeface="Garamond" pitchFamily="18" charset="0"/>
              </a:rPr>
              <a:t>congruent</a:t>
            </a:r>
            <a:r>
              <a:rPr lang="en-US" sz="2800" dirty="0" smtClean="0">
                <a:latin typeface="Garamond" pitchFamily="18" charset="0"/>
              </a:rPr>
              <a:t> with  depressed mood,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>
                <a:latin typeface="Garamond" pitchFamily="18" charset="0"/>
              </a:rPr>
              <a:t>M</a:t>
            </a:r>
            <a:r>
              <a:rPr lang="en-US" sz="2800" dirty="0" smtClean="0">
                <a:latin typeface="Garamond" pitchFamily="18" charset="0"/>
              </a:rPr>
              <a:t>ost common: delusion of guilt, persecution, somatic &amp; nihilistic del.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mood- incongruent del.: not apparently related to the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predominant mood.</a:t>
            </a:r>
            <a:endParaRPr lang="fa-IR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828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DYSTHYMIC DISORDER</a:t>
            </a:r>
            <a:endParaRPr lang="en-US" b="1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25997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DSM-IV-TR Diagnostic Criteria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A- Depressed mood for most of the day, as indicated either by subjective account or observation by others, for at least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2 years</a:t>
            </a:r>
            <a:r>
              <a:rPr lang="en-US" sz="2800" dirty="0" smtClean="0">
                <a:latin typeface="Garamond" pitchFamily="18" charset="0"/>
              </a:rPr>
              <a:t>. 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Note: In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children and adolescents</a:t>
            </a:r>
            <a:r>
              <a:rPr lang="en-US" sz="2800" dirty="0" smtClean="0">
                <a:latin typeface="Garamond" pitchFamily="18" charset="0"/>
              </a:rPr>
              <a:t>, mood can be irritable and duration must be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at least 1 year</a:t>
            </a:r>
            <a:r>
              <a:rPr lang="en-US" sz="2800" dirty="0" smtClean="0">
                <a:latin typeface="Garamond" pitchFamily="18" charset="0"/>
              </a:rPr>
              <a:t>. </a:t>
            </a:r>
          </a:p>
          <a:p>
            <a:pPr marL="0" indent="0" algn="l" rtl="0">
              <a:buNone/>
            </a:pPr>
            <a:endParaRPr lang="en-US" sz="2800" dirty="0">
              <a:solidFill>
                <a:srgbClr val="0099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DYSTHYMIC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25997"/>
          </a:xfrm>
        </p:spPr>
        <p:txBody>
          <a:bodyPr>
            <a:normAutofit fontScale="92500" lnSpcReduction="20000"/>
          </a:bodyPr>
          <a:lstStyle/>
          <a:p>
            <a:pPr algn="l" rtl="0">
              <a:buSzPct val="113000"/>
              <a:buFont typeface="Wingdings" pitchFamily="2" charset="2"/>
              <a:buChar char="§"/>
            </a:pP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Garamond" pitchFamily="18" charset="0"/>
              </a:rPr>
              <a:t>Presence, while depressed, 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two</a:t>
            </a:r>
            <a:r>
              <a:rPr lang="en-US" sz="2400" dirty="0">
                <a:latin typeface="Garamond" pitchFamily="18" charset="0"/>
              </a:rPr>
              <a:t> (or more) of the following :</a:t>
            </a:r>
          </a:p>
          <a:p>
            <a:pPr>
              <a:buNone/>
            </a:pPr>
            <a:r>
              <a:rPr lang="en-US" sz="2400" dirty="0">
                <a:latin typeface="Garamond" pitchFamily="18" charset="0"/>
              </a:rPr>
              <a:t>   </a:t>
            </a:r>
            <a:r>
              <a:rPr lang="en-US" sz="2400" dirty="0" smtClean="0">
                <a:latin typeface="Garamond" pitchFamily="18" charset="0"/>
              </a:rPr>
              <a:t>1- </a:t>
            </a:r>
            <a:r>
              <a:rPr lang="en-US" sz="2400" dirty="0">
                <a:latin typeface="Garamond" pitchFamily="18" charset="0"/>
              </a:rPr>
              <a:t>poor appetite or overeating</a:t>
            </a:r>
          </a:p>
          <a:p>
            <a:pPr>
              <a:buNone/>
            </a:pPr>
            <a:r>
              <a:rPr lang="en-US" sz="2400" dirty="0">
                <a:latin typeface="Garamond" pitchFamily="18" charset="0"/>
              </a:rPr>
              <a:t>   </a:t>
            </a:r>
            <a:r>
              <a:rPr lang="en-US" sz="2400" dirty="0" smtClean="0">
                <a:latin typeface="Garamond" pitchFamily="18" charset="0"/>
              </a:rPr>
              <a:t>2- </a:t>
            </a:r>
            <a:r>
              <a:rPr lang="en-US" sz="2400" dirty="0">
                <a:latin typeface="Garamond" pitchFamily="18" charset="0"/>
              </a:rPr>
              <a:t>insomnia or </a:t>
            </a:r>
            <a:r>
              <a:rPr lang="en-US" sz="2400" dirty="0" smtClean="0">
                <a:latin typeface="Garamond" pitchFamily="18" charset="0"/>
              </a:rPr>
              <a:t>hypersomnia</a:t>
            </a: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3- low energy or fatigue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4- low self-esteem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5- poor concentration or difficulty making decisions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6- feelings of hopelessness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B-During the 2-year period (1 year for children or adolescents) of the disturbance, the person has never been without the symptoms in Criteria A and B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for more than 2 months </a:t>
            </a:r>
            <a:r>
              <a:rPr lang="en-US" sz="2800" dirty="0" smtClean="0">
                <a:latin typeface="Garamond" pitchFamily="18" charset="0"/>
              </a:rPr>
              <a:t>at a time.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DYSTHYMIC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840288"/>
          </a:xfrm>
        </p:spPr>
        <p:txBody>
          <a:bodyPr/>
          <a:lstStyle/>
          <a:p>
            <a:pPr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C-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No </a:t>
            </a:r>
            <a:r>
              <a:rPr lang="en-US" sz="2800" dirty="0" smtClean="0">
                <a:latin typeface="Garamond" pitchFamily="18" charset="0"/>
              </a:rPr>
              <a:t>major depressive episode has been present during the first 2 years of the disturbance .i.e., the disturbance is not better accounted for by chronic MDD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Note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en-US" sz="2400" dirty="0" smtClean="0">
                <a:latin typeface="Garamond" pitchFamily="18" charset="0"/>
              </a:rPr>
              <a:t>There may have been a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previous </a:t>
            </a:r>
            <a:r>
              <a:rPr lang="en-US" sz="2400" dirty="0" smtClean="0">
                <a:latin typeface="Garamond" pitchFamily="18" charset="0"/>
              </a:rPr>
              <a:t>major depressive episode provided there was a full remission (no significant signs or symptoms for 2 months) before development of the </a:t>
            </a:r>
            <a:r>
              <a:rPr lang="en-US" sz="2400" dirty="0" err="1" smtClean="0">
                <a:latin typeface="Garamond" pitchFamily="18" charset="0"/>
              </a:rPr>
              <a:t>dysthymic</a:t>
            </a:r>
            <a:r>
              <a:rPr lang="en-US" sz="2400" dirty="0" smtClean="0">
                <a:latin typeface="Garamond" pitchFamily="18" charset="0"/>
              </a:rPr>
              <a:t> disorder.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Note: After the initial 2 years of dysthymic disorder, there may be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superimposed</a:t>
            </a:r>
            <a:r>
              <a:rPr lang="en-US" sz="2400" dirty="0" smtClean="0">
                <a:latin typeface="Garamond" pitchFamily="18" charset="0"/>
              </a:rPr>
              <a:t> episodes of major depressive disorder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EPIDEMIOLOGY</a:t>
            </a:r>
            <a:endParaRPr lang="fa-IR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571745"/>
            <a:ext cx="8597930" cy="3714776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  <a:cs typeface="Times New Roman" pitchFamily="18" charset="0"/>
              </a:rPr>
              <a:t>Age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Age of onset for BMD. : usually around puberty (15 to 19 year), but can occur in young children or older adults</a:t>
            </a:r>
          </a:p>
          <a:p>
            <a:pPr algn="l" rtl="0">
              <a:buNone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* MDD : mostly begin in older ages (40 to 59 year) in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   comparison to Bipolar Disorders.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fa-IR" sz="2800" dirty="0">
              <a:solidFill>
                <a:schemeClr val="bg2">
                  <a:lumMod val="10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68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DYSTHYMIC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62599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D- There has never been a manic episode ,a mixed episode, or a </a:t>
            </a:r>
            <a:r>
              <a:rPr lang="en-US" sz="2800" dirty="0" err="1" smtClean="0">
                <a:latin typeface="Garamond" pitchFamily="18" charset="0"/>
              </a:rPr>
              <a:t>hypomanic</a:t>
            </a:r>
            <a:r>
              <a:rPr lang="en-US" sz="2800" dirty="0" smtClean="0">
                <a:latin typeface="Garamond" pitchFamily="18" charset="0"/>
              </a:rPr>
              <a:t> episode, and criteria have never been met for </a:t>
            </a:r>
            <a:r>
              <a:rPr lang="en-US" sz="2800" dirty="0" err="1" smtClean="0">
                <a:latin typeface="Garamond" pitchFamily="18" charset="0"/>
              </a:rPr>
              <a:t>cyclothymic</a:t>
            </a:r>
            <a:r>
              <a:rPr lang="en-US" sz="2800" dirty="0" smtClean="0">
                <a:latin typeface="Garamond" pitchFamily="18" charset="0"/>
              </a:rPr>
              <a:t> disorder.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E-The disturbance does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not</a:t>
            </a:r>
            <a:r>
              <a:rPr lang="en-US" sz="2800" dirty="0" smtClean="0">
                <a:latin typeface="Garamond" pitchFamily="18" charset="0"/>
              </a:rPr>
              <a:t> occur exclusively during the course of a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chronic psychotic disorder</a:t>
            </a:r>
            <a:r>
              <a:rPr lang="en-US" sz="2800" dirty="0" smtClean="0">
                <a:latin typeface="Garamond" pitchFamily="18" charset="0"/>
              </a:rPr>
              <a:t>, such as schizophrenia or delusional disorder.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Specify if:</a:t>
            </a:r>
            <a:br>
              <a:rPr lang="en-US" sz="2800" dirty="0" smtClean="0">
                <a:latin typeface="Garamond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Early Onset</a:t>
            </a:r>
            <a:r>
              <a:rPr lang="en-US" sz="2400" dirty="0" smtClean="0">
                <a:latin typeface="Garamond" pitchFamily="18" charset="0"/>
              </a:rPr>
              <a:t>: if onset is before age 21 years</a:t>
            </a:r>
            <a:br>
              <a:rPr lang="en-US" sz="2400" dirty="0" smtClean="0">
                <a:latin typeface="Garamond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Late Onset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en-US" sz="2400" dirty="0" smtClean="0">
                <a:latin typeface="Garamond" pitchFamily="18" charset="0"/>
              </a:rPr>
              <a:t>if onset is age 21 years or older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772400" cy="11430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BIPOLAR </a:t>
            </a:r>
            <a:r>
              <a:rPr lang="en-US" sz="5400" b="1" dirty="0" smtClean="0">
                <a:solidFill>
                  <a:srgbClr val="C00000"/>
                </a:solidFill>
              </a:rPr>
              <a:t>DISORDERS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30761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5806"/>
      </p:ext>
    </p:extLst>
  </p:cSld>
  <p:clrMapOvr>
    <a:masterClrMapping/>
  </p:clrMapOvr>
  <p:transition advTm="9417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BIPOLAR DISORDERS</a:t>
            </a:r>
            <a:endParaRPr lang="fa-IR" b="1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25997"/>
          </a:xfrm>
        </p:spPr>
        <p:txBody>
          <a:bodyPr/>
          <a:lstStyle/>
          <a:p>
            <a:pPr algn="l" rtl="0"/>
            <a:r>
              <a:rPr lang="en-US" dirty="0" smtClean="0">
                <a:latin typeface="Garamond" pitchFamily="18" charset="0"/>
              </a:rPr>
              <a:t>Two types of bipolar disorders :</a:t>
            </a:r>
          </a:p>
          <a:p>
            <a:pPr algn="l" rtl="0"/>
            <a:endParaRPr lang="en-US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A- Bipolar I </a:t>
            </a:r>
            <a:r>
              <a:rPr lang="en-US" dirty="0" smtClean="0"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occurrence of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manic or mixed </a:t>
            </a:r>
            <a:r>
              <a:rPr lang="en-US" sz="2800" b="1" dirty="0" smtClean="0">
                <a:latin typeface="Garamond" pitchFamily="18" charset="0"/>
              </a:rPr>
              <a:t>episode </a:t>
            </a:r>
            <a:r>
              <a:rPr lang="en-US" sz="2800" dirty="0" smtClean="0">
                <a:latin typeface="Garamond" pitchFamily="18" charset="0"/>
              </a:rPr>
              <a:t>with or without a major depressive episode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B- Bipolar II </a:t>
            </a:r>
            <a:r>
              <a:rPr lang="en-US" sz="2800" dirty="0" smtClean="0">
                <a:latin typeface="Garamond" pitchFamily="18" charset="0"/>
              </a:rPr>
              <a:t>: at least one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major depressive </a:t>
            </a:r>
            <a:r>
              <a:rPr lang="en-US" sz="2800" b="1" dirty="0" smtClean="0">
                <a:latin typeface="Garamond" pitchFamily="18" charset="0"/>
              </a:rPr>
              <a:t>episode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with at least one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</a:rPr>
              <a:t>hypomanic</a:t>
            </a:r>
            <a:r>
              <a:rPr lang="en-US" sz="2800" dirty="0" smtClean="0">
                <a:latin typeface="Garamond" pitchFamily="18" charset="0"/>
              </a:rPr>
              <a:t> episode</a:t>
            </a:r>
            <a:endParaRPr lang="fa-IR" sz="2800" dirty="0">
              <a:latin typeface="Garamond" pitchFamily="18" charset="0"/>
            </a:endParaRPr>
          </a:p>
        </p:txBody>
      </p:sp>
    </p:spTree>
  </p:cSld>
  <p:clrMapOvr>
    <a:masterClrMapping/>
  </p:clrMapOvr>
  <p:transition advTm="34135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772400" cy="1143000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rgbClr val="C00000"/>
                </a:solidFill>
              </a:rPr>
              <a:t>MANIC EPISODE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0886"/>
      </p:ext>
    </p:extLst>
  </p:cSld>
  <p:clrMapOvr>
    <a:masterClrMapping/>
  </p:clrMapOvr>
  <p:transition advTm="5248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b="1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97436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A. A distinct period of abnormally &amp; persistently elevated,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expansive, or irritable mood, lasting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at least 1 week </a:t>
            </a:r>
            <a:r>
              <a:rPr lang="en-US" sz="2800" dirty="0" smtClean="0">
                <a:latin typeface="Garamond" pitchFamily="18" charset="0"/>
              </a:rPr>
              <a:t>(or  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 any</a:t>
            </a:r>
            <a:r>
              <a:rPr lang="en-US" sz="2800" dirty="0" smtClean="0">
                <a:latin typeface="Garamond" pitchFamily="18" charset="0"/>
              </a:rPr>
              <a:t> duration if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hospitalization</a:t>
            </a:r>
            <a:r>
              <a:rPr lang="en-US" sz="2800" dirty="0" smtClean="0">
                <a:latin typeface="Garamond" pitchFamily="18" charset="0"/>
              </a:rPr>
              <a:t> is necessary)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B. During the period of mood disturbance,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three</a:t>
            </a:r>
            <a:r>
              <a:rPr lang="en-US" sz="2800" dirty="0" smtClean="0">
                <a:latin typeface="Garamond" pitchFamily="18" charset="0"/>
              </a:rPr>
              <a:t> (or more)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of the following symptoms have persisted (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four</a:t>
            </a:r>
            <a:r>
              <a:rPr lang="en-US" sz="2800" dirty="0" smtClean="0">
                <a:latin typeface="Garamond" pitchFamily="18" charset="0"/>
              </a:rPr>
              <a:t> if the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mood is only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irritable</a:t>
            </a:r>
            <a:r>
              <a:rPr lang="en-US" sz="2800" dirty="0" smtClean="0">
                <a:latin typeface="Garamond" pitchFamily="18" charset="0"/>
              </a:rPr>
              <a:t>) and have been present to a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significant degree:	</a:t>
            </a:r>
          </a:p>
          <a:p>
            <a:pPr algn="l" rtl="0"/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1799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554559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1. Inflated self-esteem or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grandiosity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2.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ecreased</a:t>
            </a:r>
            <a:r>
              <a:rPr lang="en-US" sz="2800" dirty="0" smtClean="0">
                <a:latin typeface="Garamond" pitchFamily="18" charset="0"/>
              </a:rPr>
              <a:t> need for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sleep </a:t>
            </a:r>
            <a:r>
              <a:rPr lang="en-US" sz="2800" dirty="0" smtClean="0">
                <a:latin typeface="Garamond" pitchFamily="18" charset="0"/>
              </a:rPr>
              <a:t>(e.g., feels rested after only 3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hours of sleep)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3. More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talkative</a:t>
            </a:r>
            <a:r>
              <a:rPr lang="en-US" sz="2800" dirty="0" smtClean="0">
                <a:latin typeface="Garamond" pitchFamily="18" charset="0"/>
              </a:rPr>
              <a:t> than usual or pressure to keep talking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4.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F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light of ideas </a:t>
            </a:r>
            <a:r>
              <a:rPr lang="en-US" sz="2800" dirty="0" smtClean="0">
                <a:latin typeface="Garamond" pitchFamily="18" charset="0"/>
              </a:rPr>
              <a:t>or subjective experience that thoughts are racing</a:t>
            </a:r>
          </a:p>
          <a:p>
            <a:pPr algn="l" rtl="0"/>
            <a:endParaRPr lang="en-US" sz="2800" dirty="0" smtClean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13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62599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5.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istractibility</a:t>
            </a:r>
            <a:r>
              <a:rPr lang="en-US" sz="2800" dirty="0" smtClean="0">
                <a:latin typeface="Garamond" pitchFamily="18" charset="0"/>
              </a:rPr>
              <a:t> (i.e., attention too easily drawn to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unimportant or irrelevant external stimuli)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6. Increase in goal-directed activity (either socially, at work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or school, or sexually) or psychomotor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agitation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7.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xcessive</a:t>
            </a:r>
            <a:r>
              <a:rPr lang="en-US" sz="2800" dirty="0" smtClean="0">
                <a:latin typeface="Garamond" pitchFamily="18" charset="0"/>
              </a:rPr>
              <a:t> involvement in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pleasurable</a:t>
            </a:r>
            <a:r>
              <a:rPr lang="en-US" sz="2800" dirty="0" smtClean="0">
                <a:latin typeface="Garamond" pitchFamily="18" charset="0"/>
              </a:rPr>
              <a:t> activities that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have a high potential for painful consequences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/>
            <a:endParaRPr lang="fa-IR" sz="2800" dirty="0" smtClean="0">
              <a:latin typeface="Garamond" pitchFamily="18" charset="0"/>
            </a:endParaRPr>
          </a:p>
          <a:p>
            <a:pPr algn="l" rtl="0"/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751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840288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Garamond" pitchFamily="18" charset="0"/>
              </a:rPr>
              <a:t>C. The mood disturbance is sufficiently severe to cause marked 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    impairment</a:t>
            </a:r>
            <a:r>
              <a:rPr lang="en-US" sz="2400" dirty="0" smtClean="0">
                <a:latin typeface="Garamond" pitchFamily="18" charset="0"/>
              </a:rPr>
              <a:t>, or to necessitate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hospitalization</a:t>
            </a:r>
            <a:r>
              <a:rPr lang="en-US" sz="2400" dirty="0" smtClean="0">
                <a:latin typeface="Garamond" pitchFamily="18" charset="0"/>
              </a:rPr>
              <a:t> to prevent harm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     to self or others, or there are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psychotic</a:t>
            </a:r>
            <a:r>
              <a:rPr lang="en-US" sz="2400" dirty="0" smtClean="0">
                <a:latin typeface="Garamond" pitchFamily="18" charset="0"/>
              </a:rPr>
              <a:t> features.</a:t>
            </a:r>
          </a:p>
          <a:p>
            <a:pPr algn="l" rtl="0">
              <a:buFont typeface="Wingdings" pitchFamily="2" charset="2"/>
              <a:buChar char="v"/>
            </a:pPr>
            <a:endParaRPr lang="en-US" sz="24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Garamond" pitchFamily="18" charset="0"/>
              </a:rPr>
              <a:t>D. The symptoms are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not</a:t>
            </a:r>
            <a:r>
              <a:rPr lang="en-US" sz="2400" dirty="0" smtClean="0">
                <a:latin typeface="Garamond" pitchFamily="18" charset="0"/>
              </a:rPr>
              <a:t> due to the direct physiological effects of a 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    substance,</a:t>
            </a:r>
            <a:r>
              <a:rPr lang="en-US" sz="2400" dirty="0" smtClean="0">
                <a:latin typeface="Garamond" pitchFamily="18" charset="0"/>
              </a:rPr>
              <a:t> or a general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400" dirty="0" smtClean="0">
                <a:latin typeface="Garamond" pitchFamily="18" charset="0"/>
              </a:rPr>
              <a:t>condition.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Note:</a:t>
            </a:r>
            <a:r>
              <a:rPr lang="en-US" sz="2400" dirty="0" smtClean="0">
                <a:latin typeface="Garamond" pitchFamily="18" charset="0"/>
              </a:rPr>
              <a:t> Manic-like episodes that are clearly caused by somatic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       antidepressant treatment should not count toward a diagnosis of  </a:t>
            </a:r>
          </a:p>
          <a:p>
            <a:pPr algn="l" rtl="0">
              <a:buNone/>
            </a:pPr>
            <a:r>
              <a:rPr lang="en-US" sz="2400" dirty="0" smtClean="0">
                <a:latin typeface="Garamond" pitchFamily="18" charset="0"/>
              </a:rPr>
              <a:t>            Bipolar I Disorder</a:t>
            </a:r>
            <a:r>
              <a:rPr lang="en-US" sz="2800" dirty="0" smtClean="0">
                <a:latin typeface="Garamond" pitchFamily="18" charset="0"/>
              </a:rPr>
              <a:t>.	</a:t>
            </a:r>
          </a:p>
          <a:p>
            <a:pPr algn="l" rtl="0"/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03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2599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history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a- Erratic &amp;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disinhibited</a:t>
            </a:r>
            <a:r>
              <a:rPr lang="en-US" sz="2800" dirty="0" smtClean="0">
                <a:latin typeface="Garamond" pitchFamily="18" charset="0"/>
              </a:rPr>
              <a:t> behavior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     - excessive spending or gambling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     - impulsive travel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      - hyper sexuality</a:t>
            </a:r>
          </a:p>
          <a:p>
            <a:pPr algn="l" rtl="0">
              <a:buNone/>
            </a:pPr>
            <a:r>
              <a:rPr lang="en-US" sz="2800" dirty="0">
                <a:latin typeface="Garamond" pitchFamily="18" charset="0"/>
              </a:rPr>
              <a:t>b</a:t>
            </a:r>
            <a:r>
              <a:rPr lang="en-US" sz="2800" dirty="0" smtClean="0">
                <a:latin typeface="Garamond" pitchFamily="18" charset="0"/>
              </a:rPr>
              <a:t>- Low frustration tolerance with irritability &amp; outburst of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anger</a:t>
            </a:r>
          </a:p>
          <a:p>
            <a:pPr algn="l" rtl="0"/>
            <a:endParaRPr lang="fa-IR" b="1" dirty="0">
              <a:solidFill>
                <a:srgbClr val="0099FF"/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757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32003"/>
            <a:ext cx="8597962" cy="4197393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history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c- </a:t>
            </a:r>
            <a:r>
              <a:rPr lang="en-US" sz="2800" b="1" dirty="0" smtClean="0">
                <a:latin typeface="Garamond" pitchFamily="18" charset="0"/>
              </a:rPr>
              <a:t>vegetative signs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- increased libido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- weight loss, anorexia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- insomnia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- excessive energy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ransition advTm="3024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EPIDEMIOLOGY</a:t>
            </a:r>
            <a:endParaRPr lang="fa-IR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446317"/>
            <a:ext cx="8597930" cy="3911641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CC00"/>
                </a:solidFill>
                <a:latin typeface="Garamond" pitchFamily="18" charset="0"/>
                <a:cs typeface="Times New Roman" pitchFamily="18" charset="0"/>
              </a:rPr>
              <a:t>■ </a:t>
            </a: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  <a:cs typeface="Times New Roman" pitchFamily="18" charset="0"/>
              </a:rPr>
              <a:t>Socio-cultural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Depressive Disorders : More common among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single &amp;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   divorced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persons.</a:t>
            </a:r>
          </a:p>
          <a:p>
            <a:pPr algn="l" rtl="0">
              <a:buNone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* No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correlation with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socioeconomic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status. </a:t>
            </a:r>
          </a:p>
          <a:p>
            <a:pPr algn="l" rtl="0">
              <a:buNone/>
            </a:pPr>
            <a:endParaRPr lang="fa-IR" sz="2800" dirty="0" smtClean="0">
              <a:solidFill>
                <a:schemeClr val="bg2">
                  <a:lumMod val="1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No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difference between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races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or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religious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groups.</a:t>
            </a:r>
            <a:endParaRPr lang="fa-IR" sz="2800" dirty="0">
              <a:solidFill>
                <a:schemeClr val="bg2">
                  <a:lumMod val="10000"/>
                </a:schemeClr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213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625997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MSE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a-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General appearance &amp; behavior 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psychomotor agitation, seductive, colorful clothing,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excessive makeup, intrusive, threatening &amp; </a:t>
            </a:r>
            <a:r>
              <a:rPr lang="en-US" sz="2800" dirty="0" err="1" smtClean="0">
                <a:latin typeface="Garamond" pitchFamily="18" charset="0"/>
              </a:rPr>
              <a:t>hyperexcited</a:t>
            </a: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</a:p>
          <a:p>
            <a:pPr algn="l" rtl="0">
              <a:buNone/>
            </a:pPr>
            <a:r>
              <a:rPr lang="en-US" sz="2800" b="1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b-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Affect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labile, intense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c-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Mood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euphoric, expansive, irritable, demanding </a:t>
            </a:r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68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97435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MSE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d-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Speech</a:t>
            </a:r>
            <a:r>
              <a:rPr lang="en-US" sz="2800" dirty="0" smtClean="0">
                <a:latin typeface="Garamond" pitchFamily="18" charset="0"/>
              </a:rPr>
              <a:t>: pressured, loud, dramatic, exaggerated, may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become incoherent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e-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Thought content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highly elevated self-esteem,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grandiose delusion, hallucination (mood congruent themes of  inflated self-worth &amp; power, most often grandiose &amp;   paranoid)</a:t>
            </a:r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45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697436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Information obtained from MSE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f-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Thought process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flight of ideas, racing thoughts,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neologisms, clang associations, circumstantiality, 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g-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Sensorium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highly distractible, difficulty concentrating, 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h- </a:t>
            </a:r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Insight &amp; judgment</a:t>
            </a:r>
            <a:r>
              <a:rPr lang="en-US" sz="2800" dirty="0" smtClean="0">
                <a:solidFill>
                  <a:srgbClr val="FFC000"/>
                </a:solidFill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extremely impaired, often total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denial of illness, inability to make any organized or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        rational decisions</a:t>
            </a:r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681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420888"/>
            <a:ext cx="7772400" cy="11430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MIXED EPISODE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19257"/>
      </p:ext>
    </p:extLst>
  </p:cSld>
  <p:clrMapOvr>
    <a:masterClrMapping/>
  </p:clrMapOvr>
  <p:transition advTm="12938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MIXED EPISODE</a:t>
            </a:r>
            <a:endParaRPr lang="fa-IR" b="1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97435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A. The criteria are met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both</a:t>
            </a:r>
            <a:r>
              <a:rPr lang="en-US" sz="2800" dirty="0" smtClean="0">
                <a:latin typeface="Garamond" pitchFamily="18" charset="0"/>
              </a:rPr>
              <a:t> for a Manic Episode and for a Major Depressive Episode (except for duration) nearly every day during at least a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1-week period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B. The mood disturbance is sufficiently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severe</a:t>
            </a:r>
            <a:r>
              <a:rPr lang="en-US" sz="2800" dirty="0" smtClean="0">
                <a:latin typeface="Garamond" pitchFamily="18" charset="0"/>
              </a:rPr>
              <a:t> to cause marked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impairment</a:t>
            </a:r>
            <a:r>
              <a:rPr lang="en-US" sz="2800" dirty="0" smtClean="0">
                <a:latin typeface="Garamond" pitchFamily="18" charset="0"/>
              </a:rPr>
              <a:t> in occupational functioning or in usual social activities or relationships with others, or to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necessitate hospitalization </a:t>
            </a:r>
            <a:r>
              <a:rPr lang="en-US" sz="2800" dirty="0" smtClean="0">
                <a:latin typeface="Garamond" pitchFamily="18" charset="0"/>
              </a:rPr>
              <a:t>to prevent harm to self or others, or there are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psychotic </a:t>
            </a:r>
            <a:r>
              <a:rPr lang="en-US" sz="2800" dirty="0" smtClean="0">
                <a:latin typeface="Garamond" pitchFamily="18" charset="0"/>
              </a:rPr>
              <a:t>features.</a:t>
            </a:r>
          </a:p>
          <a:p>
            <a:pPr algn="l" rtl="0"/>
            <a:endParaRPr lang="fa-IR" sz="2800" dirty="0">
              <a:solidFill>
                <a:srgbClr val="0099FF"/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81982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1430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HYPOMANIC EPISODE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05452"/>
      </p:ext>
    </p:extLst>
  </p:cSld>
  <p:clrMapOvr>
    <a:masterClrMapping/>
  </p:clrMapOvr>
  <p:transition advTm="3298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HYPOMANI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97435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A. A distinct period of persistently elevated, expansive, or irritable mood, lasting throughout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at least 4 days</a:t>
            </a:r>
            <a:r>
              <a:rPr lang="en-US" sz="2800" dirty="0" smtClean="0">
                <a:latin typeface="Garamond" pitchFamily="18" charset="0"/>
              </a:rPr>
              <a:t>, that is clearly different from the usual non-depressed mood:</a:t>
            </a: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B. During the period of mood disturbance,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three</a:t>
            </a:r>
            <a:r>
              <a:rPr lang="en-US" sz="2800" dirty="0" smtClean="0">
                <a:latin typeface="Garamond" pitchFamily="18" charset="0"/>
              </a:rPr>
              <a:t> (or more) of the symptoms mentioned for manic episode have persisted (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four </a:t>
            </a:r>
            <a:r>
              <a:rPr lang="en-US" sz="2800" dirty="0" smtClean="0">
                <a:latin typeface="Garamond" pitchFamily="18" charset="0"/>
              </a:rPr>
              <a:t>if the mood is only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irritable</a:t>
            </a:r>
            <a:r>
              <a:rPr lang="en-US" sz="2800" dirty="0" smtClean="0">
                <a:latin typeface="Garamond" pitchFamily="18" charset="0"/>
              </a:rPr>
              <a:t>) and have been present to a significant degree.</a:t>
            </a:r>
          </a:p>
          <a:p>
            <a:pPr algn="l" rtl="0"/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36915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HYPOMANI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71678"/>
            <a:ext cx="8715436" cy="4643470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C. The episode is associated with an unequivocal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change</a:t>
            </a:r>
            <a:r>
              <a:rPr lang="en-US" sz="2800" dirty="0" smtClean="0">
                <a:latin typeface="Garamond" pitchFamily="18" charset="0"/>
              </a:rPr>
              <a:t> in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functioning </a:t>
            </a:r>
            <a:r>
              <a:rPr lang="en-US" sz="2800" dirty="0" smtClean="0">
                <a:latin typeface="Garamond" pitchFamily="18" charset="0"/>
              </a:rPr>
              <a:t>that is uncharacteristic of the person when not symptomatic.</a:t>
            </a:r>
          </a:p>
          <a:p>
            <a:pPr algn="l" rtl="0">
              <a:buFont typeface="Wingdings" pitchFamily="2" charset="2"/>
              <a:buChar char="v"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D. The disturbance in mood and the change in functioning are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observable by others</a:t>
            </a:r>
            <a:r>
              <a:rPr lang="en-US" sz="2800" dirty="0" smtClean="0">
                <a:latin typeface="Garamond" pitchFamily="18" charset="0"/>
              </a:rPr>
              <a:t>	</a:t>
            </a:r>
          </a:p>
          <a:p>
            <a:pPr algn="l" rtl="0"/>
            <a:endParaRPr lang="en-US" sz="2800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/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94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CC00"/>
                </a:solidFill>
                <a:latin typeface="Garamond" pitchFamily="18" charset="0"/>
              </a:rPr>
              <a:t>HYPOMANI</a:t>
            </a:r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 EPISODE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017712"/>
            <a:ext cx="8812244" cy="4554559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E. The episode is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not</a:t>
            </a:r>
            <a:r>
              <a:rPr lang="en-US" sz="2800" dirty="0" smtClean="0">
                <a:latin typeface="Garamond" pitchFamily="18" charset="0"/>
              </a:rPr>
              <a:t> severe enough to cause marked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impairment</a:t>
            </a:r>
            <a:r>
              <a:rPr lang="en-US" sz="2800" dirty="0" smtClean="0">
                <a:latin typeface="Garamond" pitchFamily="18" charset="0"/>
              </a:rPr>
              <a:t> in social or occupational functioning, or to necessitate hospitalization, and there are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no psychotic </a:t>
            </a:r>
            <a:r>
              <a:rPr lang="en-US" sz="2800" dirty="0" smtClean="0">
                <a:latin typeface="Garamond" pitchFamily="18" charset="0"/>
              </a:rPr>
              <a:t>features.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Garamond" pitchFamily="18" charset="0"/>
              </a:rPr>
              <a:t>F. The symptoms are not due to the direct physiological effects of a substance or a general medical condition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Note: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Hypomanic</a:t>
            </a:r>
            <a:r>
              <a:rPr lang="en-US" sz="2400" dirty="0" smtClean="0">
                <a:latin typeface="Garamond" pitchFamily="18" charset="0"/>
              </a:rPr>
              <a:t>-like episodes that are clearly caused by somatic antidepressant treatment should not count toward a diagnosis of Bipolar II Disorder.	</a:t>
            </a:r>
          </a:p>
          <a:p>
            <a:pPr algn="l" rtl="0"/>
            <a:endParaRPr lang="fa-IR" sz="24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68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BIPOLAR DISORDERS</a:t>
            </a:r>
            <a:endParaRPr lang="fa-IR" b="1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697435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>
                <a:solidFill>
                  <a:srgbClr val="FFCC00"/>
                </a:solidFill>
                <a:latin typeface="Garamond" pitchFamily="18" charset="0"/>
              </a:rPr>
              <a:t>■   </a:t>
            </a:r>
            <a:r>
              <a:rPr lang="en-US" sz="4000" b="1" dirty="0" smtClean="0">
                <a:solidFill>
                  <a:srgbClr val="0099FF"/>
                </a:solidFill>
                <a:latin typeface="Garamond" pitchFamily="18" charset="0"/>
              </a:rPr>
              <a:t>Rapid- cycling Bipolar Disorder:</a:t>
            </a: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&gt;= 4 </a:t>
            </a:r>
            <a:r>
              <a:rPr lang="en-US" sz="2800" dirty="0" smtClean="0">
                <a:latin typeface="Garamond" pitchFamily="18" charset="0"/>
              </a:rPr>
              <a:t>depressive, manic, </a:t>
            </a:r>
            <a:r>
              <a:rPr lang="en-US" sz="2800" dirty="0" err="1" smtClean="0">
                <a:latin typeface="Garamond" pitchFamily="18" charset="0"/>
              </a:rPr>
              <a:t>hypomanic</a:t>
            </a:r>
            <a:r>
              <a:rPr lang="en-US" sz="2800" dirty="0" smtClean="0">
                <a:latin typeface="Garamond" pitchFamily="18" charset="0"/>
              </a:rPr>
              <a:t> or mixed episodes within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12 months</a:t>
            </a:r>
            <a:r>
              <a:rPr lang="en-US" sz="2800" dirty="0" smtClean="0">
                <a:latin typeface="Garamond" pitchFamily="18" charset="0"/>
              </a:rPr>
              <a:t>, more </a:t>
            </a:r>
            <a:r>
              <a:rPr lang="en-US" sz="2800" b="1" u="sng" dirty="0" smtClean="0">
                <a:latin typeface="Garamond" pitchFamily="18" charset="0"/>
              </a:rPr>
              <a:t>chronic</a:t>
            </a:r>
            <a:r>
              <a:rPr lang="en-US" sz="2800" dirty="0" smtClean="0">
                <a:latin typeface="Garamond" pitchFamily="18" charset="0"/>
              </a:rPr>
              <a:t>, mostly occur in </a:t>
            </a:r>
            <a:r>
              <a:rPr lang="en-US" sz="2800" b="1" u="sng" dirty="0" smtClean="0">
                <a:latin typeface="Garamond" pitchFamily="18" charset="0"/>
              </a:rPr>
              <a:t>women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b="1" u="sng" dirty="0" smtClean="0">
                <a:latin typeface="Garamond" pitchFamily="18" charset="0"/>
              </a:rPr>
              <a:t>no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known </a:t>
            </a:r>
            <a:r>
              <a:rPr lang="en-US" sz="2800" b="1" u="sng" dirty="0" smtClean="0">
                <a:latin typeface="Garamond" pitchFamily="18" charset="0"/>
              </a:rPr>
              <a:t>familial</a:t>
            </a:r>
            <a:r>
              <a:rPr lang="en-US" sz="2800" dirty="0" smtClean="0">
                <a:latin typeface="Garamond" pitchFamily="18" charset="0"/>
              </a:rPr>
              <a:t> or hereditary distribution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endParaRPr lang="fa-IR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65045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ETILOGY</a:t>
            </a:r>
            <a:endParaRPr lang="fa-IR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55493"/>
            <a:ext cx="8597930" cy="4840287"/>
          </a:xfrm>
          <a:noFill/>
        </p:spPr>
        <p:txBody>
          <a:bodyPr/>
          <a:lstStyle/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Garamond" pitchFamily="18" charset="0"/>
                <a:cs typeface="Times New Roman" pitchFamily="18" charset="0"/>
              </a:rPr>
              <a:t>1- Serotonin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- The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most commonly 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associated with depression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- Serotonin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depletion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in depression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- Serotonergic agents are effective treatments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-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Low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CSF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concentrations of  serotonin metabolites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  ( 5-HIAA) &amp; low concentrations of serotonin uptake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  sites on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platelets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in patients with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suicidal 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impulses</a:t>
            </a:r>
          </a:p>
        </p:txBody>
      </p:sp>
      <p:sp>
        <p:nvSpPr>
          <p:cNvPr id="4" name="Flowchart: Alternate Process 3"/>
          <p:cNvSpPr/>
          <p:nvPr/>
        </p:nvSpPr>
        <p:spPr bwMode="auto">
          <a:xfrm>
            <a:off x="2895600" y="1371600"/>
            <a:ext cx="4000528" cy="714380"/>
          </a:xfrm>
          <a:prstGeom prst="flowChartAlternateProcess">
            <a:avLst/>
          </a:prstGeom>
          <a:solidFill>
            <a:schemeClr val="accent2"/>
          </a:solidFill>
          <a:ln w="12700" cap="sq" cmpd="sng" algn="ctr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32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A-Neurotransmitters</a:t>
            </a:r>
          </a:p>
        </p:txBody>
      </p:sp>
    </p:spTree>
    <p:custDataLst>
      <p:tags r:id="rId1"/>
    </p:custDataLst>
  </p:cSld>
  <p:clrMapOvr>
    <a:masterClrMapping/>
  </p:clrMapOvr>
  <p:transition advTm="3768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CYCLOTHYMIC DISORDER</a:t>
            </a:r>
            <a:endParaRPr lang="en-US" b="1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840288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A- For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at least 2 years</a:t>
            </a:r>
            <a:r>
              <a:rPr lang="en-US" sz="2800" dirty="0" smtClean="0">
                <a:latin typeface="Garamond" pitchFamily="18" charset="0"/>
              </a:rPr>
              <a:t>, the presence of numerous periods with </a:t>
            </a:r>
            <a:r>
              <a:rPr lang="en-US" sz="2800" b="1" dirty="0" err="1" smtClean="0">
                <a:solidFill>
                  <a:srgbClr val="FF0000"/>
                </a:solidFill>
                <a:latin typeface="Garamond" pitchFamily="18" charset="0"/>
              </a:rPr>
              <a:t>hypomanic</a:t>
            </a:r>
            <a:r>
              <a:rPr lang="en-US" sz="2800" dirty="0" smtClean="0">
                <a:latin typeface="Garamond" pitchFamily="18" charset="0"/>
              </a:rPr>
              <a:t> symptoms and numerous periods with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depressive</a:t>
            </a:r>
            <a:r>
              <a:rPr lang="en-US" sz="2800" dirty="0" smtClean="0">
                <a:latin typeface="Garamond" pitchFamily="18" charset="0"/>
              </a:rPr>
              <a:t> symptoms that do not meet criteria for a Major Depressive Episode. Note: In children and adolescents, the duration must be at least 1 year.</a:t>
            </a:r>
          </a:p>
          <a:p>
            <a:pPr algn="l" rtl="0">
              <a:buNone/>
            </a:pPr>
            <a:endParaRPr lang="en-US" sz="2800" dirty="0" smtClean="0">
              <a:latin typeface="Garamond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B- During the above 2-year period ,the person has not been without the symptoms in Criterion A for more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than 2 months </a:t>
            </a:r>
            <a:r>
              <a:rPr lang="en-US" sz="2800" dirty="0" smtClean="0">
                <a:latin typeface="Garamond" pitchFamily="18" charset="0"/>
              </a:rPr>
              <a:t>at a time.</a:t>
            </a:r>
            <a:endParaRPr lang="en-US" sz="2800" dirty="0">
              <a:solidFill>
                <a:srgbClr val="0099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CYCLOTHYMIC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17712"/>
            <a:ext cx="8740806" cy="4840288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99FF"/>
                </a:solidFill>
                <a:latin typeface="Garamond" pitchFamily="18" charset="0"/>
              </a:rPr>
              <a:t>DSM-V Diagnostic Criteria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</a:rPr>
              <a:t>C- No Major Depressive Episode, Manic Episode, or Mixed Episode has been present during the first 2 years of the disturbance.</a:t>
            </a:r>
            <a:br>
              <a:rPr lang="en-US" sz="2800" dirty="0" smtClean="0">
                <a:latin typeface="Garamond" pitchFamily="18" charset="0"/>
              </a:rPr>
            </a:b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Note</a:t>
            </a:r>
            <a:r>
              <a:rPr lang="en-US" sz="2400" dirty="0" smtClean="0">
                <a:latin typeface="Garamond" pitchFamily="18" charset="0"/>
              </a:rPr>
              <a:t>: After the initial 2 years (1 year in children and adolescents) of cyclothymic disorder, there may be superimposed manic or mixed episodes (in which case both bipolar I disorder and cyclothymic disorder may be diagnosed) or major depressive episodes (in which case both bipolar II disorder and cyclothymic disorder may be diagnosed).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CC00"/>
                </a:solidFill>
                <a:latin typeface="Garamond" pitchFamily="18" charset="0"/>
              </a:rPr>
              <a:t>CYCLOTHYMIC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14554"/>
            <a:ext cx="8740806" cy="4429155"/>
          </a:xfrm>
        </p:spPr>
        <p:txBody>
          <a:bodyPr/>
          <a:lstStyle/>
          <a:p>
            <a:pPr algn="l" rtl="0"/>
            <a:r>
              <a:rPr lang="en-US" sz="2800" dirty="0" smtClean="0">
                <a:latin typeface="Garamond" pitchFamily="18" charset="0"/>
              </a:rPr>
              <a:t>Chronic &amp; non- psychotic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M = F</a:t>
            </a:r>
            <a:endParaRPr lang="en-US" sz="2800" dirty="0" smtClean="0">
              <a:latin typeface="Garamond" pitchFamily="18" charset="0"/>
            </a:endParaRPr>
          </a:p>
          <a:p>
            <a:pPr algn="l" rtl="0"/>
            <a:r>
              <a:rPr lang="en-US" sz="2800" dirty="0" smtClean="0">
                <a:latin typeface="Garamond" pitchFamily="18" charset="0"/>
              </a:rPr>
              <a:t>Onset: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insidious</a:t>
            </a:r>
            <a:r>
              <a:rPr lang="en-US" sz="2800" dirty="0" smtClean="0">
                <a:latin typeface="Garamond" pitchFamily="18" charset="0"/>
              </a:rPr>
              <a:t>, late adolescence or early adulthood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Substance</a:t>
            </a:r>
            <a:r>
              <a:rPr lang="en-US" sz="2800" dirty="0" smtClean="0">
                <a:latin typeface="Garamond" pitchFamily="18" charset="0"/>
              </a:rPr>
              <a:t> abuse: common</a:t>
            </a:r>
          </a:p>
          <a:p>
            <a:pPr algn="l" rtl="0"/>
            <a:r>
              <a:rPr lang="en-US" sz="2800" dirty="0" smtClean="0">
                <a:latin typeface="Garamond" pitchFamily="18" charset="0"/>
              </a:rPr>
              <a:t>MDD &amp; bipolar dis. are more common among 1</a:t>
            </a:r>
            <a:r>
              <a:rPr lang="en-US" sz="2800" baseline="30000" dirty="0" smtClean="0">
                <a:latin typeface="Garamond" pitchFamily="18" charset="0"/>
              </a:rPr>
              <a:t>st</a:t>
            </a:r>
            <a:r>
              <a:rPr lang="en-US" sz="2800" dirty="0" smtClean="0">
                <a:latin typeface="Garamond" pitchFamily="18" charset="0"/>
              </a:rPr>
              <a:t> degree relatives</a:t>
            </a:r>
          </a:p>
          <a:p>
            <a:pPr algn="l" rtl="0"/>
            <a:r>
              <a:rPr lang="en-US" sz="2800" dirty="0" smtClean="0">
                <a:latin typeface="Garamond" pitchFamily="18" charset="0"/>
              </a:rPr>
              <a:t>May respond to lithium</a:t>
            </a:r>
          </a:p>
          <a:p>
            <a:pPr algn="l" rtl="0"/>
            <a:endParaRPr lang="en-US" sz="2800" dirty="0" smtClean="0">
              <a:latin typeface="Garamond" pitchFamily="18" charset="0"/>
            </a:endParaRPr>
          </a:p>
          <a:p>
            <a:pPr algn="l" rtl="0"/>
            <a:endParaRPr lang="en-US" sz="2800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787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for Bipolar Disorder: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age at onset</a:t>
            </a:r>
          </a:p>
          <a:p>
            <a:r>
              <a:rPr lang="en-US" dirty="0" smtClean="0"/>
              <a:t>Psychotic depression before 25 years of age</a:t>
            </a:r>
          </a:p>
          <a:p>
            <a:r>
              <a:rPr lang="en-US" dirty="0" smtClean="0"/>
              <a:t>Postpartum depression</a:t>
            </a:r>
          </a:p>
          <a:p>
            <a:r>
              <a:rPr lang="en-US" dirty="0" smtClean="0"/>
              <a:t>Rapid onset and offset of depressive episodes</a:t>
            </a:r>
          </a:p>
          <a:p>
            <a:r>
              <a:rPr lang="en-US" dirty="0" smtClean="0"/>
              <a:t>Recurrent depression (more than 5 episodes)</a:t>
            </a:r>
          </a:p>
          <a:p>
            <a:r>
              <a:rPr lang="en-US" dirty="0" smtClean="0"/>
              <a:t>Depression with marked psychomotor retardation</a:t>
            </a:r>
          </a:p>
          <a:p>
            <a:r>
              <a:rPr lang="en-US" dirty="0" smtClean="0"/>
              <a:t>Atypical features</a:t>
            </a:r>
          </a:p>
          <a:p>
            <a:r>
              <a:rPr lang="en-US" dirty="0" smtClean="0"/>
              <a:t>Seasonality</a:t>
            </a:r>
          </a:p>
          <a:p>
            <a:r>
              <a:rPr lang="en-US" dirty="0" smtClean="0"/>
              <a:t>BMD family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799"/>
    </mc:Choice>
    <mc:Fallback xmlns="">
      <p:transition spd="slow" advTm="189799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for Bipolar Disorder: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density three generation pedigree</a:t>
            </a:r>
          </a:p>
          <a:p>
            <a:r>
              <a:rPr lang="en-US" dirty="0" smtClean="0"/>
              <a:t>Trait mood liability</a:t>
            </a:r>
          </a:p>
          <a:p>
            <a:r>
              <a:rPr lang="en-US" dirty="0" err="1" smtClean="0"/>
              <a:t>Hyperthymic</a:t>
            </a:r>
            <a:r>
              <a:rPr lang="en-US" dirty="0" smtClean="0"/>
              <a:t> temperament</a:t>
            </a:r>
          </a:p>
          <a:p>
            <a:r>
              <a:rPr lang="en-US" dirty="0" smtClean="0"/>
              <a:t>Hypomania associated with antidepressants</a:t>
            </a:r>
          </a:p>
          <a:p>
            <a:r>
              <a:rPr lang="en-US" dirty="0" smtClean="0"/>
              <a:t>Repeated loss of efficacy of antidepressants after initial response</a:t>
            </a:r>
          </a:p>
          <a:p>
            <a:r>
              <a:rPr lang="en-US" dirty="0" smtClean="0"/>
              <a:t>Depressive mixed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15"/>
    </mc:Choice>
    <mc:Fallback xmlns="">
      <p:transition spd="slow" advTm="58215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Thank you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51702"/>
      </p:ext>
    </p:extLst>
  </p:cSld>
  <p:clrMapOvr>
    <a:masterClrMapping/>
  </p:clrMapOvr>
  <p:transition advTm="3154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ETILOGY</a:t>
            </a:r>
            <a:endParaRPr lang="fa-IR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17712"/>
            <a:ext cx="8597930" cy="4625997"/>
          </a:xfrm>
        </p:spPr>
        <p:txBody>
          <a:bodyPr/>
          <a:lstStyle/>
          <a:p>
            <a:pPr algn="l" rtl="0">
              <a:buNone/>
            </a:pPr>
            <a:endParaRPr lang="en-US" dirty="0" smtClean="0">
              <a:latin typeface="Garamond" pitchFamily="18" charset="0"/>
            </a:endParaRP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2- </a:t>
            </a:r>
            <a:r>
              <a:rPr lang="en-US" b="1" dirty="0" err="1" smtClean="0">
                <a:latin typeface="Garamond" pitchFamily="18" charset="0"/>
                <a:cs typeface="Times New Roman" pitchFamily="18" charset="0"/>
              </a:rPr>
              <a:t>Norepinephrine</a:t>
            </a: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 (NE)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-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Abnormal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levels (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usually low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) of NE metabolite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  (MHPG) in blood, urine &amp; CSF of depressed patients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- </a:t>
            </a:r>
            <a:r>
              <a:rPr lang="en-US" sz="2800" b="1" dirty="0" smtClean="0">
                <a:solidFill>
                  <a:srgbClr val="FF3300"/>
                </a:solidFill>
                <a:latin typeface="Garamond" pitchFamily="18" charset="0"/>
                <a:cs typeface="Times New Roman" pitchFamily="18" charset="0"/>
              </a:rPr>
              <a:t>Venlafaxine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: treatment of depression due to  </a:t>
            </a:r>
          </a:p>
          <a:p>
            <a:pPr algn="l" rtl="0">
              <a:buNone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     increasing serotonin &amp; NE levels</a:t>
            </a:r>
            <a:endParaRPr lang="fa-IR" sz="28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2571736" y="2000240"/>
            <a:ext cx="4071966" cy="642942"/>
          </a:xfrm>
          <a:prstGeom prst="flowChartAlternateProcess">
            <a:avLst/>
          </a:prstGeom>
          <a:solidFill>
            <a:schemeClr val="accent2"/>
          </a:solidFill>
          <a:ln w="12700" cap="sq" cmpd="sng" algn="ctr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A- Neurotransmitters </a:t>
            </a: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aramond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30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93037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ETILOGY</a:t>
            </a:r>
            <a:endParaRPr lang="fa-IR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17712"/>
            <a:ext cx="8597930" cy="4625997"/>
          </a:xfrm>
        </p:spPr>
        <p:txBody>
          <a:bodyPr/>
          <a:lstStyle/>
          <a:p>
            <a:pPr algn="l" rtl="0">
              <a:buNone/>
            </a:pPr>
            <a:endParaRPr lang="en-US" dirty="0" smtClean="0">
              <a:latin typeface="Garamond" pitchFamily="18" charset="0"/>
            </a:endParaRPr>
          </a:p>
          <a:p>
            <a:pPr algn="l" rtl="0">
              <a:buNone/>
            </a:pPr>
            <a:endParaRPr lang="en-US" b="1" dirty="0" smtClean="0">
              <a:solidFill>
                <a:srgbClr val="0099FF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2571736" y="2000240"/>
            <a:ext cx="4071966" cy="642942"/>
          </a:xfrm>
          <a:prstGeom prst="flowChartAlternateProcess">
            <a:avLst/>
          </a:prstGeom>
          <a:solidFill>
            <a:schemeClr val="accent2"/>
          </a:solidFill>
          <a:ln w="12700" cap="sq" cmpd="sng" algn="ctr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A- Neurotransmitters </a:t>
            </a: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780928"/>
            <a:ext cx="8568952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r>
              <a:rPr lang="en-US" sz="3200" b="1" kern="0" dirty="0">
                <a:latin typeface="Garamond" pitchFamily="18" charset="0"/>
                <a:cs typeface="Times New Roman" pitchFamily="18" charset="0"/>
              </a:rPr>
              <a:t>3- Dopamine</a:t>
            </a:r>
          </a:p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r>
              <a:rPr lang="en-US" sz="2800" kern="0" dirty="0">
                <a:latin typeface="Garamond" pitchFamily="18" charset="0"/>
                <a:cs typeface="Times New Roman" pitchFamily="18" charset="0"/>
              </a:rPr>
              <a:t>    - Dopamine activity may be </a:t>
            </a:r>
            <a:r>
              <a:rPr lang="en-US" sz="2800" b="1" kern="0" dirty="0">
                <a:latin typeface="Garamond" pitchFamily="18" charset="0"/>
                <a:cs typeface="Times New Roman" pitchFamily="18" charset="0"/>
              </a:rPr>
              <a:t>reduced</a:t>
            </a:r>
            <a:r>
              <a:rPr lang="en-US" sz="2800" kern="0" dirty="0">
                <a:latin typeface="Garamond" pitchFamily="18" charset="0"/>
                <a:cs typeface="Times New Roman" pitchFamily="18" charset="0"/>
              </a:rPr>
              <a:t> in </a:t>
            </a:r>
            <a:r>
              <a:rPr lang="en-US" sz="2800" b="1" kern="0" dirty="0">
                <a:latin typeface="Garamond" pitchFamily="18" charset="0"/>
                <a:cs typeface="Times New Roman" pitchFamily="18" charset="0"/>
              </a:rPr>
              <a:t>depression</a:t>
            </a:r>
            <a:r>
              <a:rPr lang="en-US" sz="2800" kern="0" dirty="0">
                <a:latin typeface="Garamond" pitchFamily="18" charset="0"/>
                <a:cs typeface="Times New Roman" pitchFamily="18" charset="0"/>
              </a:rPr>
              <a:t> &amp; </a:t>
            </a:r>
            <a:r>
              <a:rPr lang="en-US" sz="2800" kern="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kern="0" dirty="0">
                <a:latin typeface="Garamond" pitchFamily="18" charset="0"/>
                <a:cs typeface="Times New Roman" pitchFamily="18" charset="0"/>
              </a:rPr>
              <a:t>increased </a:t>
            </a:r>
            <a:r>
              <a:rPr lang="en-US" sz="2800" kern="0" dirty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800" b="1" kern="0" dirty="0" smtClean="0">
                <a:latin typeface="Garamond" pitchFamily="18" charset="0"/>
                <a:cs typeface="Times New Roman" pitchFamily="18" charset="0"/>
              </a:rPr>
              <a:t>mania</a:t>
            </a:r>
          </a:p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r>
              <a:rPr lang="en-US" sz="2800" b="1" kern="0" dirty="0" smtClean="0">
                <a:latin typeface="Garamond" pitchFamily="18" charset="0"/>
                <a:cs typeface="Times New Roman" pitchFamily="18" charset="0"/>
              </a:rPr>
              <a:t>Bupropion is a medication in this class</a:t>
            </a:r>
          </a:p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endParaRPr lang="en-US" sz="1000" b="1" kern="0" dirty="0">
              <a:solidFill>
                <a:srgbClr val="FF33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r>
              <a:rPr lang="en-US" sz="2800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    - Drugs &amp; diseases that </a:t>
            </a:r>
            <a:r>
              <a:rPr lang="en-US" sz="2800" b="1" u="sng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reduce</a:t>
            </a:r>
            <a:r>
              <a:rPr lang="en-US" sz="2800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 dopamine concentrations </a:t>
            </a:r>
            <a:r>
              <a:rPr lang="en-US" sz="2800" kern="0" dirty="0" smtClean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800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associated with </a:t>
            </a:r>
            <a:r>
              <a:rPr lang="en-US" sz="2800" b="1" u="sng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depressive</a:t>
            </a:r>
            <a:r>
              <a:rPr lang="en-US" sz="2800" b="1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kern="0" dirty="0" smtClean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symptoms</a:t>
            </a:r>
          </a:p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endParaRPr lang="en-US" sz="1000" kern="0" dirty="0">
              <a:solidFill>
                <a:srgbClr val="FFFFFF"/>
              </a:solidFill>
              <a:latin typeface="Garamond" pitchFamily="18" charset="0"/>
              <a:cs typeface="Times New Roman" pitchFamily="18" charset="0"/>
            </a:endParaRPr>
          </a:p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</a:pPr>
            <a:r>
              <a:rPr lang="en-US" sz="2800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    - Drugs with </a:t>
            </a:r>
            <a:r>
              <a:rPr lang="en-US" sz="2800" b="1" u="sng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increasing</a:t>
            </a:r>
            <a:r>
              <a:rPr lang="en-US" sz="2800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 dopamine concentration activity </a:t>
            </a:r>
            <a:r>
              <a:rPr lang="en-US" sz="2800" b="1" u="sng" kern="0" dirty="0" smtClean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reduce</a:t>
            </a:r>
            <a:r>
              <a:rPr lang="en-US" sz="2800" b="1" kern="0" dirty="0" smtClean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kern="0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the symptoms of depression</a:t>
            </a:r>
            <a:endParaRPr lang="fa-IR" sz="2800" kern="0" dirty="0">
              <a:solidFill>
                <a:srgbClr val="FFFFFF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4818"/>
      </p:ext>
    </p:extLst>
  </p:cSld>
  <p:clrMapOvr>
    <a:masterClrMapping/>
  </p:clrMapOvr>
  <p:transition advTm="4204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3.9|3.1|6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7.7|13.8|24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9|1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5.6|4|5.1|9.2|8.5|1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.9|4.8|5.7|6.1|26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1.9|13.5|5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8.7|13.3|10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4.2|3.2|38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9.4|8.4|6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7.6|17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8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6.7|56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3.8|7.8|7|3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3.8|11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4.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1.8|10.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6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5.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7.4|12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7.6|7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4|1.9|2.1|2.4|5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8.2|1.4|1.8|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1|1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4|3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|2|11.5|1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6728</TotalTime>
  <Words>2882</Words>
  <Application>Microsoft Office PowerPoint</Application>
  <PresentationFormat>On-screen Show (4:3)</PresentationFormat>
  <Paragraphs>513</Paragraphs>
  <Slides>75</Slides>
  <Notes>6</Notes>
  <HiddenSlides>6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7" baseType="lpstr">
      <vt:lpstr>Arial</vt:lpstr>
      <vt:lpstr>Calibri</vt:lpstr>
      <vt:lpstr>Constantia</vt:lpstr>
      <vt:lpstr>Garamond</vt:lpstr>
      <vt:lpstr>Majalla UI</vt:lpstr>
      <vt:lpstr>Monotype Sorts</vt:lpstr>
      <vt:lpstr>Times New Roman</vt:lpstr>
      <vt:lpstr>Traditional Arabic</vt:lpstr>
      <vt:lpstr>Wingdings</vt:lpstr>
      <vt:lpstr>Wingdings 2</vt:lpstr>
      <vt:lpstr>Flow</vt:lpstr>
      <vt:lpstr>Slide</vt:lpstr>
      <vt:lpstr> MOOD DISORDERS</vt:lpstr>
      <vt:lpstr>INTRODUCTION</vt:lpstr>
      <vt:lpstr>INTRODUCTION</vt:lpstr>
      <vt:lpstr>EPIDEMIOLOGY</vt:lpstr>
      <vt:lpstr>EPIDEMIOLOGY</vt:lpstr>
      <vt:lpstr>EPIDEMIOLOGY</vt:lpstr>
      <vt:lpstr>ETILOGY</vt:lpstr>
      <vt:lpstr>ETILOGY</vt:lpstr>
      <vt:lpstr>ETILOGY</vt:lpstr>
      <vt:lpstr>ETILOGY</vt:lpstr>
      <vt:lpstr>ETILOGY</vt:lpstr>
      <vt:lpstr>ETILOGY</vt:lpstr>
      <vt:lpstr>Risk Factors for Major Depression</vt:lpstr>
      <vt:lpstr>MDD: Genetic Risk Factors</vt:lpstr>
      <vt:lpstr>PARACLINICAL FINDINGS</vt:lpstr>
      <vt:lpstr>MDD: Elevation of Inflammatory Markers </vt:lpstr>
      <vt:lpstr>PowerPoint Presentation</vt:lpstr>
      <vt:lpstr>Clinical Manifestation</vt:lpstr>
      <vt:lpstr>DEPRESSIVE DISORDERS</vt:lpstr>
      <vt:lpstr>DEPRESSIVE DISORDERS</vt:lpstr>
      <vt:lpstr>Major Depressive Disorder</vt:lpstr>
      <vt:lpstr>MAJOR DEPRESSIVE EPISODE</vt:lpstr>
      <vt:lpstr>MAJOR DEPRESSIVE EPISODE</vt:lpstr>
      <vt:lpstr>SIG E CAPS</vt:lpstr>
      <vt:lpstr>Vegetative Symptoms</vt:lpstr>
      <vt:lpstr>Psychological Symptoms</vt:lpstr>
      <vt:lpstr>MAJOR DEPRESSIVE EPISODE</vt:lpstr>
      <vt:lpstr>MAJOR DEPRESSIVE EPISODE</vt:lpstr>
      <vt:lpstr>MAJOR DEPRESSIVE EPISODE</vt:lpstr>
      <vt:lpstr>MAJOR DEPRESSIVE DISORDER</vt:lpstr>
      <vt:lpstr>MAJOR  DEPRESSIVE DISORDER</vt:lpstr>
      <vt:lpstr>MAJOR  DEPRESSIVE DISORDER</vt:lpstr>
      <vt:lpstr>Major Depressive Disorder</vt:lpstr>
      <vt:lpstr>Major Depressive Disorder</vt:lpstr>
      <vt:lpstr>Suicide Risk Factors</vt:lpstr>
      <vt:lpstr>Suicidal Risk Factors</vt:lpstr>
      <vt:lpstr>Suicidal Risk Factor</vt:lpstr>
      <vt:lpstr>Suicidal Risk Factor</vt:lpstr>
      <vt:lpstr>Suicidal Risk Factor</vt:lpstr>
      <vt:lpstr>Suicidal Risk Factor</vt:lpstr>
      <vt:lpstr>Suicidal Risk Factors</vt:lpstr>
      <vt:lpstr>Suicidal Risk Factor</vt:lpstr>
      <vt:lpstr>PREVENTION</vt:lpstr>
      <vt:lpstr>Treatment</vt:lpstr>
      <vt:lpstr>Treatment</vt:lpstr>
      <vt:lpstr>MAJOR DEPRESSIVE DISORDER</vt:lpstr>
      <vt:lpstr>DYSTHYMIC DISORDER</vt:lpstr>
      <vt:lpstr>DYSTHYMIC DISORDER</vt:lpstr>
      <vt:lpstr>DYSTHYMIC DISORDER</vt:lpstr>
      <vt:lpstr>DYSTHYMIC DISORDER</vt:lpstr>
      <vt:lpstr>BIPOLAR DISORDERS</vt:lpstr>
      <vt:lpstr>BIPOLAR DISORDERS</vt:lpstr>
      <vt:lpstr>MANIC EPISODE</vt:lpstr>
      <vt:lpstr>MANIC EPISODE</vt:lpstr>
      <vt:lpstr>MANIC EPISODE</vt:lpstr>
      <vt:lpstr>MANIC EPISODE</vt:lpstr>
      <vt:lpstr>MANIC EPISODE</vt:lpstr>
      <vt:lpstr>MANIC EPISODE</vt:lpstr>
      <vt:lpstr>MANIC EPISODE</vt:lpstr>
      <vt:lpstr>MANIC EPISODE</vt:lpstr>
      <vt:lpstr>MANIC EPISODE</vt:lpstr>
      <vt:lpstr>MANIC EPISODE</vt:lpstr>
      <vt:lpstr>MIXED EPISODE</vt:lpstr>
      <vt:lpstr>MIXED EPISODE</vt:lpstr>
      <vt:lpstr>HYPOMANIC EPISODE</vt:lpstr>
      <vt:lpstr>HYPOMANIC EPISODE</vt:lpstr>
      <vt:lpstr>HYPOMANIC EPISODE</vt:lpstr>
      <vt:lpstr>HYPOMANIC EPISODE</vt:lpstr>
      <vt:lpstr>BIPOLAR DISORDERS</vt:lpstr>
      <vt:lpstr>CYCLOTHYMIC DISORDER</vt:lpstr>
      <vt:lpstr>CYCLOTHYMIC DISORDER</vt:lpstr>
      <vt:lpstr>CYCLOTHYMIC DISORDER</vt:lpstr>
      <vt:lpstr>Predictive for Bipolar Disorder:</vt:lpstr>
      <vt:lpstr>Predictive for Bipolar Disorder: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kasra</dc:creator>
  <cp:lastModifiedBy>Windows User</cp:lastModifiedBy>
  <cp:revision>528</cp:revision>
  <dcterms:created xsi:type="dcterms:W3CDTF">2012-11-27T05:02:50Z</dcterms:created>
  <dcterms:modified xsi:type="dcterms:W3CDTF">2021-02-26T15:14:28Z</dcterms:modified>
</cp:coreProperties>
</file>